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1"/>
    <p:restoredTop sz="94674"/>
  </p:normalViewPr>
  <p:slideViewPr>
    <p:cSldViewPr snapToGrid="0">
      <p:cViewPr varScale="1">
        <p:scale>
          <a:sx n="124" d="100"/>
          <a:sy n="12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528EA-D1AE-4667-9CE9-BC532266A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9E5F3C-9CF8-45DB-B728-32CF73BE1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2554E9-46C1-416B-8B1F-0AD77B70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C181A-1CB6-40EA-861B-CBC7565C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708B0-2785-4242-AC64-C7ADAE51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6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6EAAA-0741-4A6D-8D27-CAFC2D31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6F7561-C41C-4600-88EA-CCCCB49A9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5B57A4-6733-45DD-AD9F-326A671F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C9224F-1D5D-471F-90AF-8B7A51E5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5D968-B2B1-4C37-94AE-9D564A4B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88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C5085F-6E52-4692-82DE-05BA391C9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557EF5-BE68-486F-8FE6-01610979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EEAFC4-6F11-429F-8B59-A1EE3567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17054-95B3-4E76-8A24-DB50BCE0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4F2087-24E9-4365-8BBD-30B33A07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9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31645-0526-4CAC-9AD1-73D842A2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C36904-16F9-4452-BE35-11E3ACBD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A0110F-F429-4FA2-89FE-D7C70A58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B10D90-6325-4AF3-9426-818361A8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D7B332-90D5-450B-88B8-C537D80B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83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F0328-9EF6-4926-B071-581285F5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E5C0DD-0B1E-49B6-8134-EBCC5447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D88F0E-100F-4A1E-9711-993806B8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6FE14A-32BA-4F27-8CB3-08BE6B96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3748F3-3972-4F62-AB3C-2D0DCAC8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71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5215D-B541-4B12-937C-FB597409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52B54B-058D-49A8-9FA5-9A15B724B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7B1BE9-29EE-408D-A37C-C794411E7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09E925-F9AB-42C3-9E4C-63AF8DA7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DF542D-14D3-442D-B1E2-EF3ADDA0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EB9EF6-FB36-4D3C-A19C-D7A6208B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5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363BC-58FF-44A7-9A46-99A98CB2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E19DF0-3128-4CFB-9445-FFB7CD9F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B1BF4F-71F5-4A44-A22B-7F318D8C8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D66709-2BBB-4FB6-ACBF-83323D893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A14372-99E9-432C-BDA5-C37516C1A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7E1598-81CB-40A2-9C01-90B3AD87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D163A6-AAD3-4A70-B8EE-9635F004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35238E3-3985-47CF-AFD3-37B36B71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3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724B3-9380-4FA7-B9F0-65DB4CBA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8058B8-1BAE-4B6F-9464-0F272015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F8D6F1-D203-4191-8CE5-C744D1A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5F9C1C-86C1-403E-8165-5932ACD0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18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AEA870-DECD-467E-A171-679E4278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E018D1-1874-4ECE-A840-20C5336B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4B939D-780C-45C6-8E00-FFDA7183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04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D081E-2914-4847-99BA-4EBFE648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667B19-6C68-4310-8E65-009B7ECD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A01342-64C9-4470-85EA-D9A74F9E3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DB179F-D383-4471-9B67-BB1095F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A927AC-A4FC-458F-B639-D9842A7E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298681-7A80-4140-9DDD-7A73A520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31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26213-6C09-4735-9CA0-FDF476D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876C34-9736-4317-B5C6-AC4C2D9A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F58808-0E6C-4728-AB85-EF1A159A2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703B8A-E53B-4B07-9F63-9C8F66A9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996762-A300-4F2F-BA35-0E127543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F73681-42FA-452A-96EE-666DEA01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44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3E107B-5937-41F3-BCC0-2CD33B3E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7A79B7-EDC7-4F1C-964F-D83752F42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570253-6C17-4557-9A2B-24CE48085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BDB4-F610-4442-A171-FEBC5FF38790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C426C-2248-4B1A-B5FA-CBC846D91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BBD961-D891-4456-974B-73A247886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D1F3-F6F8-4BC5-9EB8-EC1C60B3D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87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FE73685-7C50-CB4E-A6C7-0648D2EB6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14088" r="2159" b="4900"/>
          <a:stretch/>
        </p:blipFill>
        <p:spPr>
          <a:xfrm>
            <a:off x="0" y="11575"/>
            <a:ext cx="1219866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B7E734-9881-9E4B-A3BC-B5020F8FF2F1}"/>
              </a:ext>
            </a:extLst>
          </p:cNvPr>
          <p:cNvSpPr txBox="1">
            <a:spLocks/>
          </p:cNvSpPr>
          <p:nvPr/>
        </p:nvSpPr>
        <p:spPr>
          <a:xfrm>
            <a:off x="4599011" y="502776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bg1"/>
                </a:solidFill>
                <a:latin typeface="+mn-lt"/>
              </a:rPr>
              <a:t>Avventura</a:t>
            </a:r>
            <a:r>
              <a:rPr lang="it-IT" sz="5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3200" b="1" dirty="0">
                <a:solidFill>
                  <a:schemeClr val="bg1"/>
                </a:solidFill>
                <a:latin typeface="+mn-lt"/>
              </a:rPr>
              <a:t>vol. 2</a:t>
            </a:r>
          </a:p>
        </p:txBody>
      </p:sp>
      <p:pic>
        <p:nvPicPr>
          <p:cNvPr id="11" name="Immagine 10" descr="logo lattes bianco.psd">
            <a:extLst>
              <a:ext uri="{FF2B5EF4-FFF2-40B4-BE49-F238E27FC236}">
                <a16:creationId xmlns:a16="http://schemas.microsoft.com/office/drawing/2014/main" id="{BB244610-1FB5-B34A-AF7C-99C915CFA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14" y="305342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9EDA9-0632-416A-BFC7-21B2503C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33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narrazione d’avventura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A2EF86-2DAA-4896-A26A-4465037E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43" y="1611986"/>
            <a:ext cx="8490996" cy="4527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Racconti e romanzi d’avventura narrano </a:t>
            </a:r>
            <a:r>
              <a:rPr lang="it-IT" sz="2400" b="1" dirty="0"/>
              <a:t>imprese straordinarie</a:t>
            </a:r>
            <a:r>
              <a:rPr lang="it-IT" sz="2400" dirty="0"/>
              <a:t>:</a:t>
            </a:r>
          </a:p>
          <a:p>
            <a:r>
              <a:rPr lang="it-IT" sz="2400" dirty="0"/>
              <a:t>l’esplorazione di luoghi sconosciuti e misteriosi; </a:t>
            </a:r>
          </a:p>
          <a:p>
            <a:r>
              <a:rPr lang="it-IT" sz="2400" dirty="0"/>
              <a:t>la ricerca o la scoperta di un tesoro o dei resti di un’antica civiltà; </a:t>
            </a:r>
          </a:p>
          <a:p>
            <a:r>
              <a:rPr lang="it-IT" sz="2400" dirty="0"/>
              <a:t>la sopravvivenza in un’isola deserta o nella giungla;</a:t>
            </a:r>
          </a:p>
          <a:p>
            <a:r>
              <a:rPr lang="it-IT" sz="2400" dirty="0"/>
              <a:t>le vicende di pirati;</a:t>
            </a:r>
          </a:p>
          <a:p>
            <a:r>
              <a:rPr lang="it-IT" sz="2400" dirty="0"/>
              <a:t>il ritrovamento di qualcuno disperso in terre lontane.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 personaggi corrono </a:t>
            </a:r>
            <a:r>
              <a:rPr lang="it-IT" sz="2400" b="1" dirty="0"/>
              <a:t>gravi rischi</a:t>
            </a:r>
            <a:r>
              <a:rPr lang="it-IT" sz="2400" dirty="0"/>
              <a:t>, spesso mortali, affrontando: </a:t>
            </a:r>
          </a:p>
          <a:p>
            <a:r>
              <a:rPr lang="it-IT" sz="2400" dirty="0"/>
              <a:t>nemici temibili; </a:t>
            </a:r>
          </a:p>
          <a:p>
            <a:r>
              <a:rPr lang="it-IT" sz="2400" dirty="0"/>
              <a:t>ostacoli naturali (tempeste, sabbie mobili, gorghi e abissi…).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93F93AA-C915-C540-A9C0-563C4652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25ED1FA-D641-594E-A34D-F3880DA56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07" y="3089275"/>
            <a:ext cx="2971800" cy="34036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5F9BC68-9792-C64F-B920-AC8BE21CCBDC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5D5127E-F540-C245-B161-090825BFCFE1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5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6FFA4-7907-4F87-8339-B827A7FE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Gli ingredienti del genere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91A2FB-769E-41AE-8951-F432BEDA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986" cy="4351338"/>
          </a:xfrm>
        </p:spPr>
        <p:txBody>
          <a:bodyPr>
            <a:normAutofit/>
          </a:bodyPr>
          <a:lstStyle/>
          <a:p>
            <a:r>
              <a:rPr lang="it-IT" sz="2400" dirty="0"/>
              <a:t>I protagonisti sono </a:t>
            </a:r>
            <a:r>
              <a:rPr lang="it-IT" sz="2400" b="1" dirty="0"/>
              <a:t>eroi</a:t>
            </a:r>
            <a:r>
              <a:rPr lang="it-IT" sz="2400" dirty="0"/>
              <a:t> con cui il lettore si identifica: forti, intraprendenti, coraggiosi, leali, altruisti, di grande intelligenza.</a:t>
            </a:r>
          </a:p>
          <a:p>
            <a:r>
              <a:rPr lang="it-IT" sz="2400" dirty="0"/>
              <a:t>I luoghi sono </a:t>
            </a:r>
            <a:r>
              <a:rPr lang="it-IT" sz="2400" b="1" dirty="0"/>
              <a:t>ambienti selvaggi</a:t>
            </a:r>
            <a:r>
              <a:rPr lang="it-IT" sz="2400" dirty="0"/>
              <a:t> e pericolosi, descritti in modo accurato e realistico.</a:t>
            </a:r>
          </a:p>
          <a:p>
            <a:r>
              <a:rPr lang="it-IT" sz="2400" dirty="0"/>
              <a:t>L’elemento centrale è il </a:t>
            </a:r>
            <a:r>
              <a:rPr lang="it-IT" sz="2400" b="1" dirty="0"/>
              <a:t>viaggio</a:t>
            </a:r>
            <a:r>
              <a:rPr lang="it-IT" sz="2400" dirty="0"/>
              <a:t>, simbolo di nuove conoscenze ed esperienze: l’eroe parte per terre lontane, alla ricerca di qualcosa o di qualcuno, e dovrà dimostrare coraggio e astuzia.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1D6A200-0D5A-F744-94E5-5D061AB97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32C2FFE-0897-A74B-AD1A-F31CCBCD7B5C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23C1DA2-9E6B-D04D-BE87-C8D0E4651271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823F96B-6A6D-3647-A8CA-215115353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83" y="1519980"/>
            <a:ext cx="30099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DA8FA-8B9E-4704-A622-72943B98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tecniche narrative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8FEE99-4041-47B7-8CD6-D972154F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9875"/>
            <a:ext cx="87185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La trama si articola in questo modo:</a:t>
            </a:r>
          </a:p>
          <a:p>
            <a:pPr>
              <a:spcBef>
                <a:spcPts val="400"/>
              </a:spcBef>
            </a:pPr>
            <a:r>
              <a:rPr lang="it-IT" sz="2400" b="1" dirty="0"/>
              <a:t>inizio</a:t>
            </a:r>
            <a:r>
              <a:rPr lang="it-IT" sz="2400" dirty="0"/>
              <a:t>, in cui il protagonista si trova in una situazione tranquilla;</a:t>
            </a:r>
          </a:p>
          <a:p>
            <a:pPr>
              <a:spcBef>
                <a:spcPts val="400"/>
              </a:spcBef>
            </a:pPr>
            <a:r>
              <a:rPr lang="it-IT" sz="2400" b="1" dirty="0"/>
              <a:t>sviluppo</a:t>
            </a:r>
            <a:r>
              <a:rPr lang="it-IT" sz="2400" dirty="0"/>
              <a:t>, in cui deve affrontare l’ignoto e una serie di ostacoli pericolosi e lotta per sopravvivere;</a:t>
            </a:r>
          </a:p>
          <a:p>
            <a:pPr>
              <a:spcBef>
                <a:spcPts val="400"/>
              </a:spcBef>
            </a:pPr>
            <a:r>
              <a:rPr lang="it-IT" sz="2400" b="1" dirty="0"/>
              <a:t>conclusione</a:t>
            </a:r>
            <a:r>
              <a:rPr lang="it-IT" sz="2400" dirty="0"/>
              <a:t>, in cui porta a termine la sua missione e torna a casa.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it-IT" sz="2400" dirty="0"/>
              <a:t>Le </a:t>
            </a:r>
            <a:r>
              <a:rPr lang="it-IT" sz="2400" b="1" dirty="0"/>
              <a:t>sequenze descrittive </a:t>
            </a:r>
            <a:r>
              <a:rPr lang="it-IT" sz="2400" dirty="0"/>
              <a:t>preparano all’azione.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it-IT" sz="2400" dirty="0"/>
              <a:t>Le </a:t>
            </a:r>
            <a:r>
              <a:rPr lang="it-IT" sz="2400" b="1" dirty="0"/>
              <a:t>sequenze narrative </a:t>
            </a:r>
            <a:r>
              <a:rPr lang="it-IT" sz="2400" dirty="0"/>
              <a:t>hanno un ritmo incalzante.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it-IT" sz="2400" dirty="0"/>
              <a:t>Per aumentare la tensione gli autori del genere si servono di:</a:t>
            </a:r>
          </a:p>
          <a:p>
            <a:pPr>
              <a:spcBef>
                <a:spcPts val="400"/>
              </a:spcBef>
            </a:pPr>
            <a:r>
              <a:rPr lang="it-IT" sz="2400" b="1" dirty="0"/>
              <a:t>anticipazione</a:t>
            </a:r>
            <a:r>
              <a:rPr lang="it-IT" sz="2400" dirty="0"/>
              <a:t>;</a:t>
            </a:r>
          </a:p>
          <a:p>
            <a:pPr>
              <a:spcBef>
                <a:spcPts val="400"/>
              </a:spcBef>
            </a:pPr>
            <a:r>
              <a:rPr lang="it-IT" sz="2400" b="1" dirty="0"/>
              <a:t>indizi</a:t>
            </a:r>
            <a:r>
              <a:rPr lang="it-IT" sz="2400" dirty="0"/>
              <a:t> e tracce che lasciano intuire al lettore che l’eroe è in imminente pericolo.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516E0B3D-FF62-8E40-BE69-944B4BCA2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A2B3F44-0FFB-A148-B5B2-039EFD40A83A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8B4FC5-3571-A044-A97D-B0E7DD82790B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82D52E-A7D6-924F-A13F-EC5B57B51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98" y="239503"/>
            <a:ext cx="2542652" cy="64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1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22919-C705-437E-8621-7CD65A8C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Gli autori dell’Ottocento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1443AA-762B-4685-880C-9DAB93A0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075"/>
            <a:ext cx="1095569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I </a:t>
            </a:r>
            <a:r>
              <a:rPr lang="it-IT" sz="2200" b="1" dirty="0"/>
              <a:t>romanzi-modello</a:t>
            </a:r>
            <a:r>
              <a:rPr lang="it-IT" sz="2200" dirty="0"/>
              <a:t> del genere:</a:t>
            </a:r>
          </a:p>
          <a:p>
            <a:pPr>
              <a:spcBef>
                <a:spcPts val="400"/>
              </a:spcBef>
            </a:pPr>
            <a:r>
              <a:rPr lang="it-IT" sz="2200" i="1" dirty="0"/>
              <a:t>Robinson Crusoe </a:t>
            </a:r>
            <a:r>
              <a:rPr lang="it-IT" sz="2200" dirty="0"/>
              <a:t>(1719) dell’inglese Daniel Defoe;</a:t>
            </a:r>
          </a:p>
          <a:p>
            <a:pPr>
              <a:spcBef>
                <a:spcPts val="400"/>
              </a:spcBef>
            </a:pPr>
            <a:r>
              <a:rPr lang="it-IT" sz="2200" i="1" dirty="0"/>
              <a:t>I viaggi di Gulliver </a:t>
            </a:r>
            <a:r>
              <a:rPr lang="it-IT" sz="2200" dirty="0"/>
              <a:t>dell’irlandese Jonathan Swift (1726);</a:t>
            </a:r>
          </a:p>
          <a:p>
            <a:pPr marL="0" indent="0">
              <a:buNone/>
            </a:pPr>
            <a:r>
              <a:rPr lang="it-IT" sz="2200" dirty="0"/>
              <a:t>I </a:t>
            </a:r>
            <a:r>
              <a:rPr lang="it-IT" sz="2200" b="1" dirty="0"/>
              <a:t>principali autori dei secoli XIX e XX</a:t>
            </a:r>
            <a:r>
              <a:rPr lang="it-IT" sz="2200" dirty="0"/>
              <a:t>: </a:t>
            </a:r>
          </a:p>
          <a:p>
            <a:pPr>
              <a:spcBef>
                <a:spcPts val="400"/>
              </a:spcBef>
            </a:pPr>
            <a:r>
              <a:rPr lang="it-IT" sz="2200" dirty="0"/>
              <a:t>gli inglesi </a:t>
            </a:r>
            <a:r>
              <a:rPr lang="it-IT" sz="2200" b="1" dirty="0"/>
              <a:t>Robert Louis Stevenson </a:t>
            </a:r>
            <a:r>
              <a:rPr lang="it-IT" sz="2200" dirty="0"/>
              <a:t>(</a:t>
            </a:r>
            <a:r>
              <a:rPr lang="it-IT" sz="2200" i="1" dirty="0"/>
              <a:t>L’isola del tesoro</a:t>
            </a:r>
            <a:r>
              <a:rPr lang="it-IT" sz="2200" dirty="0"/>
              <a:t>, </a:t>
            </a:r>
            <a:r>
              <a:rPr lang="it-IT" sz="2200" i="1" dirty="0"/>
              <a:t>La freccia nera</a:t>
            </a:r>
            <a:r>
              <a:rPr lang="it-IT" sz="2200" dirty="0"/>
              <a:t>) </a:t>
            </a:r>
            <a:br>
              <a:rPr lang="it-IT" sz="2200" dirty="0"/>
            </a:br>
            <a:r>
              <a:rPr lang="it-IT" sz="2200" dirty="0"/>
              <a:t>e </a:t>
            </a:r>
            <a:r>
              <a:rPr lang="it-IT" sz="2200" b="1" dirty="0"/>
              <a:t>Rudyard Kipling </a:t>
            </a:r>
            <a:r>
              <a:rPr lang="it-IT" sz="2200" dirty="0"/>
              <a:t>(</a:t>
            </a:r>
            <a:r>
              <a:rPr lang="it-IT" sz="2200" i="1" dirty="0"/>
              <a:t>Capitani coraggiosi</a:t>
            </a:r>
            <a:r>
              <a:rPr lang="it-IT" sz="2200" dirty="0"/>
              <a:t>, </a:t>
            </a:r>
            <a:r>
              <a:rPr lang="it-IT" sz="2200" i="1" dirty="0"/>
              <a:t>Kim</a:t>
            </a:r>
            <a:r>
              <a:rPr lang="it-IT" sz="2200" dirty="0"/>
              <a:t>, </a:t>
            </a:r>
            <a:r>
              <a:rPr lang="it-IT" sz="2200" i="1" dirty="0"/>
              <a:t>Il libro della giungla</a:t>
            </a:r>
            <a:r>
              <a:rPr lang="it-IT" sz="2200" dirty="0"/>
              <a:t>); </a:t>
            </a:r>
          </a:p>
          <a:p>
            <a:pPr>
              <a:spcBef>
                <a:spcPts val="400"/>
              </a:spcBef>
            </a:pPr>
            <a:r>
              <a:rPr lang="it-IT" sz="2200" dirty="0"/>
              <a:t>gli americani </a:t>
            </a:r>
            <a:r>
              <a:rPr lang="it-IT" sz="2200" b="1" dirty="0"/>
              <a:t>Edgar Rice Burroughs </a:t>
            </a:r>
            <a:r>
              <a:rPr lang="it-IT" sz="2200" dirty="0"/>
              <a:t>(</a:t>
            </a:r>
            <a:r>
              <a:rPr lang="it-IT" sz="2200" i="1" dirty="0"/>
              <a:t>Tarzan</a:t>
            </a:r>
            <a:r>
              <a:rPr lang="it-IT" sz="2200" dirty="0"/>
              <a:t>), </a:t>
            </a:r>
            <a:r>
              <a:rPr lang="it-IT" sz="2200" b="1" dirty="0"/>
              <a:t>Herman Melville</a:t>
            </a:r>
            <a:r>
              <a:rPr lang="it-IT" sz="2200" dirty="0"/>
              <a:t> (</a:t>
            </a:r>
            <a:r>
              <a:rPr lang="it-IT" sz="2200" i="1" dirty="0"/>
              <a:t>Moby Dick</a:t>
            </a:r>
            <a:r>
              <a:rPr lang="it-IT" sz="2200" dirty="0"/>
              <a:t>), </a:t>
            </a:r>
            <a:r>
              <a:rPr lang="it-IT" sz="2200" b="1" dirty="0"/>
              <a:t>Jack London </a:t>
            </a:r>
            <a:r>
              <a:rPr lang="it-IT" sz="2200" dirty="0"/>
              <a:t>(</a:t>
            </a:r>
            <a:r>
              <a:rPr lang="it-IT" sz="2200" i="1" dirty="0"/>
              <a:t>Zanna Bianca</a:t>
            </a:r>
            <a:r>
              <a:rPr lang="it-IT" sz="2200" dirty="0"/>
              <a:t>, </a:t>
            </a:r>
            <a:r>
              <a:rPr lang="it-IT" sz="2200" i="1" dirty="0"/>
              <a:t>Il richiamo della foresta</a:t>
            </a:r>
            <a:r>
              <a:rPr lang="it-IT" sz="2200" dirty="0"/>
              <a:t>), </a:t>
            </a:r>
            <a:r>
              <a:rPr lang="it-IT" sz="2200" b="1" dirty="0"/>
              <a:t>Mark Twain </a:t>
            </a:r>
            <a:r>
              <a:rPr lang="it-IT" sz="2200" dirty="0"/>
              <a:t>(</a:t>
            </a:r>
            <a:r>
              <a:rPr lang="it-IT" sz="2200" i="1" dirty="0"/>
              <a:t>Le avventure di Tom Sawyer</a:t>
            </a:r>
            <a:r>
              <a:rPr lang="it-IT" sz="2200" dirty="0"/>
              <a:t>, </a:t>
            </a:r>
            <a:r>
              <a:rPr lang="it-IT" sz="2200" i="1" dirty="0"/>
              <a:t>Le avventure di Huckleberry Finn</a:t>
            </a:r>
            <a:r>
              <a:rPr lang="it-IT" sz="2200" dirty="0"/>
              <a:t>); </a:t>
            </a:r>
          </a:p>
          <a:p>
            <a:pPr>
              <a:spcBef>
                <a:spcPts val="400"/>
              </a:spcBef>
            </a:pPr>
            <a:r>
              <a:rPr lang="it-IT" sz="2200" dirty="0"/>
              <a:t>i francesi </a:t>
            </a:r>
            <a:r>
              <a:rPr lang="it-IT" sz="2200" b="1" dirty="0"/>
              <a:t>Jules Verne </a:t>
            </a:r>
            <a:r>
              <a:rPr lang="it-IT" sz="2200" dirty="0"/>
              <a:t>(</a:t>
            </a:r>
            <a:r>
              <a:rPr lang="it-IT" sz="2200" i="1" dirty="0"/>
              <a:t>Ventimila leghe sotto i mari</a:t>
            </a:r>
            <a:r>
              <a:rPr lang="it-IT" sz="2200" dirty="0"/>
              <a:t>, </a:t>
            </a:r>
            <a:r>
              <a:rPr lang="it-IT" sz="2200" i="1" dirty="0"/>
              <a:t>L’isola misteriosa</a:t>
            </a:r>
            <a:r>
              <a:rPr lang="it-IT" sz="2200" dirty="0"/>
              <a:t>, </a:t>
            </a:r>
            <a:r>
              <a:rPr lang="it-IT" sz="2200" i="1" dirty="0"/>
              <a:t>Il giro del mondo in 80 giorni</a:t>
            </a:r>
            <a:r>
              <a:rPr lang="it-IT" sz="2200" dirty="0"/>
              <a:t>, </a:t>
            </a:r>
            <a:r>
              <a:rPr lang="it-IT" sz="2200" i="1" dirty="0"/>
              <a:t>Viaggio al centro della terra</a:t>
            </a:r>
            <a:r>
              <a:rPr lang="it-IT" sz="2200" dirty="0"/>
              <a:t>, </a:t>
            </a:r>
            <a:r>
              <a:rPr lang="it-IT" sz="2200" i="1" dirty="0"/>
              <a:t>Michele </a:t>
            </a:r>
            <a:r>
              <a:rPr lang="it-IT" sz="2200" i="1" dirty="0" err="1"/>
              <a:t>Strogoff</a:t>
            </a:r>
            <a:r>
              <a:rPr lang="it-IT" sz="2200" dirty="0"/>
              <a:t>) e </a:t>
            </a:r>
            <a:r>
              <a:rPr lang="it-IT" sz="2200" b="1" dirty="0"/>
              <a:t>Alexandre Dumas </a:t>
            </a:r>
            <a:br>
              <a:rPr lang="it-IT" sz="2200" b="1" dirty="0"/>
            </a:br>
            <a:r>
              <a:rPr lang="it-IT" sz="2200" dirty="0"/>
              <a:t>(</a:t>
            </a:r>
            <a:r>
              <a:rPr lang="it-IT" sz="2200" i="1" dirty="0"/>
              <a:t>Il conte di Montecristo</a:t>
            </a:r>
            <a:r>
              <a:rPr lang="it-IT" sz="2200" dirty="0"/>
              <a:t>, </a:t>
            </a:r>
            <a:r>
              <a:rPr lang="it-IT" sz="2200" i="1" dirty="0"/>
              <a:t>I tre moschettieri</a:t>
            </a:r>
            <a:r>
              <a:rPr lang="it-IT" sz="2200" dirty="0"/>
              <a:t>);</a:t>
            </a:r>
          </a:p>
          <a:p>
            <a:pPr>
              <a:spcBef>
                <a:spcPts val="400"/>
              </a:spcBef>
            </a:pPr>
            <a:r>
              <a:rPr lang="it-IT" sz="2200" dirty="0"/>
              <a:t>l’italiano </a:t>
            </a:r>
            <a:r>
              <a:rPr lang="it-IT" sz="2200" b="1" dirty="0"/>
              <a:t>Emilio </a:t>
            </a:r>
            <a:r>
              <a:rPr lang="it-IT" sz="2200" b="1" dirty="0" err="1"/>
              <a:t>Salgàri</a:t>
            </a:r>
            <a:r>
              <a:rPr lang="it-IT" sz="2200" b="1" dirty="0"/>
              <a:t> </a:t>
            </a:r>
            <a:r>
              <a:rPr lang="it-IT" sz="2200" dirty="0"/>
              <a:t>(</a:t>
            </a:r>
            <a:r>
              <a:rPr lang="it-IT" sz="2200" i="1" dirty="0"/>
              <a:t>Le Tigri di </a:t>
            </a:r>
            <a:r>
              <a:rPr lang="it-IT" sz="2200" i="1" dirty="0" err="1"/>
              <a:t>Mompracem</a:t>
            </a:r>
            <a:r>
              <a:rPr lang="it-IT" sz="2200" dirty="0"/>
              <a:t>, </a:t>
            </a:r>
            <a:r>
              <a:rPr lang="it-IT" sz="2200" i="1" dirty="0"/>
              <a:t>Sandokan alla riscossa</a:t>
            </a:r>
            <a:r>
              <a:rPr lang="it-IT" sz="2200" dirty="0"/>
              <a:t>, </a:t>
            </a:r>
            <a:r>
              <a:rPr lang="it-IT" sz="2200" i="1" dirty="0"/>
              <a:t>I pirati della Malesia</a:t>
            </a:r>
            <a:r>
              <a:rPr lang="it-IT" sz="2200" dirty="0"/>
              <a:t>, </a:t>
            </a:r>
            <a:r>
              <a:rPr lang="it-IT" sz="2200" i="1" dirty="0"/>
              <a:t>I misteri della giungla nera</a:t>
            </a:r>
            <a:r>
              <a:rPr lang="it-IT" sz="2200" dirty="0"/>
              <a:t>, </a:t>
            </a:r>
            <a:r>
              <a:rPr lang="it-IT" sz="2200" i="1" dirty="0"/>
              <a:t>Il Corsaro Nero</a:t>
            </a:r>
            <a:r>
              <a:rPr lang="it-IT" sz="2200" dirty="0"/>
              <a:t>, </a:t>
            </a:r>
            <a:r>
              <a:rPr lang="it-IT" sz="2200" i="1" dirty="0"/>
              <a:t>La figlia del Corsaro Nero</a:t>
            </a:r>
            <a:r>
              <a:rPr lang="it-IT" sz="2200" dirty="0"/>
              <a:t>).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683989B7-6EAF-254E-8F89-2D021254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BD53F37-E9C2-734A-B69E-533AC611BAD3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AC48F3-A432-2E4D-835F-A5AC96DED218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25FDE4-BB8B-A949-93B8-D26A5ADB4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07" y="209550"/>
            <a:ext cx="2559193" cy="28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8FE0148-EB04-C74C-8544-6D1524EE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3316" y="3806392"/>
            <a:ext cx="5116010" cy="28987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D044393-8A11-4F82-836A-DA2B145C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Gli autori più recenti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01EFB-2C35-4D89-AE15-DE777042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693"/>
            <a:ext cx="10991127" cy="4725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Negli ultimi anni il genere avventura si è mescolato con altri generi (fantasy, poliziesco, romanzo di formazione, romanzo storico...). </a:t>
            </a:r>
          </a:p>
          <a:p>
            <a:pPr marL="0" indent="0">
              <a:buNone/>
            </a:pPr>
            <a:r>
              <a:rPr lang="it-IT" sz="2400" dirty="0"/>
              <a:t>Tra i più importanti </a:t>
            </a:r>
            <a:r>
              <a:rPr lang="it-IT" sz="2400" b="1" dirty="0"/>
              <a:t>autori contemporanei</a:t>
            </a:r>
            <a:r>
              <a:rPr lang="it-IT" sz="2400" dirty="0"/>
              <a:t>, ricordiamo:</a:t>
            </a:r>
          </a:p>
          <a:p>
            <a:r>
              <a:rPr lang="it-IT" sz="2400" dirty="0"/>
              <a:t>gli scrittori statunitensi </a:t>
            </a:r>
            <a:r>
              <a:rPr lang="it-IT" sz="2400" b="1" dirty="0"/>
              <a:t>Gary Paulsen </a:t>
            </a:r>
            <a:r>
              <a:rPr lang="it-IT" sz="2400" dirty="0"/>
              <a:t>(</a:t>
            </a:r>
            <a:r>
              <a:rPr lang="it-IT" sz="2400" i="1" dirty="0"/>
              <a:t>Nelle terre selvagge</a:t>
            </a:r>
            <a:r>
              <a:rPr lang="it-IT" sz="2400" dirty="0"/>
              <a:t>), </a:t>
            </a:r>
            <a:r>
              <a:rPr lang="it-IT" sz="2400" b="1" dirty="0"/>
              <a:t>Michael Crichton</a:t>
            </a:r>
            <a:r>
              <a:rPr lang="it-IT" sz="2400" dirty="0"/>
              <a:t> (</a:t>
            </a:r>
            <a:r>
              <a:rPr lang="it-IT" sz="2400" i="1" dirty="0"/>
              <a:t>Congo</a:t>
            </a:r>
            <a:r>
              <a:rPr lang="it-IT" sz="2400" dirty="0"/>
              <a:t>, </a:t>
            </a:r>
            <a:r>
              <a:rPr lang="it-IT" sz="2400" i="1" dirty="0"/>
              <a:t>Jurassic Park</a:t>
            </a:r>
            <a:r>
              <a:rPr lang="it-IT" sz="2400" dirty="0"/>
              <a:t>), </a:t>
            </a:r>
            <a:r>
              <a:rPr lang="it-IT" sz="2400" b="1" dirty="0"/>
              <a:t>Clive </a:t>
            </a:r>
            <a:r>
              <a:rPr lang="it-IT" sz="2400" b="1" dirty="0" err="1"/>
              <a:t>Cussler</a:t>
            </a:r>
            <a:r>
              <a:rPr lang="it-IT" sz="2400" dirty="0"/>
              <a:t>, </a:t>
            </a:r>
            <a:r>
              <a:rPr lang="it-IT" sz="2400" b="1" dirty="0"/>
              <a:t>Stephen King </a:t>
            </a:r>
            <a:r>
              <a:rPr lang="it-IT" sz="2400" dirty="0"/>
              <a:t>(</a:t>
            </a:r>
            <a:r>
              <a:rPr lang="it-IT" sz="2400" i="1" dirty="0"/>
              <a:t>The body</a:t>
            </a:r>
            <a:r>
              <a:rPr lang="it-IT" sz="2400" dirty="0"/>
              <a:t>);</a:t>
            </a:r>
          </a:p>
          <a:p>
            <a:r>
              <a:rPr lang="it-IT" sz="2400" dirty="0"/>
              <a:t>la scrittrice cilena </a:t>
            </a:r>
            <a:r>
              <a:rPr lang="it-IT" sz="2400" b="1" dirty="0"/>
              <a:t>Isabel Allende </a:t>
            </a:r>
            <a:r>
              <a:rPr lang="it-IT" sz="2400" dirty="0"/>
              <a:t>(</a:t>
            </a:r>
            <a:r>
              <a:rPr lang="it-IT" sz="2400" i="1" dirty="0"/>
              <a:t>La città delle Bestie</a:t>
            </a:r>
            <a:r>
              <a:rPr lang="it-IT" sz="2400" dirty="0"/>
              <a:t>);</a:t>
            </a:r>
          </a:p>
          <a:p>
            <a:r>
              <a:rPr lang="it-IT" sz="2400" dirty="0"/>
              <a:t>gli inglesi </a:t>
            </a:r>
            <a:r>
              <a:rPr lang="it-IT" sz="2400" b="1" dirty="0" err="1"/>
              <a:t>Ken</a:t>
            </a:r>
            <a:r>
              <a:rPr lang="it-IT" sz="2400" b="1" dirty="0"/>
              <a:t> Follett </a:t>
            </a:r>
            <a:r>
              <a:rPr lang="it-IT" sz="2400" dirty="0"/>
              <a:t>(</a:t>
            </a:r>
            <a:r>
              <a:rPr lang="it-IT" sz="2400" i="1" dirty="0"/>
              <a:t>I pilastri della terra</a:t>
            </a:r>
            <a:r>
              <a:rPr lang="it-IT" sz="2400" dirty="0"/>
              <a:t>), </a:t>
            </a:r>
            <a:br>
              <a:rPr lang="it-IT" sz="2400" dirty="0"/>
            </a:br>
            <a:r>
              <a:rPr lang="it-IT" sz="2400" b="1" dirty="0"/>
              <a:t>David Gilman </a:t>
            </a:r>
            <a:r>
              <a:rPr lang="it-IT" sz="2400" dirty="0"/>
              <a:t>(</a:t>
            </a:r>
            <a:r>
              <a:rPr lang="it-IT" sz="2400" i="1" dirty="0"/>
              <a:t>Il respiro del diavolo</a:t>
            </a:r>
            <a:r>
              <a:rPr lang="it-IT" sz="2400" dirty="0"/>
              <a:t>) </a:t>
            </a:r>
            <a:br>
              <a:rPr lang="it-IT" sz="2400" dirty="0"/>
            </a:br>
            <a:r>
              <a:rPr lang="it-IT" sz="2400" dirty="0"/>
              <a:t>e </a:t>
            </a:r>
            <a:r>
              <a:rPr lang="it-IT" sz="2400" b="1" dirty="0"/>
              <a:t>Wilbur Smith </a:t>
            </a:r>
            <a:r>
              <a:rPr lang="it-IT" sz="2400" dirty="0"/>
              <a:t>(</a:t>
            </a:r>
            <a:r>
              <a:rPr lang="it-IT" sz="2400" i="1" dirty="0"/>
              <a:t>Il dio del deserto</a:t>
            </a:r>
            <a:r>
              <a:rPr lang="it-IT" sz="2400" dirty="0"/>
              <a:t>).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73F6706-78FC-6B43-AD8E-2FBC22C3B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78742AD-69E7-944B-99F7-A1F8718C1263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94DA49-45ED-D14B-ABA5-599AE4170315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44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552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La narrazione d’avventura</vt:lpstr>
      <vt:lpstr>Gli ingredienti del genere</vt:lpstr>
      <vt:lpstr>Le tecniche narrative</vt:lpstr>
      <vt:lpstr>Gli autori dell’Ottocento</vt:lpstr>
      <vt:lpstr>Gli autori più recenti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Avventura</dc:title>
  <dc:creator>silvia grilli</dc:creator>
  <cp:lastModifiedBy>Microsoft Office User</cp:lastModifiedBy>
  <cp:revision>22</cp:revision>
  <dcterms:created xsi:type="dcterms:W3CDTF">2020-03-25T13:35:24Z</dcterms:created>
  <dcterms:modified xsi:type="dcterms:W3CDTF">2020-04-27T14:35:02Z</dcterms:modified>
</cp:coreProperties>
</file>