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12A0"/>
    <a:srgbClr val="99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11"/>
    <p:restoredTop sz="94674"/>
  </p:normalViewPr>
  <p:slideViewPr>
    <p:cSldViewPr snapToGrid="0">
      <p:cViewPr varScale="1">
        <p:scale>
          <a:sx n="73" d="100"/>
          <a:sy n="73" d="100"/>
        </p:scale>
        <p:origin x="52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35A0B6-BDBA-414A-8C4D-81FE7271E2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EEAEDA2-03A0-41B4-96B5-DFBE812A40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62125A3-9E4B-402E-A171-9309EE682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6AB88-085D-4E1E-ADF1-BC13B6765D14}" type="datetimeFigureOut">
              <a:rPr lang="it-IT" smtClean="0"/>
              <a:t>27/04/20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3208E74-8B9E-496D-AB45-9725D9105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E0ADED2-FD04-405B-8021-916819805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51011-7754-4765-9FC4-9DB67BDD4E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5558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9AA517-5134-43DD-92A9-52B6B9AE2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55FFF6B-1F6D-4A1B-8E1D-62C5726279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A47E801-3D6D-4CFE-BBE0-B7C3C2095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6AB88-085D-4E1E-ADF1-BC13B6765D14}" type="datetimeFigureOut">
              <a:rPr lang="it-IT" smtClean="0"/>
              <a:t>27/04/20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F340397-225F-4A2F-9101-7704A1476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F1AB23E-F9ED-4071-836F-8939131A9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51011-7754-4765-9FC4-9DB67BDD4E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6311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0D8E56E-D441-4AB6-8E99-3B4AF07BD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7EC5210-B0F8-4F9B-9EE1-52E477BCBB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FCD06DB-B626-46A4-8AED-A6D67C03C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6AB88-085D-4E1E-ADF1-BC13B6765D14}" type="datetimeFigureOut">
              <a:rPr lang="it-IT" smtClean="0"/>
              <a:t>27/04/20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D37B35E-3CCA-411F-B469-114772C23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CEBF705-540B-481C-B6E3-87D906D0A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51011-7754-4765-9FC4-9DB67BDD4E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4916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7A9425-3C96-420E-96E4-1209D3130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3541DF-A93C-41B4-B778-5A735F6E8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0A7F77C-C834-4CA2-BE92-2D9450645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6AB88-085D-4E1E-ADF1-BC13B6765D14}" type="datetimeFigureOut">
              <a:rPr lang="it-IT" smtClean="0"/>
              <a:t>27/04/20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A4F4298-1170-418A-95DA-A7B86A5AE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5BBAF4F-70DF-42C2-BFCF-A21C17A7D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51011-7754-4765-9FC4-9DB67BDD4E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173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1F3134-C592-476D-BEC2-96A828892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3724AA6-EEAD-45B6-8B4C-F4E4999599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3A2AB54-E825-4648-A498-370F6B0BA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6AB88-085D-4E1E-ADF1-BC13B6765D14}" type="datetimeFigureOut">
              <a:rPr lang="it-IT" smtClean="0"/>
              <a:t>27/04/20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9172738-5B9F-45F8-8E99-0EF5665ED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9BAFD59-29CF-45FA-918E-3DD2EC1FD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51011-7754-4765-9FC4-9DB67BDD4E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5089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01B338-E9EA-4402-9B84-13D0E0950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F2D77F1-663A-48CD-A5EC-E7BB2A16D9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5E1CDB2-C5E8-4F2C-9CA2-4F772307DA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CF4C350-A872-4C61-A41E-BA34F44F1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6AB88-085D-4E1E-ADF1-BC13B6765D14}" type="datetimeFigureOut">
              <a:rPr lang="it-IT" smtClean="0"/>
              <a:t>27/04/20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28D34D9-E48B-400A-8BF1-BB54F531E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9589468-00C7-4922-AE97-C63681059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51011-7754-4765-9FC4-9DB67BDD4E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5176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CE8709-6902-445B-B04F-C7CB2CE09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F04230D-E8F1-4EE4-989D-94D044126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2FFB816-005D-47F7-BD3A-63F40A78A2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22BC04D-A7C6-47B5-B69E-73887539C3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A2E1DFB-034A-4B29-8150-5225993E75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F9629DF-73CB-4D8D-BC41-75715BB96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6AB88-085D-4E1E-ADF1-BC13B6765D14}" type="datetimeFigureOut">
              <a:rPr lang="it-IT" smtClean="0"/>
              <a:t>27/04/20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3B38B20-95B0-436C-90EB-FF721E441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C8AC638-AD07-4D29-96AB-D6C01DEBF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51011-7754-4765-9FC4-9DB67BDD4E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6823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25186F-4093-470C-AC81-D28AD7A2D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BC701BF-D009-4E51-B43F-9B120F5DB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6AB88-085D-4E1E-ADF1-BC13B6765D14}" type="datetimeFigureOut">
              <a:rPr lang="it-IT" smtClean="0"/>
              <a:t>27/04/20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3484A3C-E038-4D6B-83CD-E6E4524F4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3C104C6-63C4-4BD5-BEAD-FECDE6FEF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51011-7754-4765-9FC4-9DB67BDD4E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1579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439EDA9-A364-4D51-9C53-26AE70CB9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6AB88-085D-4E1E-ADF1-BC13B6765D14}" type="datetimeFigureOut">
              <a:rPr lang="it-IT" smtClean="0"/>
              <a:t>27/04/20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72B3EA8-F74E-4DDD-9FAB-320482302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82C92CB-FEE8-4150-B8C1-845D1042A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51011-7754-4765-9FC4-9DB67BDD4E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885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999252-654D-4B0B-93A4-572EEB496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1F455C9-F0A0-4983-9C28-56769A648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B1B5BC8-1470-47BC-A166-AAA2722724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56CBF13-A66B-474C-9338-7541C23D1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6AB88-085D-4E1E-ADF1-BC13B6765D14}" type="datetimeFigureOut">
              <a:rPr lang="it-IT" smtClean="0"/>
              <a:t>27/04/20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4EE56E6-A2E7-43D6-B81A-2AAF2C089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DB802FB-3141-496E-8142-BE29C5BB7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51011-7754-4765-9FC4-9DB67BDD4E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6918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7BD06B-E045-4A6A-A550-0FF158D9E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E785BDB-E3FD-4843-A39E-0B112FBFC7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753051D-AF1A-46A3-A852-34DE15FF21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FD09207-E9C4-4669-872C-C281BA801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6AB88-085D-4E1E-ADF1-BC13B6765D14}" type="datetimeFigureOut">
              <a:rPr lang="it-IT" smtClean="0"/>
              <a:t>27/04/20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8B3A001-CDE7-482D-8574-3CD4FF689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FD8BB2C-9A66-4496-9BDC-F3ECF354D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51011-7754-4765-9FC4-9DB67BDD4E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832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F463792-5644-4BCA-BC3B-C1D3B7A1E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6FBBD24-2E7C-429B-A311-1C720CDD0D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4CA2CF9-DE79-4ADA-B035-36B871B344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6AB88-085D-4E1E-ADF1-BC13B6765D14}" type="datetimeFigureOut">
              <a:rPr lang="it-IT" smtClean="0"/>
              <a:t>27/04/20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374AD6D-B111-4A0F-BD03-47C6375C53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0E9E3A6-5487-4976-AE5F-0B75D5B91A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51011-7754-4765-9FC4-9DB67BDD4E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5435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C15985B1-2440-7048-9F69-4DDF0CC545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24"/>
          <a:stretch/>
        </p:blipFill>
        <p:spPr>
          <a:xfrm>
            <a:off x="0" y="0"/>
            <a:ext cx="12188282" cy="7359737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F5714CE5-14CB-4FA2-9806-202897A55F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9528" y="687465"/>
            <a:ext cx="9144000" cy="1018671"/>
          </a:xfrm>
        </p:spPr>
        <p:txBody>
          <a:bodyPr/>
          <a:lstStyle/>
          <a:p>
            <a:r>
              <a:rPr lang="it-IT" b="1" dirty="0">
                <a:solidFill>
                  <a:schemeClr val="bg1"/>
                </a:solidFill>
                <a:latin typeface="+mn-lt"/>
              </a:rPr>
              <a:t>Classici di formazione </a:t>
            </a:r>
            <a:r>
              <a:rPr lang="it-IT" sz="3200" b="1" dirty="0">
                <a:solidFill>
                  <a:schemeClr val="bg1"/>
                </a:solidFill>
                <a:latin typeface="+mn-lt"/>
              </a:rPr>
              <a:t>vol. 2</a:t>
            </a:r>
          </a:p>
        </p:txBody>
      </p:sp>
      <p:pic>
        <p:nvPicPr>
          <p:cNvPr id="9" name="Immagine 9" descr="logo lattes bianco.psd">
            <a:extLst>
              <a:ext uri="{FF2B5EF4-FFF2-40B4-BE49-F238E27FC236}">
                <a16:creationId xmlns:a16="http://schemas.microsoft.com/office/drawing/2014/main" id="{D2209AA5-AD4C-F74D-8621-06914B4E53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733" y="378560"/>
            <a:ext cx="1060450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3887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998F74-437E-4E1A-90D2-BC3DA034D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2851"/>
            <a:ext cx="10515600" cy="1325563"/>
          </a:xfrm>
        </p:spPr>
        <p:txBody>
          <a:bodyPr/>
          <a:lstStyle/>
          <a:p>
            <a:pPr algn="ctr"/>
            <a:r>
              <a:rPr lang="it-IT" b="1" dirty="0">
                <a:solidFill>
                  <a:srgbClr val="8F12A0"/>
                </a:solidFill>
                <a:latin typeface="+mn-lt"/>
              </a:rPr>
              <a:t>Il genere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DEDE9FC-F33D-4DFC-B454-A13D8FBA1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10048539" cy="417223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it-IT" sz="2400" dirty="0" err="1"/>
              <a:t>ll</a:t>
            </a:r>
            <a:r>
              <a:rPr lang="it-IT" sz="2400" dirty="0"/>
              <a:t> nome del genere, </a:t>
            </a:r>
            <a:r>
              <a:rPr lang="it-IT" sz="2400" i="1" dirty="0"/>
              <a:t>romanzo di formazione</a:t>
            </a:r>
            <a:r>
              <a:rPr lang="it-IT" sz="2400" dirty="0"/>
              <a:t>, deriva dal tedesco </a:t>
            </a:r>
            <a:r>
              <a:rPr lang="it-IT" sz="2400" i="1" dirty="0" err="1"/>
              <a:t>Bildungsroman</a:t>
            </a:r>
            <a:r>
              <a:rPr lang="it-IT" sz="2400" dirty="0"/>
              <a:t>: 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it-IT" sz="2400" i="1" dirty="0" err="1"/>
              <a:t>bildung</a:t>
            </a:r>
            <a:r>
              <a:rPr lang="it-IT" sz="2400" dirty="0"/>
              <a:t> significa formazione, educazione;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it-IT" sz="2400" i="1" dirty="0" err="1"/>
              <a:t>roman</a:t>
            </a:r>
            <a:r>
              <a:rPr lang="it-IT" sz="2400" dirty="0"/>
              <a:t> significa romanzo. </a:t>
            </a:r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r>
              <a:rPr lang="it-IT" sz="2400" dirty="0"/>
              <a:t>Nei  romanzi  di  formazione, il </a:t>
            </a:r>
            <a:r>
              <a:rPr lang="it-IT" sz="2400" b="1" dirty="0"/>
              <a:t>protagonista</a:t>
            </a:r>
            <a:r>
              <a:rPr lang="it-IT" sz="2400" dirty="0"/>
              <a:t>: 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it-IT" sz="2400" dirty="0"/>
              <a:t>è di  solito un  </a:t>
            </a:r>
            <a:r>
              <a:rPr lang="it-IT" sz="2400" b="1" dirty="0"/>
              <a:t>adolescente</a:t>
            </a:r>
            <a:r>
              <a:rPr lang="it-IT" sz="2400" dirty="0"/>
              <a:t>;  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it-IT" sz="2400" b="1" dirty="0"/>
              <a:t>matura</a:t>
            </a:r>
            <a:r>
              <a:rPr lang="it-IT" sz="2400" dirty="0"/>
              <a:t>  affrontando  </a:t>
            </a:r>
            <a:r>
              <a:rPr lang="it-IT" sz="2400" b="1" dirty="0"/>
              <a:t>pericoli</a:t>
            </a:r>
            <a:r>
              <a:rPr lang="it-IT" sz="2400" dirty="0"/>
              <a:t>,  </a:t>
            </a:r>
            <a:r>
              <a:rPr lang="it-IT" sz="2400" b="1" dirty="0"/>
              <a:t>ostacoli</a:t>
            </a:r>
            <a:r>
              <a:rPr lang="it-IT" sz="2400" dirty="0"/>
              <a:t>  e  </a:t>
            </a:r>
            <a:r>
              <a:rPr lang="it-IT" sz="2400" b="1" dirty="0"/>
              <a:t>avversità</a:t>
            </a:r>
            <a:r>
              <a:rPr lang="it-IT" sz="2400" dirty="0"/>
              <a:t>;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it-IT" sz="2400" dirty="0"/>
              <a:t>spesso subisce l’influenza delle </a:t>
            </a:r>
            <a:r>
              <a:rPr lang="it-IT" sz="2400" b="1" dirty="0"/>
              <a:t>vicende storiche </a:t>
            </a:r>
            <a:r>
              <a:rPr lang="it-IT" sz="2400" dirty="0"/>
              <a:t>o della </a:t>
            </a:r>
            <a:br>
              <a:rPr lang="it-IT" sz="2400" dirty="0"/>
            </a:br>
            <a:r>
              <a:rPr lang="it-IT" sz="2400" b="1" dirty="0"/>
              <a:t>società</a:t>
            </a:r>
            <a:r>
              <a:rPr lang="it-IT" sz="2400" dirty="0"/>
              <a:t> in cui vive.</a:t>
            </a:r>
          </a:p>
        </p:txBody>
      </p:sp>
      <p:pic>
        <p:nvPicPr>
          <p:cNvPr id="11" name="Immagine 47" descr="logo LATTES OK nero.jpg">
            <a:extLst>
              <a:ext uri="{FF2B5EF4-FFF2-40B4-BE49-F238E27FC236}">
                <a16:creationId xmlns:a16="http://schemas.microsoft.com/office/drawing/2014/main" id="{DA1E3158-60DA-2D41-B7CE-03266C5834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6139256"/>
            <a:ext cx="536067" cy="56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F17343D2-30BC-A34C-A971-67CAA18EA3B9}"/>
              </a:ext>
            </a:extLst>
          </p:cNvPr>
          <p:cNvSpPr/>
          <p:nvPr/>
        </p:nvSpPr>
        <p:spPr>
          <a:xfrm>
            <a:off x="228599" y="209550"/>
            <a:ext cx="10183637" cy="192786"/>
          </a:xfrm>
          <a:prstGeom prst="rect">
            <a:avLst/>
          </a:prstGeom>
          <a:gradFill>
            <a:gsLst>
              <a:gs pos="16000">
                <a:srgbClr val="8F12A0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D8A6C151-1DB7-5E4A-9310-2871DA8A1A89}"/>
              </a:ext>
            </a:extLst>
          </p:cNvPr>
          <p:cNvSpPr/>
          <p:nvPr/>
        </p:nvSpPr>
        <p:spPr>
          <a:xfrm rot="5400000">
            <a:off x="-2374011" y="2812161"/>
            <a:ext cx="5398008" cy="192786"/>
          </a:xfrm>
          <a:prstGeom prst="rect">
            <a:avLst/>
          </a:prstGeom>
          <a:gradFill>
            <a:gsLst>
              <a:gs pos="16000">
                <a:srgbClr val="8F12A0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8F23728A-2F0F-2E4F-A5AC-FEA74E347A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38341" y="2237591"/>
            <a:ext cx="2365210" cy="462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944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4ADEB815-D41D-DD47-8AE2-8B997B257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277" y="3660179"/>
            <a:ext cx="5156363" cy="2762001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AACC3D47-70E2-4555-85F4-FE28B1A78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rgbClr val="8F12A0"/>
                </a:solidFill>
                <a:latin typeface="+mn-lt"/>
              </a:rPr>
              <a:t>La struttura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FBC9B45-A4D5-4751-9D22-5C0D2390B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34212"/>
            <a:ext cx="10683241" cy="47063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400" dirty="0"/>
              <a:t>Nei romanzi di formazione il protagonista si confronta con gli aspetti deludenti o dolorosi della vita. Il finale può essere positivo e lieto o drammatico ma in tutti i casi il protagonista è cresciuto e maturato attraverso esperienze di vita. </a:t>
            </a:r>
          </a:p>
          <a:p>
            <a:pPr marL="0" indent="0">
              <a:buNone/>
            </a:pPr>
            <a:r>
              <a:rPr lang="it-IT" sz="2400" dirty="0"/>
              <a:t>La struttura segue spesso quella delle fiabe popolari: </a:t>
            </a:r>
          </a:p>
          <a:p>
            <a:r>
              <a:rPr lang="it-IT" sz="2400" dirty="0"/>
              <a:t>il protagonista deve allontanarsi da casa (viaggio o per una fuga);</a:t>
            </a:r>
          </a:p>
          <a:p>
            <a:r>
              <a:rPr lang="it-IT" sz="2400" dirty="0"/>
              <a:t>incontra aiutanti o persone che lo ostacolano; </a:t>
            </a:r>
          </a:p>
          <a:p>
            <a:r>
              <a:rPr lang="it-IT" sz="2400" dirty="0"/>
              <a:t>affronta difficoltà che lo mettono alla prova. </a:t>
            </a:r>
          </a:p>
          <a:p>
            <a:pPr marL="0" indent="0">
              <a:buNone/>
            </a:pPr>
            <a:r>
              <a:rPr lang="it-IT" sz="2400" dirty="0"/>
              <a:t>Questi romanzi raccontano di scontri e confronti </a:t>
            </a:r>
            <a:br>
              <a:rPr lang="it-IT" sz="2400" dirty="0"/>
            </a:br>
            <a:r>
              <a:rPr lang="it-IT" sz="2400" dirty="0"/>
              <a:t>con la famiglia e con la scuola, di avventure </a:t>
            </a:r>
            <a:br>
              <a:rPr lang="it-IT" sz="2400" dirty="0"/>
            </a:br>
            <a:r>
              <a:rPr lang="it-IT" sz="2400" dirty="0"/>
              <a:t>sentimentali, di esperienze di lavoro.</a:t>
            </a:r>
          </a:p>
          <a:p>
            <a:pPr marL="0" indent="0">
              <a:buNone/>
            </a:pPr>
            <a:br>
              <a:rPr lang="it-IT" sz="2400" dirty="0"/>
            </a:br>
            <a:br>
              <a:rPr lang="it-IT" sz="2400" dirty="0"/>
            </a:br>
            <a:endParaRPr lang="it-IT" sz="2400" dirty="0"/>
          </a:p>
        </p:txBody>
      </p:sp>
      <p:pic>
        <p:nvPicPr>
          <p:cNvPr id="5" name="Immagine 47" descr="logo LATTES OK nero.jpg">
            <a:extLst>
              <a:ext uri="{FF2B5EF4-FFF2-40B4-BE49-F238E27FC236}">
                <a16:creationId xmlns:a16="http://schemas.microsoft.com/office/drawing/2014/main" id="{3C072986-A73C-2743-8172-2B62BEED83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6139256"/>
            <a:ext cx="536067" cy="56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4E842C81-E37A-EA4B-81FD-6B2B70945EA0}"/>
              </a:ext>
            </a:extLst>
          </p:cNvPr>
          <p:cNvSpPr/>
          <p:nvPr/>
        </p:nvSpPr>
        <p:spPr>
          <a:xfrm>
            <a:off x="228599" y="209550"/>
            <a:ext cx="10183637" cy="192786"/>
          </a:xfrm>
          <a:prstGeom prst="rect">
            <a:avLst/>
          </a:prstGeom>
          <a:gradFill>
            <a:gsLst>
              <a:gs pos="16000">
                <a:srgbClr val="8F12A0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247FBCF1-E97A-AB48-9602-D1FD2C3CA1ED}"/>
              </a:ext>
            </a:extLst>
          </p:cNvPr>
          <p:cNvSpPr/>
          <p:nvPr/>
        </p:nvSpPr>
        <p:spPr>
          <a:xfrm rot="5400000">
            <a:off x="-2374011" y="2812161"/>
            <a:ext cx="5398008" cy="192786"/>
          </a:xfrm>
          <a:prstGeom prst="rect">
            <a:avLst/>
          </a:prstGeom>
          <a:gradFill>
            <a:gsLst>
              <a:gs pos="16000">
                <a:srgbClr val="8F12A0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1350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85C011-111C-4007-9258-8B6F59EB1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rgbClr val="8F12A0"/>
                </a:solidFill>
                <a:latin typeface="+mn-lt"/>
              </a:rPr>
              <a:t>Le forme del romanzo di formazione</a:t>
            </a:r>
          </a:p>
        </p:txBody>
      </p:sp>
      <p:pic>
        <p:nvPicPr>
          <p:cNvPr id="5" name="Immagine 47" descr="logo LATTES OK nero.jpg">
            <a:extLst>
              <a:ext uri="{FF2B5EF4-FFF2-40B4-BE49-F238E27FC236}">
                <a16:creationId xmlns:a16="http://schemas.microsoft.com/office/drawing/2014/main" id="{E8D9ECBD-EB74-5149-A7ED-FEED7202F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6139256"/>
            <a:ext cx="536067" cy="56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13EC9ED9-171D-A04B-8BE2-AF9056A3C27B}"/>
              </a:ext>
            </a:extLst>
          </p:cNvPr>
          <p:cNvSpPr/>
          <p:nvPr/>
        </p:nvSpPr>
        <p:spPr>
          <a:xfrm>
            <a:off x="228599" y="209550"/>
            <a:ext cx="10183637" cy="192786"/>
          </a:xfrm>
          <a:prstGeom prst="rect">
            <a:avLst/>
          </a:prstGeom>
          <a:gradFill>
            <a:gsLst>
              <a:gs pos="16000">
                <a:srgbClr val="8F12A0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48D59FC8-0165-214F-9F14-72698A51DF8F}"/>
              </a:ext>
            </a:extLst>
          </p:cNvPr>
          <p:cNvSpPr/>
          <p:nvPr/>
        </p:nvSpPr>
        <p:spPr>
          <a:xfrm rot="5400000">
            <a:off x="-2374011" y="2812161"/>
            <a:ext cx="5398008" cy="192786"/>
          </a:xfrm>
          <a:prstGeom prst="rect">
            <a:avLst/>
          </a:prstGeom>
          <a:gradFill>
            <a:gsLst>
              <a:gs pos="16000">
                <a:srgbClr val="8F12A0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FC2A09B-075D-1347-B429-1F506BB605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17" y="2125270"/>
            <a:ext cx="6252049" cy="4738744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9E60AB4-BF4B-48C6-9D41-57A494CA9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9111" y="1545926"/>
            <a:ext cx="8801503" cy="4351338"/>
          </a:xfrm>
        </p:spPr>
        <p:txBody>
          <a:bodyPr>
            <a:noAutofit/>
          </a:bodyPr>
          <a:lstStyle/>
          <a:p>
            <a:r>
              <a:rPr lang="it-IT" sz="2400" dirty="0"/>
              <a:t>Quando l’ambientazione e la cornice delle vicende sono di carattere storico, il romanzo di formazione è anche un </a:t>
            </a:r>
            <a:r>
              <a:rPr lang="it-IT" sz="2400" b="1" dirty="0"/>
              <a:t>romanzo storico</a:t>
            </a:r>
            <a:r>
              <a:rPr lang="it-IT" sz="2400" dirty="0"/>
              <a:t>. </a:t>
            </a:r>
          </a:p>
          <a:p>
            <a:r>
              <a:rPr lang="it-IT" sz="2400" dirty="0"/>
              <a:t>Il romanzo di formazione è spesso </a:t>
            </a:r>
            <a:r>
              <a:rPr lang="it-IT" sz="2400" b="1" dirty="0"/>
              <a:t>autobiografico</a:t>
            </a:r>
            <a:r>
              <a:rPr lang="it-IT" sz="2400" dirty="0"/>
              <a:t>. </a:t>
            </a:r>
          </a:p>
          <a:p>
            <a:r>
              <a:rPr lang="it-IT" sz="2400" dirty="0"/>
              <a:t>Può prendere la forma di </a:t>
            </a:r>
            <a:r>
              <a:rPr lang="it-IT" sz="2400" b="1" dirty="0"/>
              <a:t>romanzo epistolare</a:t>
            </a:r>
            <a:r>
              <a:rPr lang="it-IT" sz="2400" dirty="0"/>
              <a:t>. </a:t>
            </a:r>
          </a:p>
          <a:p>
            <a:r>
              <a:rPr lang="it-IT" sz="2400" dirty="0"/>
              <a:t>Quando si concentra sul processo di maturazione del protagonista si parla di </a:t>
            </a:r>
            <a:r>
              <a:rPr lang="it-IT" sz="2400" b="1" dirty="0"/>
              <a:t>romanzo psicologico</a:t>
            </a:r>
            <a:r>
              <a:rPr lang="it-IT" sz="2400" dirty="0"/>
              <a:t>.</a:t>
            </a:r>
          </a:p>
          <a:p>
            <a:r>
              <a:rPr lang="it-IT" sz="2400" dirty="0"/>
              <a:t>Molti romanzi di formazione sono scritti in forma di </a:t>
            </a:r>
            <a:r>
              <a:rPr lang="it-IT" sz="2400" b="1" dirty="0"/>
              <a:t>romanzo</a:t>
            </a:r>
            <a:r>
              <a:rPr lang="it-IT" sz="2400" dirty="0"/>
              <a:t> </a:t>
            </a:r>
            <a:r>
              <a:rPr lang="it-IT" sz="2400" b="1" dirty="0"/>
              <a:t>fantastico</a:t>
            </a:r>
            <a:r>
              <a:rPr lang="it-IT" sz="2400" dirty="0"/>
              <a:t>, allegorico.</a:t>
            </a:r>
          </a:p>
        </p:txBody>
      </p:sp>
    </p:spTree>
    <p:extLst>
      <p:ext uri="{BB962C8B-B14F-4D97-AF65-F5344CB8AC3E}">
        <p14:creationId xmlns:p14="http://schemas.microsoft.com/office/powerpoint/2010/main" val="3927608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B861FC-3E79-4622-BF0E-8BEE3700C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rgbClr val="8F12A0"/>
                </a:solidFill>
                <a:latin typeface="+mn-lt"/>
              </a:rPr>
              <a:t>I libri di formazione e l’adolescenza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6B49EC3-F319-41BA-B015-3F3D7E2D4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8344"/>
            <a:ext cx="7698101" cy="463861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it-IT" sz="2400" dirty="0"/>
              <a:t>Certi romanzi di formazione possono avere una grande importanza nella formazione di un adolescente e possono aiutare a diventare adulti.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t-IT" sz="2400" dirty="0"/>
              <a:t>Negli anni dell’adolescenza i ragazzi costruiscono la loro identità; vivono grandi cambiamenti e sono impegnati a capire il mondo in cui vivono, a immaginare il loro futuro. Per costruire l’identità, il confronto con i familiari, con altri coetanei e adulti è molto importante e può a volte diventare conflitto, delusione, sfiducia, smarrimento. I romanzi classici di formazione aiutano a capire che il conflitto è costruttivo e che la crescita passa anche attraverso scontri e delusioni. </a:t>
            </a:r>
          </a:p>
        </p:txBody>
      </p:sp>
      <p:pic>
        <p:nvPicPr>
          <p:cNvPr id="5" name="Immagine 47" descr="logo LATTES OK nero.jpg">
            <a:extLst>
              <a:ext uri="{FF2B5EF4-FFF2-40B4-BE49-F238E27FC236}">
                <a16:creationId xmlns:a16="http://schemas.microsoft.com/office/drawing/2014/main" id="{3B979D11-2FC5-FD4E-A59F-7BE03C3B4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6139256"/>
            <a:ext cx="536067" cy="56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B7EF691A-111C-8246-B4DC-2F98504C5785}"/>
              </a:ext>
            </a:extLst>
          </p:cNvPr>
          <p:cNvSpPr/>
          <p:nvPr/>
        </p:nvSpPr>
        <p:spPr>
          <a:xfrm>
            <a:off x="228599" y="209550"/>
            <a:ext cx="10183637" cy="192786"/>
          </a:xfrm>
          <a:prstGeom prst="rect">
            <a:avLst/>
          </a:prstGeom>
          <a:gradFill>
            <a:gsLst>
              <a:gs pos="16000">
                <a:srgbClr val="8F12A0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10C3A108-D948-8B48-B48D-664D984CBB6A}"/>
              </a:ext>
            </a:extLst>
          </p:cNvPr>
          <p:cNvSpPr/>
          <p:nvPr/>
        </p:nvSpPr>
        <p:spPr>
          <a:xfrm rot="5400000">
            <a:off x="-2374011" y="2812161"/>
            <a:ext cx="5398008" cy="192786"/>
          </a:xfrm>
          <a:prstGeom prst="rect">
            <a:avLst/>
          </a:prstGeom>
          <a:gradFill>
            <a:gsLst>
              <a:gs pos="16000">
                <a:srgbClr val="8F12A0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DA817D87-F556-424E-BF6E-548BB4BA21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301" y="1226372"/>
            <a:ext cx="3427099" cy="563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9769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363</Words>
  <Application>Microsoft Macintosh PowerPoint</Application>
  <PresentationFormat>Widescreen</PresentationFormat>
  <Paragraphs>26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di Office</vt:lpstr>
      <vt:lpstr>Classici di formazione vol. 2</vt:lpstr>
      <vt:lpstr>Il genere</vt:lpstr>
      <vt:lpstr>La struttura</vt:lpstr>
      <vt:lpstr>Le forme del romanzo di formazione</vt:lpstr>
      <vt:lpstr>I libri di formazione e l’adolescenza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Classici di formazione</dc:title>
  <dc:creator>silvia grilli</dc:creator>
  <cp:lastModifiedBy>Microsoft Office User</cp:lastModifiedBy>
  <cp:revision>16</cp:revision>
  <dcterms:created xsi:type="dcterms:W3CDTF">2020-04-22T09:59:21Z</dcterms:created>
  <dcterms:modified xsi:type="dcterms:W3CDTF">2020-04-27T14:37:33Z</dcterms:modified>
</cp:coreProperties>
</file>