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674"/>
  </p:normalViewPr>
  <p:slideViewPr>
    <p:cSldViewPr snapToGrid="0">
      <p:cViewPr varScale="1">
        <p:scale>
          <a:sx n="135" d="100"/>
          <a:sy n="135" d="100"/>
        </p:scale>
        <p:origin x="200" y="1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7FF4F0-19EE-4D7A-898A-0A9D5BFB1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0F7F0FF-AE3F-4F08-95C7-6C3469D66E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74BE009-0293-4322-AF05-B9CCB2325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811A-B294-4980-95A5-B3E2487C5F46}" type="datetimeFigureOut">
              <a:rPr lang="it-IT" smtClean="0"/>
              <a:t>05/05/20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0DFB07-7D6E-48B6-B034-B90C58CC7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B35D28-8E0D-409B-BD51-CB034F2CA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ABA9-070A-4A5C-8132-0E7776266D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5464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8A8EB7-B315-4A0B-82DF-CA574F8B0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2E25C81-2A05-4948-B9B8-47B195401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856556-D025-40A4-994B-623DCC852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811A-B294-4980-95A5-B3E2487C5F46}" type="datetimeFigureOut">
              <a:rPr lang="it-IT" smtClean="0"/>
              <a:t>05/05/20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40E873-79D8-4F1B-B647-8CC83DE02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3F4589-5959-4C7C-9F2F-4F8DC22A5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ABA9-070A-4A5C-8132-0E7776266D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5671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B493E64-C5A3-41A2-B8A7-D41324109D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336AF49-A891-4DF1-8C54-DD8948F01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73924E-E654-409D-A9A2-DFE61B971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811A-B294-4980-95A5-B3E2487C5F46}" type="datetimeFigureOut">
              <a:rPr lang="it-IT" smtClean="0"/>
              <a:t>05/05/20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72FC20-12D0-4B93-8F55-CC8BD2EB3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15BA8A-471D-430F-BAD1-1A78E006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ABA9-070A-4A5C-8132-0E7776266D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1623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51FF71-B454-4997-9160-F9F1D329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2EEA51-6C76-43B8-8FEA-4DEA02B76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5BF2D1-989F-4194-A00F-314C02597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811A-B294-4980-95A5-B3E2487C5F46}" type="datetimeFigureOut">
              <a:rPr lang="it-IT" smtClean="0"/>
              <a:t>05/05/20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64716A-3916-4B17-BBF9-A75E4690B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D7B672-A8A7-4352-8F09-56D35B7CD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ABA9-070A-4A5C-8132-0E7776266D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4451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9C734F-0D72-428A-82F3-B0515DE43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7C6E6CC-B9BB-4B54-B951-62F951909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D4DDB3-079B-4B01-BBD8-790144DFF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811A-B294-4980-95A5-B3E2487C5F46}" type="datetimeFigureOut">
              <a:rPr lang="it-IT" smtClean="0"/>
              <a:t>05/05/20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F5E0C6-6B3D-43E3-90EE-6A1607370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768334-7D7D-46E0-9D9D-D4AB67596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ABA9-070A-4A5C-8132-0E7776266D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2428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4C2281-C206-40FE-87D8-4631E6672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F4D655-294C-4C14-8353-BA784AFD76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3C8F463-A733-4EBE-B9A3-2208AE6D64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35B4E16-F5E7-4706-97FF-9302A1AC1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811A-B294-4980-95A5-B3E2487C5F46}" type="datetimeFigureOut">
              <a:rPr lang="it-IT" smtClean="0"/>
              <a:t>05/05/20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9724A84-A1D6-4DED-8336-7EF4D00F2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62A2077-A3EC-4E58-A0FD-16FAD9152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ABA9-070A-4A5C-8132-0E7776266D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3771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E54B56-8408-47C3-9313-0C0682F0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B920DD9-6C65-4F8A-8D8F-9FA371E2F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2144A8F-B641-4345-B759-A730C5C15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A2464C4-47A1-46EA-9B26-0807738E43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A3B5292-5520-4981-B598-1498C2A6BF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EBF7D59-400B-4B5F-B313-60148023E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811A-B294-4980-95A5-B3E2487C5F46}" type="datetimeFigureOut">
              <a:rPr lang="it-IT" smtClean="0"/>
              <a:t>05/05/20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805FA1D-2380-4330-A663-4CAE93EC1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828639B-BD35-455C-A32C-14E67FCCB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ABA9-070A-4A5C-8132-0E7776266D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8640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B82B28-D57B-41AF-B9DE-323F4EA04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31AD251-F9DB-49CF-B19E-8466CB439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811A-B294-4980-95A5-B3E2487C5F46}" type="datetimeFigureOut">
              <a:rPr lang="it-IT" smtClean="0"/>
              <a:t>05/05/20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723F055-D2CC-4967-9069-310FCA19E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9B0C730-478B-4512-B7F6-E2989377E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ABA9-070A-4A5C-8132-0E7776266D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3385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5F261B2-13B1-44D7-8B2F-63674A3BC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811A-B294-4980-95A5-B3E2487C5F46}" type="datetimeFigureOut">
              <a:rPr lang="it-IT" smtClean="0"/>
              <a:t>05/05/20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F9322D3-5193-41FE-A151-CA9633C20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08042BD-0E3E-412A-868A-4288DC506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ABA9-070A-4A5C-8132-0E7776266D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5093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AF88BD-344D-4471-B65C-2582B9D2C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DACF0E-C17A-4E12-BC3D-321EC82D4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015694F-DD58-4CF5-B2D0-02DC35B57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5714022-00B7-49B9-BD97-8CA5B768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811A-B294-4980-95A5-B3E2487C5F46}" type="datetimeFigureOut">
              <a:rPr lang="it-IT" smtClean="0"/>
              <a:t>05/05/20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0211122-58F7-4F8F-97BA-83D2612EA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98D7D62-46F6-4C10-B594-C07A8DB5F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ABA9-070A-4A5C-8132-0E7776266D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6882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8246CB-5C32-4C47-A602-5B07FA73F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225C4EC-B9B7-4044-AA65-18B8F20E22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7418233-CC72-4145-BB1D-F7C29694CC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586A7C8-EC18-4534-BAF0-570779EBA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811A-B294-4980-95A5-B3E2487C5F46}" type="datetimeFigureOut">
              <a:rPr lang="it-IT" smtClean="0"/>
              <a:t>05/05/20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C814377-671C-4721-8387-1DA76F03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B72DC22-F333-4026-AF91-0216DD33E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ABA9-070A-4A5C-8132-0E7776266D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8945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1A17785-01F1-4BE5-831E-90797B090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958185-6202-4A08-970B-C69B60D09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FFB4BF-1C3C-4869-A01B-EB103E17ED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7811A-B294-4980-95A5-B3E2487C5F46}" type="datetimeFigureOut">
              <a:rPr lang="it-IT" smtClean="0"/>
              <a:t>05/05/20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3415C5-866B-456F-A474-F70A55C397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E59A5D-29DD-43C5-9EA2-DC0774F258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EABA9-070A-4A5C-8132-0E7776266D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560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3BE8D46B-3296-E748-B92E-3CDE51B2D6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2" b="24914"/>
          <a:stretch/>
        </p:blipFill>
        <p:spPr>
          <a:xfrm>
            <a:off x="-34564" y="1"/>
            <a:ext cx="12226564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8AD7067-244B-4B1C-9142-CB02F54BAB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8000" y="4102630"/>
            <a:ext cx="9668933" cy="2387600"/>
          </a:xfrm>
        </p:spPr>
        <p:txBody>
          <a:bodyPr/>
          <a:lstStyle/>
          <a:p>
            <a:r>
              <a:rPr lang="it-IT" b="1" dirty="0">
                <a:solidFill>
                  <a:schemeClr val="bg1"/>
                </a:solidFill>
                <a:latin typeface="+mn-lt"/>
              </a:rPr>
              <a:t>Diario, autobiografia, lettera</a:t>
            </a:r>
          </a:p>
        </p:txBody>
      </p:sp>
      <p:pic>
        <p:nvPicPr>
          <p:cNvPr id="8" name="Immagine 7" descr="logo lattes bianco.psd">
            <a:extLst>
              <a:ext uri="{FF2B5EF4-FFF2-40B4-BE49-F238E27FC236}">
                <a16:creationId xmlns:a16="http://schemas.microsoft.com/office/drawing/2014/main" id="{A8B120CC-3757-BF44-B5DF-674BA6FA6C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5128155"/>
            <a:ext cx="106045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29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ADEF6D-AF90-4E8D-9501-66A8EAE31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74465" cy="1325563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C00000"/>
                </a:solidFill>
                <a:latin typeface="+mn-lt"/>
              </a:rPr>
              <a:t>Il romanzo epistolare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39AB0D-8BA5-4F8E-BCAE-97DFA7671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677169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Gli scrittori a volte scelgono di raccontare una </a:t>
            </a:r>
            <a:r>
              <a:rPr lang="it-IT" sz="2400" b="1" dirty="0"/>
              <a:t>storia in forma di lettera</a:t>
            </a:r>
            <a:r>
              <a:rPr lang="it-IT" sz="2400" dirty="0"/>
              <a:t>: il protagonista racconta ciò che gli accade attraverso le lettere che manda a un destinatario. </a:t>
            </a:r>
          </a:p>
          <a:p>
            <a:pPr marL="0" indent="0">
              <a:buNone/>
            </a:pPr>
            <a:r>
              <a:rPr lang="it-IT" sz="2400" dirty="0"/>
              <a:t>In altri casi la vicenda viene raccontata da </a:t>
            </a:r>
            <a:r>
              <a:rPr lang="it-IT" sz="2400" b="1" dirty="0"/>
              <a:t>più di un personaggio</a:t>
            </a:r>
            <a:r>
              <a:rPr lang="it-IT" sz="2400" dirty="0"/>
              <a:t>, attraverso le lettere che si scambiano.</a:t>
            </a:r>
          </a:p>
          <a:p>
            <a:pPr marL="0" indent="0">
              <a:buNone/>
            </a:pPr>
            <a:r>
              <a:rPr lang="it-IT" sz="2400" dirty="0"/>
              <a:t>Un celebre esempio di romanzo epistolare è </a:t>
            </a:r>
            <a:r>
              <a:rPr lang="it-IT" sz="2400" i="1" dirty="0"/>
              <a:t>Dracula</a:t>
            </a:r>
            <a:r>
              <a:rPr lang="it-IT" sz="2400" dirty="0"/>
              <a:t> di </a:t>
            </a:r>
            <a:r>
              <a:rPr lang="it-IT" sz="2400" dirty="0" err="1"/>
              <a:t>Bram</a:t>
            </a:r>
            <a:r>
              <a:rPr lang="it-IT" sz="2400" dirty="0"/>
              <a:t> Stocker.</a:t>
            </a:r>
          </a:p>
        </p:txBody>
      </p:sp>
      <p:pic>
        <p:nvPicPr>
          <p:cNvPr id="6" name="Immagine 47" descr="logo LATTES OK nero.jpg">
            <a:extLst>
              <a:ext uri="{FF2B5EF4-FFF2-40B4-BE49-F238E27FC236}">
                <a16:creationId xmlns:a16="http://schemas.microsoft.com/office/drawing/2014/main" id="{6C9232A9-0C24-3A4A-B97F-BC3924B0F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139256"/>
            <a:ext cx="536067" cy="56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CA858B92-9DC6-8C43-89B6-84345D866212}"/>
              </a:ext>
            </a:extLst>
          </p:cNvPr>
          <p:cNvSpPr/>
          <p:nvPr/>
        </p:nvSpPr>
        <p:spPr>
          <a:xfrm>
            <a:off x="228600" y="209550"/>
            <a:ext cx="8050306" cy="152400"/>
          </a:xfrm>
          <a:prstGeom prst="rect">
            <a:avLst/>
          </a:prstGeom>
          <a:gradFill>
            <a:gsLst>
              <a:gs pos="16000">
                <a:srgbClr val="C0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A34D7B5-2031-F94F-9F0D-F4FD344440DE}"/>
              </a:ext>
            </a:extLst>
          </p:cNvPr>
          <p:cNvSpPr/>
          <p:nvPr/>
        </p:nvSpPr>
        <p:spPr>
          <a:xfrm rot="5400000">
            <a:off x="-1828800" y="2266950"/>
            <a:ext cx="4267200" cy="152400"/>
          </a:xfrm>
          <a:prstGeom prst="rect">
            <a:avLst/>
          </a:prstGeom>
          <a:gradFill>
            <a:gsLst>
              <a:gs pos="16000">
                <a:srgbClr val="C0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2632436-EFBA-8341-A58E-7A2D110BD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668">
            <a:off x="8670252" y="640677"/>
            <a:ext cx="3183556" cy="3183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DC99B7A1-2A55-DB46-9197-3A3451B727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4713">
            <a:off x="7686688" y="3132722"/>
            <a:ext cx="2374883" cy="335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1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B63392-CCC6-4CFA-9EFE-CD848E609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C00000"/>
                </a:solidFill>
                <a:latin typeface="+mn-lt"/>
              </a:rPr>
              <a:t>Il diario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03FFE7-ADF6-4C63-9997-F9150E2D9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4" y="1503898"/>
            <a:ext cx="10134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dirty="0"/>
              <a:t>La parola </a:t>
            </a:r>
            <a:r>
              <a:rPr lang="it-IT" b="1" dirty="0"/>
              <a:t>diario</a:t>
            </a:r>
            <a:r>
              <a:rPr lang="it-IT" dirty="0"/>
              <a:t> deriva dal latino medievale </a:t>
            </a:r>
            <a:r>
              <a:rPr lang="it-IT" i="1" dirty="0" err="1"/>
              <a:t>diarium</a:t>
            </a:r>
            <a:r>
              <a:rPr lang="it-IT" dirty="0"/>
              <a:t>, che a sua volta deriva dal latino classico </a:t>
            </a:r>
            <a:r>
              <a:rPr lang="it-IT" i="1" dirty="0" err="1"/>
              <a:t>dies</a:t>
            </a:r>
            <a:r>
              <a:rPr lang="it-IT" dirty="0"/>
              <a:t> che significa </a:t>
            </a:r>
            <a:r>
              <a:rPr lang="it-IT" b="1" dirty="0"/>
              <a:t>giorno</a:t>
            </a:r>
            <a:r>
              <a:rPr lang="it-IT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dirty="0"/>
              <a:t>In origine la parola diario indicava un registro </a:t>
            </a:r>
            <a:br>
              <a:rPr lang="it-IT" dirty="0"/>
            </a:br>
            <a:r>
              <a:rPr lang="it-IT" dirty="0"/>
              <a:t>dove annotare qualcosa </a:t>
            </a:r>
            <a:r>
              <a:rPr lang="it-IT" b="1" dirty="0"/>
              <a:t>giorno per giorno</a:t>
            </a:r>
            <a:r>
              <a:rPr lang="it-IT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dirty="0"/>
              <a:t>Esistono diversi tipi di diario:</a:t>
            </a:r>
          </a:p>
          <a:p>
            <a:pPr>
              <a:lnSpc>
                <a:spcPct val="100000"/>
              </a:lnSpc>
            </a:pPr>
            <a:r>
              <a:rPr lang="it-IT" dirty="0"/>
              <a:t>il diario </a:t>
            </a:r>
            <a:r>
              <a:rPr lang="it-IT" b="1" dirty="0"/>
              <a:t>personale</a:t>
            </a:r>
            <a:r>
              <a:rPr lang="it-IT" dirty="0"/>
              <a:t>;</a:t>
            </a:r>
          </a:p>
          <a:p>
            <a:pPr>
              <a:lnSpc>
                <a:spcPct val="100000"/>
              </a:lnSpc>
            </a:pPr>
            <a:r>
              <a:rPr lang="it-IT" dirty="0"/>
              <a:t>il diario </a:t>
            </a:r>
            <a:r>
              <a:rPr lang="it-IT" b="1" dirty="0"/>
              <a:t>personale letterario</a:t>
            </a:r>
            <a:r>
              <a:rPr lang="it-IT" dirty="0"/>
              <a:t>;</a:t>
            </a:r>
          </a:p>
          <a:p>
            <a:pPr>
              <a:lnSpc>
                <a:spcPct val="100000"/>
              </a:lnSpc>
            </a:pPr>
            <a:r>
              <a:rPr lang="it-IT" dirty="0"/>
              <a:t>il diario </a:t>
            </a:r>
            <a:r>
              <a:rPr lang="it-IT" b="1" dirty="0"/>
              <a:t>per appunti</a:t>
            </a:r>
            <a:r>
              <a:rPr lang="it-IT" dirty="0"/>
              <a:t>;</a:t>
            </a:r>
          </a:p>
          <a:p>
            <a:pPr>
              <a:lnSpc>
                <a:spcPct val="100000"/>
              </a:lnSpc>
            </a:pPr>
            <a:r>
              <a:rPr lang="it-IT" dirty="0"/>
              <a:t>il diario </a:t>
            </a:r>
            <a:r>
              <a:rPr lang="it-IT" b="1" dirty="0"/>
              <a:t>di viaggio</a:t>
            </a:r>
            <a:r>
              <a:rPr lang="it-IT" dirty="0"/>
              <a:t>.</a:t>
            </a:r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E7A0AC64-196F-384D-9C18-4E131EFA8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139256"/>
            <a:ext cx="536067" cy="56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058B6D8F-6F2E-3241-A222-7412EB678A6A}"/>
              </a:ext>
            </a:extLst>
          </p:cNvPr>
          <p:cNvSpPr/>
          <p:nvPr/>
        </p:nvSpPr>
        <p:spPr>
          <a:xfrm>
            <a:off x="228600" y="209550"/>
            <a:ext cx="8050306" cy="152400"/>
          </a:xfrm>
          <a:prstGeom prst="rect">
            <a:avLst/>
          </a:prstGeom>
          <a:gradFill>
            <a:gsLst>
              <a:gs pos="16000">
                <a:srgbClr val="C0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92D8C14-7C55-0D48-8D7D-D486A1AB9E69}"/>
              </a:ext>
            </a:extLst>
          </p:cNvPr>
          <p:cNvSpPr/>
          <p:nvPr/>
        </p:nvSpPr>
        <p:spPr>
          <a:xfrm rot="5400000">
            <a:off x="-1828800" y="2266950"/>
            <a:ext cx="4267200" cy="152400"/>
          </a:xfrm>
          <a:prstGeom prst="rect">
            <a:avLst/>
          </a:prstGeom>
          <a:gradFill>
            <a:gsLst>
              <a:gs pos="16000">
                <a:srgbClr val="C0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886A871-2069-4A40-8425-95BF7BF6E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909">
            <a:off x="7496327" y="3237688"/>
            <a:ext cx="4389338" cy="3071177"/>
          </a:xfrm>
          <a:prstGeom prst="rect">
            <a:avLst/>
          </a:prstGeom>
          <a:ln w="57150">
            <a:gradFill flip="none" rotWithShape="1">
              <a:gsLst>
                <a:gs pos="40000">
                  <a:srgbClr val="C00000">
                    <a:alpha val="67000"/>
                    <a:lumMod val="81000"/>
                  </a:srgb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rgbClr val="FFC000"/>
                </a:gs>
              </a:gsLst>
              <a:lin ang="2700000" scaled="1"/>
              <a:tileRect/>
            </a:gradFill>
          </a:ln>
        </p:spPr>
      </p:pic>
    </p:spTree>
    <p:extLst>
      <p:ext uri="{BB962C8B-B14F-4D97-AF65-F5344CB8AC3E}">
        <p14:creationId xmlns:p14="http://schemas.microsoft.com/office/powerpoint/2010/main" val="1670698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E945DC-0B1B-4057-B9CC-E3A4BA6EC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188"/>
            <a:ext cx="10515600" cy="605836"/>
          </a:xfrm>
        </p:spPr>
        <p:txBody>
          <a:bodyPr>
            <a:no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  <a:latin typeface="+mn-lt"/>
              </a:rPr>
              <a:t>Il diario personale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2A865A-DED6-4C90-A47A-EB2E027F2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077"/>
            <a:ext cx="10972800" cy="3629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Sul diario personale si scrive di sé e per sé: lo </a:t>
            </a:r>
            <a:r>
              <a:rPr lang="it-IT" sz="2400" b="1" dirty="0"/>
              <a:t>stile è libero </a:t>
            </a:r>
            <a:r>
              <a:rPr lang="it-IT" sz="2400" dirty="0"/>
              <a:t>e la </a:t>
            </a:r>
            <a:r>
              <a:rPr lang="it-IT" sz="2400" b="1" dirty="0"/>
              <a:t>scrittura</a:t>
            </a:r>
            <a:r>
              <a:rPr lang="it-IT" sz="2400" dirty="0"/>
              <a:t> è </a:t>
            </a:r>
            <a:r>
              <a:rPr lang="it-IT" sz="2400" b="1" dirty="0"/>
              <a:t>spontanea</a:t>
            </a:r>
            <a:r>
              <a:rPr lang="it-IT" sz="2400" dirty="0"/>
              <a:t>. </a:t>
            </a:r>
          </a:p>
          <a:p>
            <a:pPr marL="0" indent="0">
              <a:buNone/>
            </a:pPr>
            <a:r>
              <a:rPr lang="it-IT" sz="2400" dirty="0"/>
              <a:t>Si può:</a:t>
            </a:r>
          </a:p>
          <a:p>
            <a:r>
              <a:rPr lang="it-IT" sz="2400" dirty="0"/>
              <a:t>esprimere </a:t>
            </a:r>
            <a:r>
              <a:rPr lang="it-IT" sz="2400" b="1" dirty="0"/>
              <a:t>sentimenti</a:t>
            </a:r>
            <a:r>
              <a:rPr lang="it-IT" sz="2400" dirty="0"/>
              <a:t> ed </a:t>
            </a:r>
            <a:r>
              <a:rPr lang="it-IT" sz="2400" b="1" dirty="0"/>
              <a:t>emozioni</a:t>
            </a:r>
            <a:r>
              <a:rPr lang="it-IT" sz="2400" dirty="0"/>
              <a:t>;</a:t>
            </a:r>
          </a:p>
          <a:p>
            <a:r>
              <a:rPr lang="it-IT" sz="2400" dirty="0"/>
              <a:t>ricordare </a:t>
            </a:r>
            <a:r>
              <a:rPr lang="it-IT" sz="2400" b="1" dirty="0"/>
              <a:t>sensazioni</a:t>
            </a:r>
            <a:r>
              <a:rPr lang="it-IT" sz="2400" dirty="0"/>
              <a:t> piacevoli;</a:t>
            </a:r>
          </a:p>
          <a:p>
            <a:r>
              <a:rPr lang="it-IT" sz="2400" dirty="0"/>
              <a:t>riflettere sulle proprie </a:t>
            </a:r>
            <a:r>
              <a:rPr lang="it-IT" sz="2400" b="1" dirty="0"/>
              <a:t>esperienze</a:t>
            </a:r>
            <a:r>
              <a:rPr lang="it-IT" sz="2400" dirty="0"/>
              <a:t> vissute;</a:t>
            </a:r>
          </a:p>
          <a:p>
            <a:r>
              <a:rPr lang="it-IT" sz="2400" dirty="0"/>
              <a:t>ordinare i </a:t>
            </a:r>
            <a:r>
              <a:rPr lang="it-IT" sz="2400" b="1" dirty="0"/>
              <a:t>pensieri</a:t>
            </a:r>
            <a:r>
              <a:rPr lang="it-IT" sz="2400" dirty="0"/>
              <a:t>.</a:t>
            </a:r>
          </a:p>
          <a:p>
            <a:pPr marL="0" indent="0">
              <a:buNone/>
            </a:pPr>
            <a:r>
              <a:rPr lang="it-IT" sz="2400" dirty="0"/>
              <a:t>Spesso il diario personale è tenuto </a:t>
            </a:r>
            <a:r>
              <a:rPr lang="it-IT" sz="2400" b="1" dirty="0"/>
              <a:t>segreto</a:t>
            </a:r>
            <a:r>
              <a:rPr lang="it-IT" sz="2400" dirty="0"/>
              <a:t>. 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AD7E9EE3-6B17-4E9A-A09B-010FA6CD8C60}"/>
              </a:ext>
            </a:extLst>
          </p:cNvPr>
          <p:cNvSpPr txBox="1">
            <a:spLocks/>
          </p:cNvSpPr>
          <p:nvPr/>
        </p:nvSpPr>
        <p:spPr>
          <a:xfrm>
            <a:off x="838200" y="4736096"/>
            <a:ext cx="6920060" cy="19351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it-IT" sz="2400" dirty="0"/>
              <a:t>Il </a:t>
            </a:r>
            <a:r>
              <a:rPr lang="it-IT" sz="2400" b="1" dirty="0"/>
              <a:t>blog</a:t>
            </a:r>
            <a:r>
              <a:rPr lang="it-IT" sz="2400" dirty="0"/>
              <a:t> è una versione digitale e pubblica del diario di carta: è un diario in rete, dove chi scrive mette le sue riflessioni a disposizione dei lettori e da loro riceve opinioni, commenti, suggerimenti.</a:t>
            </a:r>
          </a:p>
        </p:txBody>
      </p:sp>
      <p:pic>
        <p:nvPicPr>
          <p:cNvPr id="6" name="Immagine 47" descr="logo LATTES OK nero.jpg">
            <a:extLst>
              <a:ext uri="{FF2B5EF4-FFF2-40B4-BE49-F238E27FC236}">
                <a16:creationId xmlns:a16="http://schemas.microsoft.com/office/drawing/2014/main" id="{74DD7D9D-D6A5-0845-A0EA-64A51BEAC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139256"/>
            <a:ext cx="536067" cy="56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EBC790DD-1F60-DD42-B265-1C2A45AE12C5}"/>
              </a:ext>
            </a:extLst>
          </p:cNvPr>
          <p:cNvSpPr/>
          <p:nvPr/>
        </p:nvSpPr>
        <p:spPr>
          <a:xfrm>
            <a:off x="228600" y="209550"/>
            <a:ext cx="8050306" cy="152400"/>
          </a:xfrm>
          <a:prstGeom prst="rect">
            <a:avLst/>
          </a:prstGeom>
          <a:gradFill>
            <a:gsLst>
              <a:gs pos="16000">
                <a:srgbClr val="C0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B6F3CCD7-C84B-6E4B-BF80-88662DD5E418}"/>
              </a:ext>
            </a:extLst>
          </p:cNvPr>
          <p:cNvSpPr/>
          <p:nvPr/>
        </p:nvSpPr>
        <p:spPr>
          <a:xfrm rot="5400000">
            <a:off x="-1828800" y="2266950"/>
            <a:ext cx="4267200" cy="152400"/>
          </a:xfrm>
          <a:prstGeom prst="rect">
            <a:avLst/>
          </a:prstGeom>
          <a:gradFill>
            <a:gsLst>
              <a:gs pos="16000">
                <a:srgbClr val="C0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1DC03B6E-ABE6-0C4C-9B67-1C3B782B0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7864">
            <a:off x="7834429" y="2361447"/>
            <a:ext cx="3391191" cy="37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3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5893002-CF5B-0749-9AC5-865951214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48" y="3429000"/>
            <a:ext cx="7867650" cy="282917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9B43D80-2F79-418D-A821-C190610DD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  <a:latin typeface="+mn-lt"/>
              </a:rPr>
              <a:t>Il diario personale letterario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6C607B-DDA0-457F-9769-75359460A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40960"/>
            <a:ext cx="10515599" cy="2001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I diari letterari sono quelli degli </a:t>
            </a:r>
            <a:r>
              <a:rPr lang="it-IT" sz="2400" b="1" dirty="0"/>
              <a:t>scrittori</a:t>
            </a:r>
            <a:r>
              <a:rPr lang="it-IT" sz="2400" dirty="0"/>
              <a:t>. </a:t>
            </a:r>
          </a:p>
          <a:p>
            <a:pPr marL="0" indent="0">
              <a:buNone/>
            </a:pPr>
            <a:r>
              <a:rPr lang="it-IT" sz="2400" dirty="0"/>
              <a:t>Alcuni sono stati scritti con l’intenzione di renderli </a:t>
            </a:r>
            <a:r>
              <a:rPr lang="it-IT" sz="2400" b="1" dirty="0"/>
              <a:t>pubblici</a:t>
            </a:r>
            <a:r>
              <a:rPr lang="it-IT" sz="2400" dirty="0"/>
              <a:t>, altri, invece, erano diari </a:t>
            </a:r>
            <a:r>
              <a:rPr lang="it-IT" sz="2400" b="1" dirty="0"/>
              <a:t>intimi</a:t>
            </a:r>
            <a:r>
              <a:rPr lang="it-IT" sz="2400" dirty="0"/>
              <a:t> e sono stati dati alle stampe dopo la morte dell’autore.</a:t>
            </a:r>
            <a:br>
              <a:rPr lang="it-IT" sz="2400" dirty="0"/>
            </a:br>
            <a:r>
              <a:rPr lang="it-IT" sz="2400" dirty="0"/>
              <a:t>Sono documenti importanti perché aiutano a capire le opere degli scrittori e l’epoca in cui sono state scritte. 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988248B4-9D09-4948-9750-B5F26AA65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139256"/>
            <a:ext cx="536067" cy="56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744A531C-BA4C-C14C-BC38-F4892A717077}"/>
              </a:ext>
            </a:extLst>
          </p:cNvPr>
          <p:cNvSpPr/>
          <p:nvPr/>
        </p:nvSpPr>
        <p:spPr>
          <a:xfrm>
            <a:off x="228600" y="209550"/>
            <a:ext cx="8050306" cy="152400"/>
          </a:xfrm>
          <a:prstGeom prst="rect">
            <a:avLst/>
          </a:prstGeom>
          <a:gradFill>
            <a:gsLst>
              <a:gs pos="16000">
                <a:srgbClr val="C0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EAFF490-9F2E-9A4C-8EC8-EDC0154E051F}"/>
              </a:ext>
            </a:extLst>
          </p:cNvPr>
          <p:cNvSpPr/>
          <p:nvPr/>
        </p:nvSpPr>
        <p:spPr>
          <a:xfrm rot="5400000">
            <a:off x="-1828800" y="2266950"/>
            <a:ext cx="4267200" cy="152400"/>
          </a:xfrm>
          <a:prstGeom prst="rect">
            <a:avLst/>
          </a:prstGeom>
          <a:gradFill>
            <a:gsLst>
              <a:gs pos="16000">
                <a:srgbClr val="C0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4592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169A3A-C1F1-41B5-8A4F-AC686BC41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  <a:latin typeface="+mn-lt"/>
              </a:rPr>
              <a:t>Il diario per appunti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74C625-78B0-43B3-A573-6EF379E02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571625"/>
            <a:ext cx="10388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/>
              <a:t>Il diario per appunti è come un cassetto dentro cui si infila tutto ciò che si vuole ricordare e conservare: </a:t>
            </a:r>
          </a:p>
          <a:p>
            <a:r>
              <a:rPr lang="it-IT" sz="2400" dirty="0"/>
              <a:t>una frase che ci ha colpito; </a:t>
            </a:r>
          </a:p>
          <a:p>
            <a:r>
              <a:rPr lang="it-IT" sz="2400" dirty="0"/>
              <a:t>i versi di una canzone che amiamo;</a:t>
            </a:r>
          </a:p>
          <a:p>
            <a:r>
              <a:rPr lang="it-IT" sz="2400" dirty="0"/>
              <a:t>una poesia; </a:t>
            </a:r>
          </a:p>
          <a:p>
            <a:r>
              <a:rPr lang="it-IT" sz="2400" dirty="0"/>
              <a:t>uno sfogo o una gioia improvvisa; </a:t>
            </a:r>
          </a:p>
          <a:p>
            <a:r>
              <a:rPr lang="it-IT" sz="2400" dirty="0"/>
              <a:t>un proposito; </a:t>
            </a:r>
          </a:p>
          <a:p>
            <a:r>
              <a:rPr lang="it-IT" sz="2400" dirty="0"/>
              <a:t>un sogno; </a:t>
            </a:r>
          </a:p>
          <a:p>
            <a:r>
              <a:rPr lang="it-IT" sz="2400" dirty="0"/>
              <a:t>una riflessione.	</a:t>
            </a:r>
            <a:r>
              <a:rPr lang="it-IT" dirty="0"/>
              <a:t>			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8F63A077-023C-8E41-A29B-5B101D1E8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139256"/>
            <a:ext cx="536067" cy="56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F35598D2-C667-3442-9F2E-25B3DF0A258D}"/>
              </a:ext>
            </a:extLst>
          </p:cNvPr>
          <p:cNvSpPr/>
          <p:nvPr/>
        </p:nvSpPr>
        <p:spPr>
          <a:xfrm>
            <a:off x="228600" y="209550"/>
            <a:ext cx="8050306" cy="152400"/>
          </a:xfrm>
          <a:prstGeom prst="rect">
            <a:avLst/>
          </a:prstGeom>
          <a:gradFill>
            <a:gsLst>
              <a:gs pos="16000">
                <a:srgbClr val="C0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3438098-AB17-4144-A317-ADB243DCD53A}"/>
              </a:ext>
            </a:extLst>
          </p:cNvPr>
          <p:cNvSpPr/>
          <p:nvPr/>
        </p:nvSpPr>
        <p:spPr>
          <a:xfrm rot="5400000">
            <a:off x="-1828800" y="2266950"/>
            <a:ext cx="4267200" cy="152400"/>
          </a:xfrm>
          <a:prstGeom prst="rect">
            <a:avLst/>
          </a:prstGeom>
          <a:gradFill>
            <a:gsLst>
              <a:gs pos="16000">
                <a:srgbClr val="C0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1675993-CA83-D944-8422-951B8A4E4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1985">
            <a:off x="8078639" y="2194288"/>
            <a:ext cx="2589361" cy="394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41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46C244B7-348A-AF41-B348-0273BB35B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3454">
            <a:off x="7410694" y="2888015"/>
            <a:ext cx="1924202" cy="1480155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A0CD3A46-BD8F-A64B-BAB0-1C01726C1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07" y="5096709"/>
            <a:ext cx="2235199" cy="171938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E31D9AC-F5D2-4D1F-8877-E70CE8ED8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  <a:latin typeface="+mn-lt"/>
              </a:rPr>
              <a:t>Il diario di viaggio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B0D16B-E855-4EE5-B1CE-7B33CF8B6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3" y="1486958"/>
            <a:ext cx="111252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2400" dirty="0"/>
              <a:t>Un diario di viaggio è una raccolta di annotazioni che una persona fa durante un </a:t>
            </a:r>
            <a:r>
              <a:rPr lang="it-IT" sz="2400" b="1" dirty="0"/>
              <a:t>viaggio</a:t>
            </a:r>
            <a:r>
              <a:rPr lang="it-IT" sz="2400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2400" dirty="0"/>
              <a:t>Possono contenere:</a:t>
            </a:r>
          </a:p>
          <a:p>
            <a:pPr>
              <a:lnSpc>
                <a:spcPct val="100000"/>
              </a:lnSpc>
            </a:pPr>
            <a:r>
              <a:rPr lang="it-IT" sz="2400" dirty="0"/>
              <a:t>l’elenco degli </a:t>
            </a:r>
            <a:r>
              <a:rPr lang="it-IT" sz="2400" b="1" dirty="0"/>
              <a:t>spostamenti</a:t>
            </a:r>
            <a:r>
              <a:rPr lang="it-IT" sz="2400" dirty="0"/>
              <a:t> con orari e mezzi di trasporto;</a:t>
            </a:r>
          </a:p>
          <a:p>
            <a:pPr>
              <a:lnSpc>
                <a:spcPct val="100000"/>
              </a:lnSpc>
            </a:pPr>
            <a:r>
              <a:rPr lang="it-IT" sz="2400" dirty="0"/>
              <a:t>le </a:t>
            </a:r>
            <a:r>
              <a:rPr lang="it-IT" sz="2400" b="1" dirty="0"/>
              <a:t>località </a:t>
            </a:r>
            <a:r>
              <a:rPr lang="it-IT" sz="2400" dirty="0"/>
              <a:t>visitate, i monumenti più significativi;</a:t>
            </a:r>
          </a:p>
          <a:p>
            <a:pPr>
              <a:lnSpc>
                <a:spcPct val="100000"/>
              </a:lnSpc>
            </a:pPr>
            <a:r>
              <a:rPr lang="it-IT" sz="2400" dirty="0"/>
              <a:t>gli </a:t>
            </a:r>
            <a:r>
              <a:rPr lang="it-IT" sz="2400" b="1" dirty="0"/>
              <a:t>incontri</a:t>
            </a:r>
            <a:r>
              <a:rPr lang="it-IT" sz="2400" dirty="0"/>
              <a:t>; </a:t>
            </a:r>
          </a:p>
          <a:p>
            <a:pPr>
              <a:lnSpc>
                <a:spcPct val="100000"/>
              </a:lnSpc>
            </a:pPr>
            <a:r>
              <a:rPr lang="it-IT" sz="2400" dirty="0"/>
              <a:t>le </a:t>
            </a:r>
            <a:r>
              <a:rPr lang="it-IT" sz="2400" b="1" dirty="0"/>
              <a:t>avventure</a:t>
            </a:r>
            <a:r>
              <a:rPr lang="it-IT" sz="24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2400" dirty="0"/>
              <a:t>I veri viaggiatori hanno sempre con sé un taccuino su cui appuntano sensazioni, immagini e pensieri che, alla fine della giornata, trasformano in narrazione.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2400" dirty="0"/>
              <a:t>Alcuni pubblicano il proprio diario di viaggio.</a:t>
            </a:r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B738EBDD-39BE-7949-B9E3-9126EEC026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139256"/>
            <a:ext cx="536067" cy="56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9DB11ADE-D574-3E45-98D0-A77E73AF13AF}"/>
              </a:ext>
            </a:extLst>
          </p:cNvPr>
          <p:cNvSpPr/>
          <p:nvPr/>
        </p:nvSpPr>
        <p:spPr>
          <a:xfrm>
            <a:off x="228600" y="209550"/>
            <a:ext cx="8050306" cy="152400"/>
          </a:xfrm>
          <a:prstGeom prst="rect">
            <a:avLst/>
          </a:prstGeom>
          <a:gradFill>
            <a:gsLst>
              <a:gs pos="16000">
                <a:srgbClr val="C0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ECAAF79-C102-644D-B384-DD87A9540BF6}"/>
              </a:ext>
            </a:extLst>
          </p:cNvPr>
          <p:cNvSpPr/>
          <p:nvPr/>
        </p:nvSpPr>
        <p:spPr>
          <a:xfrm rot="5400000">
            <a:off x="-1828800" y="2266950"/>
            <a:ext cx="4267200" cy="152400"/>
          </a:xfrm>
          <a:prstGeom prst="rect">
            <a:avLst/>
          </a:prstGeom>
          <a:gradFill>
            <a:gsLst>
              <a:gs pos="16000">
                <a:srgbClr val="C0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7140853-4F10-4B40-AF4B-A03CAABC39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8443">
            <a:off x="9708302" y="2276958"/>
            <a:ext cx="2282699" cy="2029751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C63E459B-3BF3-CE4B-AA20-4F4B54BD78F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0" b="12598"/>
          <a:stretch/>
        </p:blipFill>
        <p:spPr>
          <a:xfrm>
            <a:off x="9228668" y="209550"/>
            <a:ext cx="235373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36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FE8D36-2FC5-49BD-B1BD-D97AF1E9A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09667" cy="1325563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C00000"/>
                </a:solidFill>
                <a:latin typeface="+mn-lt"/>
              </a:rPr>
              <a:t>Il romanzo in forma di diario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6D98A0-EB6C-4BC4-8E13-B2791CBBA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334" y="1521353"/>
            <a:ext cx="10515600" cy="49715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b="1" dirty="0"/>
              <a:t>Racconti e romanzi </a:t>
            </a:r>
            <a:r>
              <a:rPr lang="it-IT" sz="2400" dirty="0"/>
              <a:t>possono essere scritti </a:t>
            </a:r>
            <a:r>
              <a:rPr lang="it-IT" sz="2400" b="1" dirty="0"/>
              <a:t>in forma di diario</a:t>
            </a:r>
            <a:r>
              <a:rPr lang="it-IT" sz="2400" dirty="0"/>
              <a:t>: </a:t>
            </a:r>
            <a:br>
              <a:rPr lang="it-IT" sz="2400" dirty="0"/>
            </a:br>
            <a:r>
              <a:rPr lang="it-IT" sz="2400" dirty="0"/>
              <a:t>il protagonista narra in prima persona gli avvenimenti che lo </a:t>
            </a:r>
            <a:br>
              <a:rPr lang="it-IT" sz="2400" dirty="0"/>
            </a:br>
            <a:r>
              <a:rPr lang="it-IT" sz="2400" dirty="0"/>
              <a:t>riguardano. </a:t>
            </a:r>
          </a:p>
          <a:p>
            <a:pPr marL="0" indent="0">
              <a:buNone/>
            </a:pPr>
            <a:r>
              <a:rPr lang="it-IT" sz="2400" dirty="0"/>
              <a:t>Tra i romanzi più famosi: </a:t>
            </a:r>
          </a:p>
          <a:p>
            <a:r>
              <a:rPr lang="it-IT" sz="2400" i="1" dirty="0"/>
              <a:t>Robinson Crusoe </a:t>
            </a:r>
            <a:r>
              <a:rPr lang="it-IT" sz="2400" dirty="0"/>
              <a:t>di Daniel Defoe; </a:t>
            </a:r>
          </a:p>
          <a:p>
            <a:r>
              <a:rPr lang="it-IT" sz="2400" i="1" dirty="0"/>
              <a:t>Cuore</a:t>
            </a:r>
            <a:r>
              <a:rPr lang="it-IT" sz="2400" dirty="0"/>
              <a:t> di Edmondo De Amicis;</a:t>
            </a:r>
          </a:p>
          <a:p>
            <a:r>
              <a:rPr lang="it-IT" sz="2400" i="1" dirty="0"/>
              <a:t>Il Giornalino di Gian Burrasca </a:t>
            </a:r>
            <a:r>
              <a:rPr lang="it-IT" sz="2400" dirty="0"/>
              <a:t>di </a:t>
            </a:r>
            <a:r>
              <a:rPr lang="it-IT" sz="2400" dirty="0" err="1"/>
              <a:t>Vamba</a:t>
            </a:r>
            <a:r>
              <a:rPr lang="it-IT" sz="2400" dirty="0"/>
              <a:t>. </a:t>
            </a:r>
          </a:p>
          <a:p>
            <a:pPr marL="0" indent="0">
              <a:buNone/>
            </a:pPr>
            <a:r>
              <a:rPr lang="it-IT" sz="2400" dirty="0"/>
              <a:t>Tra i romanzi moderni per ragazzi: </a:t>
            </a:r>
          </a:p>
          <a:p>
            <a:r>
              <a:rPr lang="it-IT" sz="2400" i="1" dirty="0"/>
              <a:t>Ascolta il mio cuore </a:t>
            </a:r>
            <a:r>
              <a:rPr lang="it-IT" sz="2400" dirty="0"/>
              <a:t>di Bianca </a:t>
            </a:r>
            <a:r>
              <a:rPr lang="it-IT" sz="2400" dirty="0" err="1"/>
              <a:t>Pitzorno</a:t>
            </a:r>
            <a:r>
              <a:rPr lang="it-IT" sz="2400" dirty="0"/>
              <a:t>; </a:t>
            </a:r>
          </a:p>
          <a:p>
            <a:r>
              <a:rPr lang="it-IT" sz="2400" i="1" dirty="0"/>
              <a:t>Il diario di Adrian Mole </a:t>
            </a:r>
            <a:r>
              <a:rPr lang="it-IT" sz="2400" dirty="0"/>
              <a:t>di Sue </a:t>
            </a:r>
            <a:r>
              <a:rPr lang="it-IT" sz="2400" dirty="0" err="1"/>
              <a:t>Townsend</a:t>
            </a:r>
            <a:r>
              <a:rPr lang="it-IT" sz="2400" dirty="0"/>
              <a:t>; </a:t>
            </a:r>
          </a:p>
          <a:p>
            <a:r>
              <a:rPr lang="it-IT" sz="2400" i="1" dirty="0"/>
              <a:t>Il diario di una schiappa </a:t>
            </a:r>
            <a:r>
              <a:rPr lang="it-IT" sz="2400" dirty="0"/>
              <a:t>di Jeff </a:t>
            </a:r>
            <a:r>
              <a:rPr lang="it-IT" sz="2400" dirty="0" err="1"/>
              <a:t>Kinney</a:t>
            </a:r>
            <a:r>
              <a:rPr lang="it-IT" sz="2400" dirty="0"/>
              <a:t>.</a:t>
            </a:r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B5CFE83D-2BEE-1345-899C-FD90D7B66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139256"/>
            <a:ext cx="536067" cy="56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0AC632E0-C86F-9446-B18B-B736FBA321CB}"/>
              </a:ext>
            </a:extLst>
          </p:cNvPr>
          <p:cNvSpPr/>
          <p:nvPr/>
        </p:nvSpPr>
        <p:spPr>
          <a:xfrm>
            <a:off x="228600" y="209550"/>
            <a:ext cx="8050306" cy="152400"/>
          </a:xfrm>
          <a:prstGeom prst="rect">
            <a:avLst/>
          </a:prstGeom>
          <a:gradFill>
            <a:gsLst>
              <a:gs pos="16000">
                <a:srgbClr val="C0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CF680CA-4592-244B-A317-0A8F9B4D7AAC}"/>
              </a:ext>
            </a:extLst>
          </p:cNvPr>
          <p:cNvSpPr/>
          <p:nvPr/>
        </p:nvSpPr>
        <p:spPr>
          <a:xfrm rot="5400000">
            <a:off x="-1828800" y="2266950"/>
            <a:ext cx="4267200" cy="152400"/>
          </a:xfrm>
          <a:prstGeom prst="rect">
            <a:avLst/>
          </a:prstGeom>
          <a:gradFill>
            <a:gsLst>
              <a:gs pos="16000">
                <a:srgbClr val="C0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71689D5-6FF2-314B-B031-20EE2DD33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1" y="285750"/>
            <a:ext cx="25146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16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63CB37-61C6-4069-AC78-716E6506B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1762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C00000"/>
                </a:solidFill>
                <a:latin typeface="+mn-lt"/>
              </a:rPr>
              <a:t>L’autobiografia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980CBE-AC98-4B2C-9FE3-7E95FA1D2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3426"/>
            <a:ext cx="10998200" cy="5491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dirty="0"/>
              <a:t>La parola </a:t>
            </a:r>
            <a:r>
              <a:rPr lang="it-IT" sz="2000" b="1" dirty="0"/>
              <a:t>autobiografia</a:t>
            </a:r>
            <a:r>
              <a:rPr lang="it-IT" sz="2000" dirty="0"/>
              <a:t> deriva da tre parole greche: </a:t>
            </a:r>
            <a:r>
              <a:rPr lang="it-IT" sz="2000" i="1" dirty="0" err="1"/>
              <a:t>autós</a:t>
            </a:r>
            <a:r>
              <a:rPr lang="it-IT" sz="2000" dirty="0"/>
              <a:t> (“stesso”), </a:t>
            </a:r>
            <a:r>
              <a:rPr lang="it-IT" sz="2000" i="1" dirty="0" err="1"/>
              <a:t>bios</a:t>
            </a:r>
            <a:r>
              <a:rPr lang="it-IT" sz="2000" dirty="0"/>
              <a:t> (“vita”) e </a:t>
            </a:r>
            <a:r>
              <a:rPr lang="it-IT" sz="2000" i="1" dirty="0" err="1"/>
              <a:t>graphia</a:t>
            </a:r>
            <a:r>
              <a:rPr lang="it-IT" sz="2000" dirty="0"/>
              <a:t> (“scrittura”): significa </a:t>
            </a:r>
            <a:r>
              <a:rPr lang="it-IT" sz="2000" b="1" dirty="0"/>
              <a:t>narrazione della propria vita</a:t>
            </a:r>
            <a:r>
              <a:rPr lang="it-IT" sz="2000" dirty="0"/>
              <a:t>. L’autore è sia </a:t>
            </a:r>
            <a:r>
              <a:rPr lang="it-IT" sz="2000" b="1" dirty="0"/>
              <a:t>protagonista</a:t>
            </a:r>
            <a:r>
              <a:rPr lang="it-IT" sz="2000" dirty="0"/>
              <a:t> sia </a:t>
            </a:r>
            <a:r>
              <a:rPr lang="it-IT" sz="2000" b="1" dirty="0"/>
              <a:t>narratore</a:t>
            </a:r>
            <a:r>
              <a:rPr lang="it-IT" sz="2000" dirty="0"/>
              <a:t>. Quasi sempre l’autobiografia è scritta da un </a:t>
            </a:r>
            <a:r>
              <a:rPr lang="it-IT" sz="2000" b="1" dirty="0"/>
              <a:t>personaggio noto </a:t>
            </a:r>
            <a:r>
              <a:rPr lang="it-IT" sz="2000" dirty="0"/>
              <a:t>o che ha un passato che merita di essere conosciuto. </a:t>
            </a:r>
          </a:p>
          <a:p>
            <a:pPr marL="0" indent="0">
              <a:buNone/>
            </a:pPr>
            <a:r>
              <a:rPr lang="it-IT" sz="2000" dirty="0"/>
              <a:t>Le autobiografie presentano le seguenti caratteristiche:</a:t>
            </a:r>
          </a:p>
          <a:p>
            <a:r>
              <a:rPr lang="it-IT" sz="2000" dirty="0"/>
              <a:t>i luoghi e i ricordi narrati sono </a:t>
            </a:r>
            <a:r>
              <a:rPr lang="it-IT" sz="2000" b="1" dirty="0"/>
              <a:t>reali</a:t>
            </a:r>
            <a:r>
              <a:rPr lang="it-IT" sz="2000" dirty="0"/>
              <a:t>;</a:t>
            </a:r>
          </a:p>
          <a:p>
            <a:r>
              <a:rPr lang="it-IT" sz="2000" dirty="0"/>
              <a:t>il protagonista fa riferimento a </a:t>
            </a:r>
            <a:r>
              <a:rPr lang="it-IT" sz="2000" b="1" dirty="0"/>
              <a:t>persone che ha conosciuto </a:t>
            </a:r>
            <a:br>
              <a:rPr lang="it-IT" sz="2000" b="1" dirty="0"/>
            </a:br>
            <a:r>
              <a:rPr lang="it-IT" sz="2000" dirty="0"/>
              <a:t>(familiari, amici, figure note della sua epoca);</a:t>
            </a:r>
          </a:p>
          <a:p>
            <a:r>
              <a:rPr lang="it-IT" sz="2000" dirty="0"/>
              <a:t>si segue un ordine per lo più </a:t>
            </a:r>
            <a:r>
              <a:rPr lang="it-IT" sz="2000" b="1" dirty="0"/>
              <a:t>cronologico</a:t>
            </a:r>
            <a:r>
              <a:rPr lang="it-IT" sz="2000" dirty="0"/>
              <a:t>, ma l’autore si </a:t>
            </a:r>
            <a:br>
              <a:rPr lang="it-IT" sz="2000" dirty="0"/>
            </a:br>
            <a:r>
              <a:rPr lang="it-IT" sz="2000" dirty="0"/>
              <a:t>sofferma su momenti o personaggi che ritiene più significativi; </a:t>
            </a:r>
          </a:p>
          <a:p>
            <a:r>
              <a:rPr lang="it-IT" sz="2000" dirty="0"/>
              <a:t>ci sono </a:t>
            </a:r>
            <a:r>
              <a:rPr lang="it-IT" sz="2000" b="1" dirty="0"/>
              <a:t>riflessioni</a:t>
            </a:r>
            <a:r>
              <a:rPr lang="it-IT" sz="2000" dirty="0"/>
              <a:t> sui fatti sia personali sia legati alla cronaca </a:t>
            </a:r>
            <a:br>
              <a:rPr lang="it-IT" sz="2000" dirty="0"/>
            </a:br>
            <a:r>
              <a:rPr lang="it-IT" sz="2000" dirty="0"/>
              <a:t>o alla storia;</a:t>
            </a:r>
          </a:p>
          <a:p>
            <a:r>
              <a:rPr lang="it-IT" sz="2000" dirty="0"/>
              <a:t>il </a:t>
            </a:r>
            <a:r>
              <a:rPr lang="it-IT" sz="2000" b="1" dirty="0"/>
              <a:t>linguaggio</a:t>
            </a:r>
            <a:r>
              <a:rPr lang="it-IT" sz="2000" dirty="0"/>
              <a:t> è </a:t>
            </a:r>
            <a:r>
              <a:rPr lang="it-IT" sz="2000" b="1" dirty="0"/>
              <a:t>accurato</a:t>
            </a:r>
            <a:r>
              <a:rPr lang="it-IT" sz="2000" dirty="0"/>
              <a:t>.</a:t>
            </a:r>
          </a:p>
          <a:p>
            <a:pPr marL="0" indent="0">
              <a:buNone/>
            </a:pPr>
            <a:r>
              <a:rPr lang="it-IT" sz="2000" dirty="0"/>
              <a:t>La </a:t>
            </a:r>
            <a:r>
              <a:rPr lang="it-IT" sz="2000" b="1" dirty="0"/>
              <a:t>biografia</a:t>
            </a:r>
            <a:r>
              <a:rPr lang="it-IT" sz="2000" dirty="0"/>
              <a:t> è il racconto della vita di un’altra persona: </a:t>
            </a:r>
            <a:br>
              <a:rPr lang="it-IT" sz="2000" dirty="0"/>
            </a:br>
            <a:r>
              <a:rPr lang="it-IT" sz="2000" dirty="0"/>
              <a:t>il narratore è esterno e racconta in terza persona. </a:t>
            </a:r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DAAA8077-EA39-174A-ABEE-A85FA9608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139256"/>
            <a:ext cx="536067" cy="56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60163D2B-725E-5041-872C-5D3A97915AA3}"/>
              </a:ext>
            </a:extLst>
          </p:cNvPr>
          <p:cNvSpPr/>
          <p:nvPr/>
        </p:nvSpPr>
        <p:spPr>
          <a:xfrm>
            <a:off x="228600" y="209550"/>
            <a:ext cx="8050306" cy="152400"/>
          </a:xfrm>
          <a:prstGeom prst="rect">
            <a:avLst/>
          </a:prstGeom>
          <a:gradFill>
            <a:gsLst>
              <a:gs pos="16000">
                <a:srgbClr val="C0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EAB0F85-2D0C-D146-9A2D-4A616981CD80}"/>
              </a:ext>
            </a:extLst>
          </p:cNvPr>
          <p:cNvSpPr/>
          <p:nvPr/>
        </p:nvSpPr>
        <p:spPr>
          <a:xfrm rot="5400000">
            <a:off x="-1828800" y="2266950"/>
            <a:ext cx="4267200" cy="152400"/>
          </a:xfrm>
          <a:prstGeom prst="rect">
            <a:avLst/>
          </a:prstGeom>
          <a:gradFill>
            <a:gsLst>
              <a:gs pos="16000">
                <a:srgbClr val="C0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B3D0F1B-4C49-F649-9DAE-4143B5689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906" y="2601913"/>
            <a:ext cx="3002338" cy="374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27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36BEA1-8F2D-4728-AB87-AF83A636F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8075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C00000"/>
                </a:solidFill>
                <a:latin typeface="+mn-lt"/>
              </a:rPr>
              <a:t>La lettera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2DE517-3708-4EBC-944A-46ABC4DF8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2429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/>
              <a:t>Le </a:t>
            </a:r>
            <a:r>
              <a:rPr lang="it-IT" sz="2400" b="1" dirty="0"/>
              <a:t>lettere personali </a:t>
            </a:r>
            <a:r>
              <a:rPr lang="it-IT" sz="2400" dirty="0"/>
              <a:t>sono quelle che si inviano </a:t>
            </a:r>
            <a:br>
              <a:rPr lang="it-IT" sz="2400" dirty="0"/>
            </a:br>
            <a:r>
              <a:rPr lang="it-IT" sz="2400" dirty="0"/>
              <a:t>a persone con cui abbiamo confidenza: parenti, </a:t>
            </a:r>
            <a:br>
              <a:rPr lang="it-IT" sz="2400" dirty="0"/>
            </a:br>
            <a:r>
              <a:rPr lang="it-IT" sz="2400" dirty="0"/>
              <a:t>amici, innamorati...</a:t>
            </a:r>
          </a:p>
          <a:p>
            <a:pPr marL="0" indent="0">
              <a:buNone/>
            </a:pPr>
            <a:r>
              <a:rPr lang="it-IT" sz="2400" dirty="0"/>
              <a:t>Nelle lettere personali: </a:t>
            </a:r>
          </a:p>
          <a:p>
            <a:r>
              <a:rPr lang="it-IT" sz="2400" dirty="0"/>
              <a:t>si dimostra </a:t>
            </a:r>
            <a:r>
              <a:rPr lang="it-IT" sz="2400" b="1" dirty="0"/>
              <a:t>affetto</a:t>
            </a:r>
            <a:r>
              <a:rPr lang="it-IT" sz="2400" dirty="0"/>
              <a:t>; </a:t>
            </a:r>
          </a:p>
          <a:p>
            <a:r>
              <a:rPr lang="it-IT" sz="2400" dirty="0"/>
              <a:t>si danno e chiedono </a:t>
            </a:r>
            <a:r>
              <a:rPr lang="it-IT" sz="2400" b="1" dirty="0"/>
              <a:t>notizie</a:t>
            </a:r>
            <a:r>
              <a:rPr lang="it-IT" sz="2400" dirty="0"/>
              <a:t>; </a:t>
            </a:r>
          </a:p>
          <a:p>
            <a:r>
              <a:rPr lang="it-IT" sz="2400" dirty="0"/>
              <a:t>si parla delle proprie </a:t>
            </a:r>
            <a:r>
              <a:rPr lang="it-IT" sz="2400" b="1" dirty="0"/>
              <a:t>esperienze</a:t>
            </a:r>
            <a:r>
              <a:rPr lang="it-IT" sz="2400" dirty="0"/>
              <a:t>; </a:t>
            </a:r>
          </a:p>
          <a:p>
            <a:r>
              <a:rPr lang="it-IT" sz="2400" dirty="0"/>
              <a:t>si esprimono </a:t>
            </a:r>
            <a:r>
              <a:rPr lang="it-IT" sz="2400" b="1" dirty="0"/>
              <a:t>opinioni</a:t>
            </a:r>
            <a:r>
              <a:rPr lang="it-IT" sz="2400" dirty="0"/>
              <a:t>.</a:t>
            </a:r>
          </a:p>
          <a:p>
            <a:pPr marL="0" indent="0">
              <a:buNone/>
            </a:pPr>
            <a:r>
              <a:rPr lang="it-IT" sz="2400" dirty="0"/>
              <a:t>Il </a:t>
            </a:r>
            <a:r>
              <a:rPr lang="it-IT" sz="2400" b="1" dirty="0"/>
              <a:t>linguaggio</a:t>
            </a:r>
            <a:r>
              <a:rPr lang="it-IT" sz="2400" dirty="0"/>
              <a:t> è </a:t>
            </a:r>
            <a:r>
              <a:rPr lang="it-IT" sz="2400" b="1" dirty="0"/>
              <a:t>semplice</a:t>
            </a:r>
            <a:r>
              <a:rPr lang="it-IT" sz="2400" dirty="0"/>
              <a:t> e </a:t>
            </a:r>
            <a:r>
              <a:rPr lang="it-IT" sz="2400" b="1" dirty="0"/>
              <a:t>diretto</a:t>
            </a:r>
            <a:r>
              <a:rPr lang="it-IT" sz="2400" dirty="0"/>
              <a:t>.</a:t>
            </a:r>
          </a:p>
          <a:p>
            <a:pPr marL="0" indent="0">
              <a:buNone/>
            </a:pPr>
            <a:r>
              <a:rPr lang="it-IT" sz="2400" dirty="0"/>
              <a:t>Oggi le lettere si scrivono soprattutto in forma elettronica; le regole per scrivere una buona lettera di carta o una e-mail sono le stesse. </a:t>
            </a:r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B63344EC-9DA9-F249-8C68-248BE1E93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139256"/>
            <a:ext cx="536067" cy="56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C5484428-1DC5-3A40-98EC-5BD170FBC410}"/>
              </a:ext>
            </a:extLst>
          </p:cNvPr>
          <p:cNvSpPr/>
          <p:nvPr/>
        </p:nvSpPr>
        <p:spPr>
          <a:xfrm>
            <a:off x="228600" y="209550"/>
            <a:ext cx="8050306" cy="152400"/>
          </a:xfrm>
          <a:prstGeom prst="rect">
            <a:avLst/>
          </a:prstGeom>
          <a:gradFill>
            <a:gsLst>
              <a:gs pos="16000">
                <a:srgbClr val="C0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DFF8F2E-5689-9A47-B1A9-3F2477B4262E}"/>
              </a:ext>
            </a:extLst>
          </p:cNvPr>
          <p:cNvSpPr/>
          <p:nvPr/>
        </p:nvSpPr>
        <p:spPr>
          <a:xfrm rot="5400000">
            <a:off x="-1828800" y="2266950"/>
            <a:ext cx="4267200" cy="152400"/>
          </a:xfrm>
          <a:prstGeom prst="rect">
            <a:avLst/>
          </a:prstGeom>
          <a:gradFill>
            <a:gsLst>
              <a:gs pos="16000">
                <a:srgbClr val="C0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7179806-3851-6A49-B657-DEA8CEB8E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9504">
            <a:off x="7209188" y="1751877"/>
            <a:ext cx="4536887" cy="2983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4806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768</Words>
  <Application>Microsoft Macintosh PowerPoint</Application>
  <PresentationFormat>Widescreen</PresentationFormat>
  <Paragraphs>71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di Office</vt:lpstr>
      <vt:lpstr>Diario, autobiografia, lettera</vt:lpstr>
      <vt:lpstr>Il diario</vt:lpstr>
      <vt:lpstr>Il diario personale</vt:lpstr>
      <vt:lpstr>Il diario personale letterario </vt:lpstr>
      <vt:lpstr>Il diario per appunti </vt:lpstr>
      <vt:lpstr>Il diario di viaggio </vt:lpstr>
      <vt:lpstr>Il romanzo in forma di diario </vt:lpstr>
      <vt:lpstr>L’autobiografia</vt:lpstr>
      <vt:lpstr>La lettera</vt:lpstr>
      <vt:lpstr>Il romanzo epistolare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Diario, autobiografia, lettera</dc:title>
  <dc:creator>silvia grilli</dc:creator>
  <cp:lastModifiedBy>Microsoft Office User</cp:lastModifiedBy>
  <cp:revision>29</cp:revision>
  <dcterms:created xsi:type="dcterms:W3CDTF">2020-04-01T07:37:55Z</dcterms:created>
  <dcterms:modified xsi:type="dcterms:W3CDTF">2020-05-05T09:55:10Z</dcterms:modified>
</cp:coreProperties>
</file>