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6"/>
    <p:restoredTop sz="94685"/>
  </p:normalViewPr>
  <p:slideViewPr>
    <p:cSldViewPr>
      <p:cViewPr>
        <p:scale>
          <a:sx n="130" d="100"/>
          <a:sy n="130" d="100"/>
        </p:scale>
        <p:origin x="1728" y="12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D11A-0E24-4D2E-B175-E30945E3DF24}" type="datetimeFigureOut">
              <a:rPr lang="it-IT" smtClean="0"/>
              <a:t>30/04/20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812-5D7D-48C6-A6CB-7BB4005D95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322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D11A-0E24-4D2E-B175-E30945E3DF24}" type="datetimeFigureOut">
              <a:rPr lang="it-IT" smtClean="0"/>
              <a:t>30/04/20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812-5D7D-48C6-A6CB-7BB4005D95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76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D11A-0E24-4D2E-B175-E30945E3DF24}" type="datetimeFigureOut">
              <a:rPr lang="it-IT" smtClean="0"/>
              <a:t>30/04/20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812-5D7D-48C6-A6CB-7BB4005D95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0790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D11A-0E24-4D2E-B175-E30945E3DF24}" type="datetimeFigureOut">
              <a:rPr lang="it-IT" smtClean="0"/>
              <a:t>30/04/20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812-5D7D-48C6-A6CB-7BB4005D95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723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D11A-0E24-4D2E-B175-E30945E3DF24}" type="datetimeFigureOut">
              <a:rPr lang="it-IT" smtClean="0"/>
              <a:t>30/04/20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812-5D7D-48C6-A6CB-7BB4005D95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623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D11A-0E24-4D2E-B175-E30945E3DF24}" type="datetimeFigureOut">
              <a:rPr lang="it-IT" smtClean="0"/>
              <a:t>30/04/20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812-5D7D-48C6-A6CB-7BB4005D95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5924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D11A-0E24-4D2E-B175-E30945E3DF24}" type="datetimeFigureOut">
              <a:rPr lang="it-IT" smtClean="0"/>
              <a:t>30/04/20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812-5D7D-48C6-A6CB-7BB4005D95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2423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D11A-0E24-4D2E-B175-E30945E3DF24}" type="datetimeFigureOut">
              <a:rPr lang="it-IT" smtClean="0"/>
              <a:t>30/04/20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812-5D7D-48C6-A6CB-7BB4005D95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5029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D11A-0E24-4D2E-B175-E30945E3DF24}" type="datetimeFigureOut">
              <a:rPr lang="it-IT" smtClean="0"/>
              <a:t>30/04/20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812-5D7D-48C6-A6CB-7BB4005D95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6057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D11A-0E24-4D2E-B175-E30945E3DF24}" type="datetimeFigureOut">
              <a:rPr lang="it-IT" smtClean="0"/>
              <a:t>30/04/20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812-5D7D-48C6-A6CB-7BB4005D95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74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D11A-0E24-4D2E-B175-E30945E3DF24}" type="datetimeFigureOut">
              <a:rPr lang="it-IT" smtClean="0"/>
              <a:t>30/04/20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812-5D7D-48C6-A6CB-7BB4005D95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3084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8D11A-0E24-4D2E-B175-E30945E3DF24}" type="datetimeFigureOut">
              <a:rPr lang="it-IT" smtClean="0"/>
              <a:t>30/04/20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F3812-5D7D-48C6-A6CB-7BB4005D95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55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4.png"/><Relationship Id="rId7" Type="http://schemas.openxmlformats.org/officeDocument/2006/relationships/image" Target="../media/image36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6.jpeg"/><Relationship Id="rId4" Type="http://schemas.openxmlformats.org/officeDocument/2006/relationships/image" Target="../media/image34.png"/><Relationship Id="rId9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9.png"/><Relationship Id="rId7" Type="http://schemas.openxmlformats.org/officeDocument/2006/relationships/image" Target="../media/image4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9.png"/><Relationship Id="rId7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6.jpeg"/><Relationship Id="rId10" Type="http://schemas.openxmlformats.org/officeDocument/2006/relationships/image" Target="../media/image14.jpg"/><Relationship Id="rId4" Type="http://schemas.openxmlformats.org/officeDocument/2006/relationships/image" Target="../media/image4.pn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4.png"/><Relationship Id="rId7" Type="http://schemas.openxmlformats.org/officeDocument/2006/relationships/image" Target="../media/image27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0211F9C-7C6A-8845-9744-0F92B4C098A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0F733F8-67F8-6242-B39A-9D077082C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" t="13233" r="3424" b="12355"/>
          <a:stretch/>
        </p:blipFill>
        <p:spPr>
          <a:xfrm rot="21427690">
            <a:off x="381101" y="1980629"/>
            <a:ext cx="8407801" cy="447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64096" y="391582"/>
            <a:ext cx="7772400" cy="1470025"/>
          </a:xfrm>
        </p:spPr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Enti geometrici fondamentali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9" name="Immagine 8" descr="logo lattes bianco.psd">
            <a:extLst>
              <a:ext uri="{FF2B5EF4-FFF2-40B4-BE49-F238E27FC236}">
                <a16:creationId xmlns:a16="http://schemas.microsoft.com/office/drawing/2014/main" id="{04B80ED5-0E4D-6942-BBC1-83EBF591F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26" y="193782"/>
            <a:ext cx="106045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113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6DC0F280-EF2C-AF4A-A82F-46DD98382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111082"/>
            <a:ext cx="2057400" cy="457200"/>
          </a:xfrm>
          <a:prstGeom prst="rect">
            <a:avLst/>
          </a:prstGeom>
        </p:spPr>
      </p:pic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0B878EF9-9E55-CA45-B840-C68F70154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-14808" y="0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Confronto di segmenti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303548" y="1441179"/>
                <a:ext cx="8507288" cy="487866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it-IT" sz="1600" dirty="0"/>
                  <a:t>Di un segmento si può misurare solo la </a:t>
                </a:r>
                <a:r>
                  <a:rPr lang="it-IT" sz="1600" b="1" dirty="0"/>
                  <a:t>lunghezza</a:t>
                </a:r>
                <a:r>
                  <a:rPr lang="it-IT" sz="1600" dirty="0"/>
                  <a:t>. Confrontare tra loro due segmenti significa quindi stabilire se hanno la stessa lunghezza o se uno ha una lunghezza minore o maggiore dell’altro. </a:t>
                </a:r>
                <a:br>
                  <a:rPr lang="it-IT" sz="1600" dirty="0"/>
                </a:br>
                <a:r>
                  <a:rPr lang="it-IT" sz="1600" dirty="0"/>
                  <a:t>Per poterli confrontare occorre sovrapporli:</a:t>
                </a:r>
                <a:endParaRPr lang="it-IT" sz="16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1600" dirty="0"/>
              </a:p>
              <a:p>
                <a:pPr marL="0" indent="0">
                  <a:buNone/>
                </a:pPr>
                <a:r>
                  <a:rPr lang="it-IT" sz="1600" dirty="0"/>
                  <a:t>Un segmento, dopo lo spostamento, deve essere assolutamente identico a prima: cambia solo la sua </a:t>
                </a:r>
                <a:r>
                  <a:rPr lang="it-IT" sz="1600" b="1" dirty="0"/>
                  <a:t>posizione</a:t>
                </a:r>
                <a:r>
                  <a:rPr lang="it-IT" sz="1600" dirty="0"/>
                  <a:t>. I segmenti </a:t>
                </a:r>
                <a:r>
                  <a:rPr lang="it-IT" sz="1600" i="1" dirty="0"/>
                  <a:t>AB </a:t>
                </a:r>
                <a:r>
                  <a:rPr lang="it-IT" sz="1600" dirty="0"/>
                  <a:t>e </a:t>
                </a:r>
                <a:r>
                  <a:rPr lang="it-IT" sz="1600" i="1" dirty="0"/>
                  <a:t>A’B’ </a:t>
                </a:r>
                <a:r>
                  <a:rPr lang="it-IT" sz="1600" dirty="0"/>
                  <a:t>si dicono </a:t>
                </a:r>
                <a:r>
                  <a:rPr lang="it-IT" sz="1600" b="1" dirty="0"/>
                  <a:t>congruenti</a:t>
                </a:r>
                <a:r>
                  <a:rPr lang="it-IT" sz="1600" dirty="0"/>
                  <a:t> e si scrive </a:t>
                </a:r>
                <a:r>
                  <a:rPr lang="it-IT" sz="1600" i="1" dirty="0"/>
                  <a:t>AB </a:t>
                </a:r>
                <a14:m>
                  <m:oMath xmlns:m="http://schemas.openxmlformats.org/officeDocument/2006/math">
                    <m:r>
                      <a:rPr lang="it-IT" sz="1600" i="1" dirty="0" smtClean="0">
                        <a:latin typeface="Cambria Math"/>
                        <a:ea typeface="Cambria Math"/>
                      </a:rPr>
                      <m:t>≅</m:t>
                    </m:r>
                  </m:oMath>
                </a14:m>
                <a:r>
                  <a:rPr lang="it-IT" sz="1600" dirty="0"/>
                  <a:t> </a:t>
                </a:r>
                <a:r>
                  <a:rPr lang="it-IT" sz="1600" i="1" dirty="0"/>
                  <a:t>A’B’</a:t>
                </a:r>
              </a:p>
              <a:p>
                <a:pPr marL="0" indent="0">
                  <a:buNone/>
                </a:pPr>
                <a:r>
                  <a:rPr lang="it-IT" sz="1600" dirty="0"/>
                  <a:t>Il confronto di due segmenti qualsiasi </a:t>
                </a:r>
                <a:r>
                  <a:rPr lang="it-IT" sz="1600" i="1" dirty="0"/>
                  <a:t>AB</a:t>
                </a:r>
                <a:r>
                  <a:rPr lang="it-IT" sz="1600" dirty="0"/>
                  <a:t> e </a:t>
                </a:r>
                <a:r>
                  <a:rPr lang="it-IT" sz="1600" i="1" dirty="0"/>
                  <a:t>CD</a:t>
                </a:r>
                <a:r>
                  <a:rPr lang="it-IT" sz="1600" dirty="0"/>
                  <a:t> si effettua trasportando il segmento </a:t>
                </a:r>
                <a:r>
                  <a:rPr lang="it-IT" sz="1600" i="1" dirty="0"/>
                  <a:t>CD</a:t>
                </a:r>
                <a:r>
                  <a:rPr lang="it-IT" sz="1600" dirty="0"/>
                  <a:t>, con un movimento rigido, e sovrapponendolo al segmento </a:t>
                </a:r>
                <a:r>
                  <a:rPr lang="it-IT" sz="1600" i="1" dirty="0"/>
                  <a:t>AB</a:t>
                </a:r>
                <a:r>
                  <a:rPr lang="it-IT" sz="1600" dirty="0"/>
                  <a:t> in modo che il punto </a:t>
                </a:r>
                <a:r>
                  <a:rPr lang="it-IT" sz="1600" i="1" dirty="0"/>
                  <a:t>C</a:t>
                </a:r>
                <a:r>
                  <a:rPr lang="it-IT" sz="1600" dirty="0"/>
                  <a:t> coincida con il punto </a:t>
                </a:r>
                <a:r>
                  <a:rPr lang="it-IT" sz="1600" i="1" dirty="0"/>
                  <a:t>A</a:t>
                </a:r>
                <a:r>
                  <a:rPr lang="it-IT" sz="1600" dirty="0"/>
                  <a:t> e si scrive </a:t>
                </a:r>
                <a:r>
                  <a:rPr lang="it-IT" sz="1600" i="1" dirty="0"/>
                  <a:t>A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r>
                      <a:rPr lang="it-IT" sz="1600" i="1" smtClean="0">
                        <a:latin typeface="Cambria Math"/>
                        <a:ea typeface="Cambria Math"/>
                      </a:rPr>
                      <m:t>≡</m:t>
                    </m:r>
                    <m:r>
                      <a:rPr lang="it-IT" sz="16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it-IT" sz="1600" i="1" dirty="0"/>
                  <a:t>C</a:t>
                </a:r>
                <a:r>
                  <a:rPr lang="it-IT" sz="1600" dirty="0"/>
                  <a:t>. Si possono verificare tre casi:</a:t>
                </a:r>
              </a:p>
              <a:p>
                <a:pPr marL="0" indent="0">
                  <a:buNone/>
                </a:pPr>
                <a:endParaRPr lang="it-IT" sz="16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16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16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16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16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16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it-IT" sz="1600" b="1" dirty="0">
                    <a:solidFill>
                      <a:schemeClr val="accent2">
                        <a:lumMod val="75000"/>
                      </a:schemeClr>
                    </a:solidFill>
                  </a:rPr>
                  <a:t>PUNTO MEDIO DI UN SEGMENTO</a:t>
                </a:r>
              </a:p>
              <a:p>
                <a:pPr marL="0" indent="0">
                  <a:buNone/>
                </a:pPr>
                <a:r>
                  <a:rPr lang="it-IT" sz="1600" dirty="0"/>
                  <a:t>Il </a:t>
                </a:r>
                <a:r>
                  <a:rPr lang="it-IT" sz="1600" b="1" dirty="0"/>
                  <a:t>punto medio </a:t>
                </a:r>
                <a:r>
                  <a:rPr lang="it-IT" sz="1600" dirty="0"/>
                  <a:t>di un segmento è il punto che lo divide in due segmenti congruenti:</a:t>
                </a:r>
              </a:p>
              <a:p>
                <a:pPr marL="0" indent="0">
                  <a:buNone/>
                </a:pPr>
                <a:r>
                  <a:rPr lang="it-IT" sz="1600" i="1" dirty="0">
                    <a:solidFill>
                      <a:schemeClr val="tx1"/>
                    </a:solidFill>
                  </a:rPr>
                  <a:t>                                                                                                         AM</a:t>
                </a:r>
                <a:r>
                  <a:rPr lang="it-IT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i="1" dirty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≅</m:t>
                    </m:r>
                  </m:oMath>
                </a14:m>
                <a:r>
                  <a:rPr lang="it-IT" sz="1600" dirty="0">
                    <a:solidFill>
                      <a:schemeClr val="tx1"/>
                    </a:solidFill>
                  </a:rPr>
                  <a:t> </a:t>
                </a:r>
                <a:r>
                  <a:rPr lang="it-IT" sz="1600" i="1" dirty="0">
                    <a:solidFill>
                      <a:schemeClr val="tx1"/>
                    </a:solidFill>
                  </a:rPr>
                  <a:t>MB</a:t>
                </a:r>
                <a:endParaRPr lang="it-IT" sz="16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it-IT" sz="16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1600" dirty="0"/>
              </a:p>
              <a:p>
                <a:pPr marL="0" indent="0">
                  <a:buNone/>
                </a:pPr>
                <a:endParaRPr lang="it-IT" sz="1600" dirty="0"/>
              </a:p>
              <a:p>
                <a:pPr marL="0" indent="0">
                  <a:buNone/>
                </a:pPr>
                <a:endParaRPr lang="it-IT" sz="1600" dirty="0"/>
              </a:p>
              <a:p>
                <a:pPr marL="0" indent="0">
                  <a:buNone/>
                </a:pPr>
                <a:endParaRPr lang="it-IT" sz="16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3548" y="1441179"/>
                <a:ext cx="8507288" cy="4878660"/>
              </a:xfrm>
              <a:blipFill>
                <a:blip r:embed="rId4"/>
                <a:stretch>
                  <a:fillRect l="-448" b="-51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3943020C-0593-BB46-85B1-49771E8411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0B09693-B6EF-8140-9C58-4B9A846520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916832"/>
            <a:ext cx="1687063" cy="68131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A0B968D-321F-194F-82C0-5C10112408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899290"/>
            <a:ext cx="4597400" cy="4572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94E3DFF-AAA1-C846-9D4F-C71B271B81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01" y="4466028"/>
            <a:ext cx="4597400" cy="4572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B42839F-0FA5-644F-99DE-FA603CDD07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12" y="4996469"/>
            <a:ext cx="45974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15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E52BC799-9CAF-7A4F-A002-3A0AB1F17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-14808" y="0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Operazioni con i segmenti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8363272" cy="312494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it-IT" sz="1800" b="1" dirty="0">
                    <a:solidFill>
                      <a:schemeClr val="accent2">
                        <a:lumMod val="75000"/>
                      </a:schemeClr>
                    </a:solidFill>
                  </a:rPr>
                  <a:t>ADDIZIONE DI SEGMENTI</a:t>
                </a:r>
              </a:p>
              <a:p>
                <a:pPr marL="0" indent="0">
                  <a:buNone/>
                </a:pPr>
                <a:r>
                  <a:rPr lang="it-IT" sz="1800" dirty="0"/>
                  <a:t>Dati i segmenti </a:t>
                </a:r>
                <a:r>
                  <a:rPr lang="it-IT" sz="1800" i="1" dirty="0"/>
                  <a:t>AB</a:t>
                </a:r>
                <a:r>
                  <a:rPr lang="it-IT" sz="1800" dirty="0"/>
                  <a:t> e </a:t>
                </a:r>
                <a:r>
                  <a:rPr lang="it-IT" sz="1800" i="1" dirty="0"/>
                  <a:t>CD</a:t>
                </a:r>
                <a:r>
                  <a:rPr lang="it-IT" sz="1800" dirty="0"/>
                  <a:t>, per costruire il </a:t>
                </a:r>
                <a:r>
                  <a:rPr lang="it-IT" sz="1800" b="1" dirty="0"/>
                  <a:t>segmento somma </a:t>
                </a:r>
                <a:r>
                  <a:rPr lang="it-IT" sz="1800" i="1" dirty="0"/>
                  <a:t>AD</a:t>
                </a:r>
                <a:r>
                  <a:rPr lang="it-IT" sz="1800" dirty="0"/>
                  <a:t> = </a:t>
                </a:r>
                <a:r>
                  <a:rPr lang="it-IT" sz="1800" i="1" dirty="0"/>
                  <a:t>AB</a:t>
                </a:r>
                <a:r>
                  <a:rPr lang="it-IT" sz="1800" dirty="0"/>
                  <a:t> + </a:t>
                </a:r>
                <a:r>
                  <a:rPr lang="it-IT" sz="1800" i="1" dirty="0"/>
                  <a:t>CD</a:t>
                </a:r>
                <a:r>
                  <a:rPr lang="it-IT" sz="1800" dirty="0"/>
                  <a:t> si trasportano i due segmenti su una retta in modo che siano adiacenti:</a:t>
                </a:r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r>
                  <a:rPr lang="it-IT" sz="1800" b="1" dirty="0">
                    <a:solidFill>
                      <a:schemeClr val="accent2">
                        <a:lumMod val="75000"/>
                      </a:schemeClr>
                    </a:solidFill>
                  </a:rPr>
                  <a:t>SOTTRAZIONE DI SEGMENTI</a:t>
                </a:r>
              </a:p>
              <a:p>
                <a:pPr marL="0" indent="0">
                  <a:buNone/>
                </a:pPr>
                <a:r>
                  <a:rPr lang="it-IT" sz="1800" dirty="0"/>
                  <a:t>Dati i segmenti </a:t>
                </a:r>
                <a:r>
                  <a:rPr lang="it-IT" sz="1800" i="1" dirty="0"/>
                  <a:t>AB</a:t>
                </a:r>
                <a:r>
                  <a:rPr lang="it-IT" sz="1800" dirty="0"/>
                  <a:t> e </a:t>
                </a:r>
                <a:r>
                  <a:rPr lang="it-IT" sz="1800" i="1" dirty="0"/>
                  <a:t>CD</a:t>
                </a:r>
                <a:r>
                  <a:rPr lang="it-IT" sz="1800" dirty="0"/>
                  <a:t>, con </a:t>
                </a:r>
                <a:r>
                  <a:rPr lang="it-IT" sz="1800" i="1" dirty="0"/>
                  <a:t>AB</a:t>
                </a:r>
                <a:r>
                  <a:rPr lang="it-IT" sz="1800" dirty="0"/>
                  <a:t> &gt; </a:t>
                </a:r>
                <a:r>
                  <a:rPr lang="it-IT" sz="1800" i="1" dirty="0"/>
                  <a:t>CD</a:t>
                </a:r>
                <a:r>
                  <a:rPr lang="it-IT" sz="1800" dirty="0"/>
                  <a:t>, per costruire il </a:t>
                </a:r>
                <a:r>
                  <a:rPr lang="it-IT" sz="1800" b="1" dirty="0"/>
                  <a:t>segmento differenza </a:t>
                </a:r>
                <a:r>
                  <a:rPr lang="it-IT" sz="1800" i="1" dirty="0"/>
                  <a:t>DB </a:t>
                </a:r>
                <a:r>
                  <a:rPr lang="it-IT" sz="1800" dirty="0"/>
                  <a:t>= </a:t>
                </a:r>
                <a:r>
                  <a:rPr lang="it-IT" sz="1800" i="1" dirty="0"/>
                  <a:t>AB</a:t>
                </a:r>
                <a:r>
                  <a:rPr lang="it-IT" sz="1800" dirty="0"/>
                  <a:t> </a:t>
                </a:r>
                <a:r>
                  <a:rPr lang="it-IT" sz="1800" dirty="0">
                    <a:sym typeface="Symbol"/>
                  </a:rPr>
                  <a:t> </a:t>
                </a:r>
                <a:r>
                  <a:rPr lang="it-IT" sz="1800" i="1" dirty="0">
                    <a:sym typeface="Symbol"/>
                  </a:rPr>
                  <a:t>CD</a:t>
                </a:r>
                <a:r>
                  <a:rPr lang="it-IT" sz="1800" dirty="0">
                    <a:sym typeface="Symbol"/>
                  </a:rPr>
                  <a:t> si sovrappone </a:t>
                </a:r>
                <a:r>
                  <a:rPr lang="it-IT" sz="1800" i="1" dirty="0">
                    <a:sym typeface="Symbol"/>
                  </a:rPr>
                  <a:t>CD</a:t>
                </a:r>
                <a:r>
                  <a:rPr lang="it-IT" sz="1800" dirty="0">
                    <a:sym typeface="Symbol"/>
                  </a:rPr>
                  <a:t> ad </a:t>
                </a:r>
                <a:r>
                  <a:rPr lang="it-IT" sz="1800" i="1" dirty="0">
                    <a:sym typeface="Symbol"/>
                  </a:rPr>
                  <a:t>AB</a:t>
                </a:r>
                <a:r>
                  <a:rPr lang="it-IT" sz="1800" dirty="0">
                    <a:sym typeface="Symbol"/>
                  </a:rPr>
                  <a:t> in modo che </a:t>
                </a:r>
                <a:r>
                  <a:rPr lang="it-IT" sz="1800" i="1" dirty="0">
                    <a:sym typeface="Symbol"/>
                  </a:rPr>
                  <a:t>A</a:t>
                </a:r>
                <a:r>
                  <a:rPr lang="it-IT" sz="1800" dirty="0"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it-IT" sz="1800" i="1" smtClean="0">
                        <a:latin typeface="Cambria Math"/>
                        <a:ea typeface="Cambria Math"/>
                        <a:sym typeface="Symbol"/>
                      </a:rPr>
                      <m:t>≡</m:t>
                    </m:r>
                  </m:oMath>
                </a14:m>
                <a:r>
                  <a:rPr lang="it-IT" sz="1800" dirty="0"/>
                  <a:t> </a:t>
                </a:r>
                <a:r>
                  <a:rPr lang="it-IT" sz="1800" i="1" dirty="0">
                    <a:sym typeface="Symbol"/>
                  </a:rPr>
                  <a:t>C</a:t>
                </a:r>
                <a:r>
                  <a:rPr lang="it-IT" sz="1800" dirty="0">
                    <a:sym typeface="Symbol"/>
                  </a:rPr>
                  <a:t>:</a:t>
                </a:r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8363272" cy="3124944"/>
              </a:xfrm>
              <a:blipFill>
                <a:blip r:embed="rId3"/>
                <a:stretch>
                  <a:fillRect l="-607" t="-810" b="-60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B9EDD6B2-2042-9B4D-9CC2-586C4E5A9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76B6644-E2BE-7E4A-B7F2-61942450DB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595847"/>
            <a:ext cx="3225800" cy="4191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1AACD63-23F9-BA40-BA4E-C78220616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36" y="3042207"/>
            <a:ext cx="5943600" cy="4826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A52297E-3D42-6B4E-B027-CB6823E2EF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128464"/>
            <a:ext cx="3124200" cy="3937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31540E-D3C5-E744-96C5-69365C1F80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8"/>
          <a:stretch/>
        </p:blipFill>
        <p:spPr>
          <a:xfrm>
            <a:off x="2987824" y="5593233"/>
            <a:ext cx="2952328" cy="5969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D1C6330-1A74-F641-9E89-BE4BD67094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4" r="-13046"/>
          <a:stretch/>
        </p:blipFill>
        <p:spPr>
          <a:xfrm>
            <a:off x="5247928" y="5570251"/>
            <a:ext cx="2952328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52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03EB4EA8-763A-4148-987B-D3D8FA264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-14808" y="0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Operazioni con i segmenti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683568" y="1600200"/>
                <a:ext cx="8003232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1800" b="1" dirty="0">
                    <a:solidFill>
                      <a:schemeClr val="accent2">
                        <a:lumMod val="75000"/>
                      </a:schemeClr>
                    </a:solidFill>
                  </a:rPr>
                  <a:t>MULTIPLI E SOTTOMULTIPLI DI UN SEGMENTO</a:t>
                </a:r>
              </a:p>
              <a:p>
                <a:pPr marL="0" indent="0">
                  <a:buNone/>
                </a:pPr>
                <a:r>
                  <a:rPr lang="it-IT" sz="1800" dirty="0"/>
                  <a:t>Dato un segmento </a:t>
                </a:r>
                <a:r>
                  <a:rPr lang="it-IT" sz="1800" i="1" dirty="0"/>
                  <a:t>AB</a:t>
                </a:r>
                <a:r>
                  <a:rPr lang="it-IT" sz="1800" dirty="0"/>
                  <a:t>, costruiamo il segmento </a:t>
                </a:r>
                <a:r>
                  <a:rPr lang="it-IT" sz="1800" i="1" dirty="0"/>
                  <a:t>CD</a:t>
                </a:r>
                <a:r>
                  <a:rPr lang="it-IT" sz="1800" dirty="0"/>
                  <a:t> addizionando quattro segmenti congruenti ad </a:t>
                </a:r>
                <a:r>
                  <a:rPr lang="it-IT" sz="1800" i="1" dirty="0"/>
                  <a:t>AB</a:t>
                </a:r>
                <a:r>
                  <a:rPr lang="it-IT" sz="1800" dirty="0"/>
                  <a:t>:</a:t>
                </a:r>
              </a:p>
              <a:p>
                <a:pPr marL="0" indent="0">
                  <a:buNone/>
                </a:pPr>
                <a:endParaRPr lang="it-IT" sz="1800" dirty="0">
                  <a:solidFill>
                    <a:srgbClr val="FF0000"/>
                  </a:solidFill>
                </a:endParaRPr>
              </a:p>
              <a:p>
                <a:endParaRPr lang="it-IT" sz="1800" dirty="0">
                  <a:solidFill>
                    <a:srgbClr val="FF0000"/>
                  </a:solidFill>
                </a:endParaRPr>
              </a:p>
              <a:p>
                <a:endParaRPr lang="it-IT" sz="1800" dirty="0">
                  <a:solidFill>
                    <a:srgbClr val="FF0000"/>
                  </a:solidFill>
                </a:endParaRPr>
              </a:p>
              <a:p>
                <a:pPr marL="234000" indent="-234000"/>
                <a:r>
                  <a:rPr lang="it-IT" sz="1800" dirty="0"/>
                  <a:t>Il segmento </a:t>
                </a:r>
                <a:r>
                  <a:rPr lang="it-IT" sz="1800" i="1" dirty="0"/>
                  <a:t>CD</a:t>
                </a:r>
                <a:r>
                  <a:rPr lang="it-IT" sz="1800" dirty="0"/>
                  <a:t> è </a:t>
                </a:r>
                <a:r>
                  <a:rPr lang="it-IT" sz="1800" b="1" dirty="0"/>
                  <a:t>multiplo</a:t>
                </a:r>
                <a:r>
                  <a:rPr lang="it-IT" sz="1800" dirty="0"/>
                  <a:t> del segmento </a:t>
                </a:r>
                <a:r>
                  <a:rPr lang="it-IT" sz="1800" i="1" dirty="0"/>
                  <a:t>AB</a:t>
                </a:r>
                <a:r>
                  <a:rPr lang="it-IT" sz="1800" dirty="0"/>
                  <a:t>.</a:t>
                </a:r>
                <a:br>
                  <a:rPr lang="it-IT" sz="1800" dirty="0"/>
                </a:br>
                <a:r>
                  <a:rPr lang="it-IT" sz="1800" dirty="0"/>
                  <a:t>Si scrive </a:t>
                </a:r>
                <a:r>
                  <a:rPr lang="it-IT" sz="1800" i="1" dirty="0"/>
                  <a:t>CD</a:t>
                </a:r>
                <a:r>
                  <a:rPr lang="it-IT" sz="1800" dirty="0"/>
                  <a:t> = 4 </a:t>
                </a:r>
                <a:r>
                  <a:rPr lang="it-IT" sz="1800" i="1" dirty="0"/>
                  <a:t>AB</a:t>
                </a:r>
                <a:r>
                  <a:rPr lang="it-IT" sz="1800" dirty="0"/>
                  <a:t> e si legge </a:t>
                </a:r>
                <a:r>
                  <a:rPr lang="it-IT" sz="1800" i="1" dirty="0"/>
                  <a:t>CD</a:t>
                </a:r>
                <a:r>
                  <a:rPr lang="it-IT" sz="1800" dirty="0"/>
                  <a:t> </a:t>
                </a:r>
                <a:r>
                  <a:rPr lang="it-IT" sz="1800" i="1" dirty="0"/>
                  <a:t>è uguale a quattro volte AB</a:t>
                </a:r>
              </a:p>
              <a:p>
                <a:pPr marL="234000" indent="-234000"/>
                <a:endParaRPr lang="it-IT" sz="1800" i="1" dirty="0"/>
              </a:p>
              <a:p>
                <a:pPr marL="234000" indent="-234000"/>
                <a:r>
                  <a:rPr lang="it-IT" sz="1800" dirty="0"/>
                  <a:t>Il segmento </a:t>
                </a:r>
                <a:r>
                  <a:rPr lang="it-IT" sz="1800" i="1" dirty="0"/>
                  <a:t>AB </a:t>
                </a:r>
                <a:r>
                  <a:rPr lang="it-IT" sz="1800" dirty="0"/>
                  <a:t>è </a:t>
                </a:r>
                <a:r>
                  <a:rPr lang="it-IT" sz="1800" b="1" dirty="0"/>
                  <a:t>sottomultiplo</a:t>
                </a:r>
                <a:r>
                  <a:rPr lang="it-IT" sz="1800" dirty="0"/>
                  <a:t> del segmento </a:t>
                </a:r>
                <a:r>
                  <a:rPr lang="it-IT" sz="1800" i="1" dirty="0"/>
                  <a:t>CD</a:t>
                </a:r>
                <a:r>
                  <a:rPr lang="it-IT" sz="1800" dirty="0"/>
                  <a:t>.</a:t>
                </a:r>
                <a:br>
                  <a:rPr lang="it-IT" sz="1800" dirty="0"/>
                </a:br>
                <a:r>
                  <a:rPr lang="it-IT" sz="1800" dirty="0"/>
                  <a:t>Si scrive </a:t>
                </a:r>
                <a:r>
                  <a:rPr lang="it-IT" sz="1800" i="1" dirty="0"/>
                  <a:t>AB</a:t>
                </a:r>
                <a:r>
                  <a:rPr lang="it-IT" sz="18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it-IT" sz="18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it-IT" sz="1800" dirty="0"/>
                  <a:t> </a:t>
                </a:r>
                <a:r>
                  <a:rPr lang="it-IT" sz="1800" i="1" dirty="0"/>
                  <a:t>CD</a:t>
                </a:r>
                <a:r>
                  <a:rPr lang="it-IT" sz="1800" dirty="0"/>
                  <a:t> e si legge </a:t>
                </a:r>
                <a:r>
                  <a:rPr lang="it-IT" sz="1800" i="1" dirty="0"/>
                  <a:t>AB è uguale a un quarto </a:t>
                </a:r>
                <a:r>
                  <a:rPr lang="it-IT" sz="1800" i="1"/>
                  <a:t>di CD.</a:t>
                </a:r>
                <a:endParaRPr lang="it-IT" sz="1800" i="1" dirty="0"/>
              </a:p>
              <a:p>
                <a:pPr marL="0" indent="0">
                  <a:buNone/>
                </a:pPr>
                <a:endParaRPr lang="it-IT" sz="1800" dirty="0"/>
              </a:p>
              <a:p>
                <a:endParaRPr lang="it-IT" sz="1800" i="1" dirty="0"/>
              </a:p>
              <a:p>
                <a:endParaRPr lang="it-IT" sz="1800" i="1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3568" y="1600200"/>
                <a:ext cx="8003232" cy="4525963"/>
              </a:xfrm>
              <a:blipFill>
                <a:blip r:embed="rId3"/>
                <a:stretch>
                  <a:fillRect l="-634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6D93B09A-9BCB-4D4A-9CBC-44A053C2E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3FA0CD2-F5D1-C244-985F-28E54E90F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34" y="2852936"/>
            <a:ext cx="54991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1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1836549C-90E4-1142-9EBA-D788A2305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-14808" y="0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Problemi con i segmenti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683568" y="1600200"/>
                <a:ext cx="8003232" cy="4525963"/>
              </a:xfrm>
            </p:spPr>
            <p:txBody>
              <a:bodyPr>
                <a:noAutofit/>
              </a:bodyPr>
              <a:lstStyle/>
              <a:p>
                <a:pPr marL="234000" indent="-234000"/>
                <a:r>
                  <a:rPr lang="it-IT" sz="1800" dirty="0"/>
                  <a:t>Calcolare il valore di due segmenti </a:t>
                </a:r>
                <a:r>
                  <a:rPr lang="it-IT" sz="1800" i="1" dirty="0"/>
                  <a:t>AB</a:t>
                </a:r>
                <a:r>
                  <a:rPr lang="it-IT" sz="1800" dirty="0"/>
                  <a:t> e </a:t>
                </a:r>
                <a:r>
                  <a:rPr lang="it-IT" sz="1800" i="1" dirty="0"/>
                  <a:t>CD</a:t>
                </a:r>
                <a:r>
                  <a:rPr lang="it-IT" sz="1800" dirty="0"/>
                  <a:t> (con </a:t>
                </a:r>
                <a:r>
                  <a:rPr lang="it-IT" sz="1800" i="1" dirty="0"/>
                  <a:t>AB</a:t>
                </a:r>
                <a:r>
                  <a:rPr lang="it-IT" sz="1800" dirty="0"/>
                  <a:t> &gt; </a:t>
                </a:r>
                <a:r>
                  <a:rPr lang="it-IT" sz="1800" i="1" dirty="0"/>
                  <a:t>CD</a:t>
                </a:r>
                <a:r>
                  <a:rPr lang="it-IT" sz="1800" dirty="0"/>
                  <a:t>)</a:t>
                </a:r>
                <a:r>
                  <a:rPr lang="it-IT" sz="1800" i="1" dirty="0"/>
                  <a:t> </a:t>
                </a:r>
                <a:r>
                  <a:rPr lang="it-IT" sz="1800" dirty="0"/>
                  <a:t>di cui si conosce la loro somma </a:t>
                </a:r>
                <a:r>
                  <a:rPr lang="it-IT" sz="1800" i="1" dirty="0"/>
                  <a:t>s</a:t>
                </a:r>
                <a:r>
                  <a:rPr lang="it-IT" sz="1800" dirty="0"/>
                  <a:t> e la loro differenza </a:t>
                </a:r>
                <a:r>
                  <a:rPr lang="it-IT" sz="1800" i="1" dirty="0"/>
                  <a:t>d</a:t>
                </a:r>
                <a:r>
                  <a:rPr lang="it-IT" sz="1800" dirty="0"/>
                  <a:t>. </a:t>
                </a:r>
              </a:p>
              <a:p>
                <a:pPr marL="234000" indent="-234000">
                  <a:buNone/>
                </a:pPr>
                <a:r>
                  <a:rPr lang="it-IT" sz="1800" dirty="0"/>
                  <a:t>	</a:t>
                </a:r>
                <a:r>
                  <a:rPr lang="it-IT" sz="1800" b="1" i="1" dirty="0">
                    <a:solidFill>
                      <a:srgbClr val="FF0000"/>
                    </a:solidFill>
                  </a:rPr>
                  <a:t>AB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𝒔</m:t>
                        </m:r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+ </m:t>
                        </m:r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𝒅</m:t>
                        </m:r>
                      </m:num>
                      <m:den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it-IT" sz="1800" b="1" dirty="0">
                    <a:solidFill>
                      <a:srgbClr val="FF0000"/>
                    </a:solidFill>
                  </a:rPr>
                  <a:t>			</a:t>
                </a:r>
                <a:r>
                  <a:rPr lang="it-IT" sz="1800" b="1" i="1" dirty="0">
                    <a:solidFill>
                      <a:srgbClr val="FF0000"/>
                    </a:solidFill>
                  </a:rPr>
                  <a:t>CD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𝒔</m:t>
                        </m:r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− </m:t>
                        </m:r>
                        <m:r>
                          <a:rPr lang="it-IT" sz="1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𝒅</m:t>
                        </m:r>
                      </m:num>
                      <m:den>
                        <m:r>
                          <a:rPr lang="it-IT" sz="1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it-IT" sz="1800" dirty="0"/>
                  <a:t>	</a:t>
                </a:r>
              </a:p>
              <a:p>
                <a:pPr marL="234000" indent="-234000">
                  <a:buNone/>
                </a:pPr>
                <a:endParaRPr lang="it-IT" sz="1800" dirty="0"/>
              </a:p>
              <a:p>
                <a:pPr marL="234000" indent="-234000"/>
                <a:r>
                  <a:rPr lang="it-IT" sz="1800" dirty="0"/>
                  <a:t>Calcolare il valore di due segmenti </a:t>
                </a:r>
                <a:r>
                  <a:rPr lang="it-IT" sz="1800" i="1" dirty="0"/>
                  <a:t>AB</a:t>
                </a:r>
                <a:r>
                  <a:rPr lang="it-IT" sz="1800" dirty="0"/>
                  <a:t> e </a:t>
                </a:r>
                <a:r>
                  <a:rPr lang="it-IT" sz="1800" i="1" dirty="0"/>
                  <a:t>CD </a:t>
                </a:r>
                <a:r>
                  <a:rPr lang="it-IT" sz="1800" dirty="0"/>
                  <a:t>di cui si conosce la loro somma </a:t>
                </a:r>
                <a:r>
                  <a:rPr lang="it-IT" sz="1800" i="1" dirty="0"/>
                  <a:t>s</a:t>
                </a:r>
                <a:r>
                  <a:rPr lang="it-IT" sz="1800" b="1" i="1" dirty="0"/>
                  <a:t> </a:t>
                </a:r>
                <a:r>
                  <a:rPr lang="it-IT" sz="1800" dirty="0"/>
                  <a:t>e sapendo che </a:t>
                </a:r>
                <a:r>
                  <a:rPr lang="it-IT" sz="1800" i="1" dirty="0"/>
                  <a:t>AB</a:t>
                </a:r>
                <a:r>
                  <a:rPr lang="it-IT" sz="1800" dirty="0"/>
                  <a:t> = </a:t>
                </a:r>
                <a:r>
                  <a:rPr lang="it-IT" sz="1800" i="1" dirty="0"/>
                  <a:t>n</a:t>
                </a:r>
                <a:r>
                  <a:rPr lang="it-IT" sz="1800" dirty="0"/>
                  <a:t> </a:t>
                </a:r>
                <a:r>
                  <a:rPr lang="it-IT" sz="1800" i="1" dirty="0"/>
                  <a:t>CD</a:t>
                </a:r>
                <a:r>
                  <a:rPr lang="it-IT" sz="1800" dirty="0"/>
                  <a:t>.</a:t>
                </a:r>
                <a:r>
                  <a:rPr lang="it-IT" sz="1800" i="1" dirty="0"/>
                  <a:t> </a:t>
                </a:r>
                <a:r>
                  <a:rPr lang="it-IT" sz="1800" dirty="0"/>
                  <a:t> 	</a:t>
                </a:r>
              </a:p>
              <a:p>
                <a:pPr marL="234000" indent="-234000">
                  <a:buNone/>
                </a:pPr>
                <a:r>
                  <a:rPr lang="it-IT" sz="1800" dirty="0"/>
                  <a:t>	</a:t>
                </a:r>
                <a:r>
                  <a:rPr lang="it-IT" sz="1800" b="1" i="1" dirty="0">
                    <a:solidFill>
                      <a:srgbClr val="FF0000"/>
                    </a:solidFill>
                  </a:rPr>
                  <a:t> AB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𝒔</m:t>
                        </m:r>
                      </m:num>
                      <m:den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𝒏</m:t>
                        </m:r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+ </m:t>
                        </m:r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den>
                    </m:f>
                    <m:r>
                      <a:rPr lang="it-IT" sz="1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m:rPr>
                        <m:nor/>
                      </m:rPr>
                      <a:rPr lang="it-IT" sz="1800" i="1" dirty="0" smtClean="0">
                        <a:solidFill>
                          <a:srgbClr val="FF0000"/>
                        </a:solidFill>
                      </a:rPr>
                      <m:t>n</m:t>
                    </m:r>
                  </m:oMath>
                </a14:m>
                <a:r>
                  <a:rPr lang="it-IT" sz="1800" dirty="0">
                    <a:solidFill>
                      <a:srgbClr val="FF0000"/>
                    </a:solidFill>
                  </a:rPr>
                  <a:t>		</a:t>
                </a:r>
                <a:r>
                  <a:rPr lang="it-IT" sz="1800" b="1" i="1" dirty="0">
                    <a:solidFill>
                      <a:srgbClr val="FF0000"/>
                    </a:solidFill>
                  </a:rPr>
                  <a:t>CD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𝒔</m:t>
                        </m:r>
                      </m:num>
                      <m:den>
                        <m:r>
                          <a:rPr lang="it-IT" sz="1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𝒏</m:t>
                        </m:r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it-IT" sz="1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it-IT" sz="1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den>
                    </m:f>
                  </m:oMath>
                </a14:m>
                <a:endParaRPr lang="it-IT" sz="1800" dirty="0">
                  <a:solidFill>
                    <a:srgbClr val="FF0000"/>
                  </a:solidFill>
                </a:endParaRPr>
              </a:p>
              <a:p>
                <a:pPr marL="234000" indent="-234000">
                  <a:buNone/>
                </a:pPr>
                <a:endParaRPr lang="it-IT" sz="1800" dirty="0">
                  <a:solidFill>
                    <a:srgbClr val="FF0000"/>
                  </a:solidFill>
                </a:endParaRPr>
              </a:p>
              <a:p>
                <a:pPr marL="234000" indent="-234000"/>
                <a:r>
                  <a:rPr lang="it-IT" sz="1800" dirty="0"/>
                  <a:t>Calcolare il valore di due segmenti </a:t>
                </a:r>
                <a:r>
                  <a:rPr lang="it-IT" sz="1800" i="1" dirty="0"/>
                  <a:t>AB</a:t>
                </a:r>
                <a:r>
                  <a:rPr lang="it-IT" sz="1800" dirty="0"/>
                  <a:t> e </a:t>
                </a:r>
                <a:r>
                  <a:rPr lang="it-IT" sz="1800" i="1" dirty="0"/>
                  <a:t>CD </a:t>
                </a:r>
                <a:r>
                  <a:rPr lang="it-IT" sz="1800" dirty="0"/>
                  <a:t>di cui si conosce la loro differenza </a:t>
                </a:r>
                <a:r>
                  <a:rPr lang="it-IT" sz="1800" i="1" dirty="0"/>
                  <a:t>d</a:t>
                </a:r>
                <a:r>
                  <a:rPr lang="it-IT" sz="1800" b="1" i="1" dirty="0"/>
                  <a:t> </a:t>
                </a:r>
                <a:r>
                  <a:rPr lang="it-IT" sz="1800" dirty="0"/>
                  <a:t>e sapendo che </a:t>
                </a:r>
                <a:r>
                  <a:rPr lang="it-IT" sz="1800" i="1" dirty="0"/>
                  <a:t>AB</a:t>
                </a:r>
                <a:r>
                  <a:rPr lang="it-IT" sz="1800" dirty="0"/>
                  <a:t> = </a:t>
                </a:r>
                <a:r>
                  <a:rPr lang="it-IT" sz="1800" i="1" dirty="0"/>
                  <a:t>n</a:t>
                </a:r>
                <a:r>
                  <a:rPr lang="it-IT" sz="1800" dirty="0"/>
                  <a:t> </a:t>
                </a:r>
                <a:r>
                  <a:rPr lang="it-IT" sz="1800" i="1" dirty="0"/>
                  <a:t>CD</a:t>
                </a:r>
                <a:r>
                  <a:rPr lang="it-IT" sz="1800" dirty="0"/>
                  <a:t>.</a:t>
                </a:r>
              </a:p>
              <a:p>
                <a:pPr marL="234000" indent="-234000">
                  <a:buNone/>
                </a:pPr>
                <a:r>
                  <a:rPr lang="it-IT" sz="1800" dirty="0">
                    <a:solidFill>
                      <a:srgbClr val="FF0000"/>
                    </a:solidFill>
                  </a:rPr>
                  <a:t>	</a:t>
                </a:r>
                <a:r>
                  <a:rPr lang="it-IT" sz="1800" b="1" i="1" dirty="0">
                    <a:solidFill>
                      <a:srgbClr val="FF0000"/>
                    </a:solidFill>
                  </a:rPr>
                  <a:t> AB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𝒅</m:t>
                        </m:r>
                      </m:num>
                      <m:den>
                        <m:r>
                          <a:rPr lang="it-IT" sz="1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𝒏</m:t>
                        </m:r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− </m:t>
                        </m:r>
                        <m:r>
                          <a:rPr lang="it-IT" sz="1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den>
                    </m:f>
                    <m:r>
                      <a:rPr lang="it-IT" sz="1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m:rPr>
                        <m:nor/>
                      </m:rPr>
                      <a:rPr lang="it-IT" sz="1800" i="1" dirty="0">
                        <a:solidFill>
                          <a:srgbClr val="FF0000"/>
                        </a:solidFill>
                      </a:rPr>
                      <m:t>n</m:t>
                    </m:r>
                  </m:oMath>
                </a14:m>
                <a:r>
                  <a:rPr lang="it-IT" sz="1800" dirty="0">
                    <a:solidFill>
                      <a:srgbClr val="FF0000"/>
                    </a:solidFill>
                  </a:rPr>
                  <a:t>		</a:t>
                </a:r>
                <a:r>
                  <a:rPr lang="it-IT" sz="1800" b="1" i="1" dirty="0">
                    <a:solidFill>
                      <a:srgbClr val="FF0000"/>
                    </a:solidFill>
                  </a:rPr>
                  <a:t>CD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𝒅</m:t>
                        </m:r>
                      </m:num>
                      <m:den>
                        <m:r>
                          <a:rPr lang="it-IT" sz="1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𝒏</m:t>
                        </m:r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− </m:t>
                        </m:r>
                        <m:r>
                          <a:rPr lang="it-IT" sz="1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den>
                    </m:f>
                  </m:oMath>
                </a14:m>
                <a:endParaRPr lang="it-IT" sz="1800" b="1" dirty="0">
                  <a:solidFill>
                    <a:srgbClr val="FF0000"/>
                  </a:solidFill>
                </a:endParaRPr>
              </a:p>
              <a:p>
                <a:pPr marL="234000" indent="-234000"/>
                <a:endParaRPr lang="it-IT" sz="1800" dirty="0">
                  <a:solidFill>
                    <a:srgbClr val="FF0000"/>
                  </a:solidFill>
                </a:endParaRPr>
              </a:p>
              <a:p>
                <a:pPr marL="234000" indent="-234000">
                  <a:buNone/>
                </a:pPr>
                <a:r>
                  <a:rPr lang="it-IT" sz="1800" b="1" dirty="0">
                    <a:solidFill>
                      <a:srgbClr val="FF0000"/>
                    </a:solidFill>
                  </a:rPr>
                  <a:t>			</a:t>
                </a:r>
                <a:r>
                  <a:rPr lang="it-IT" sz="1800" dirty="0"/>
                  <a:t>	</a:t>
                </a: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3568" y="1600200"/>
                <a:ext cx="8003232" cy="4525963"/>
              </a:xfrm>
              <a:blipFill>
                <a:blip r:embed="rId3"/>
                <a:stretch>
                  <a:fillRect l="-475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FAF64FF6-BC19-7C4F-BB04-2BC73CC17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440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7A5B1D9-D0A3-7047-B497-2044B3AAC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79700"/>
            <a:ext cx="2895712" cy="1743862"/>
          </a:xfrm>
          <a:prstGeom prst="rect">
            <a:avLst/>
          </a:prstGeom>
        </p:spPr>
      </p:pic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47298472-A10A-934E-8FDF-AB2E90F88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-14808" y="0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296" y="160337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Enti geometrici fondamentali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611560" y="1556793"/>
                <a:ext cx="8383712" cy="381642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it-IT" sz="1800" dirty="0"/>
                  <a:t>La geometria si occupa della </a:t>
                </a:r>
                <a:r>
                  <a:rPr lang="it-IT" sz="1800" b="1" dirty="0"/>
                  <a:t>forma</a:t>
                </a:r>
                <a:r>
                  <a:rPr lang="it-IT" sz="1800" dirty="0"/>
                  <a:t>, delle </a:t>
                </a:r>
                <a:r>
                  <a:rPr lang="it-IT" sz="1800" b="1" dirty="0"/>
                  <a:t>dimensioni</a:t>
                </a:r>
                <a:r>
                  <a:rPr lang="it-IT" sz="1800" dirty="0"/>
                  <a:t> e della </a:t>
                </a:r>
                <a:r>
                  <a:rPr lang="it-IT" sz="1800" b="1" dirty="0"/>
                  <a:t>posizione</a:t>
                </a:r>
                <a:r>
                  <a:rPr lang="it-IT" sz="1800" dirty="0"/>
                  <a:t> degli oggetti.</a:t>
                </a:r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r>
                  <a:rPr lang="it-IT" sz="1800" b="1" dirty="0">
                    <a:solidFill>
                      <a:schemeClr val="accent2">
                        <a:lumMod val="75000"/>
                      </a:schemeClr>
                    </a:solidFill>
                  </a:rPr>
                  <a:t>PUNTO</a:t>
                </a:r>
              </a:p>
              <a:p>
                <a:pPr marL="0" indent="0">
                  <a:buNone/>
                </a:pPr>
                <a:r>
                  <a:rPr lang="it-IT" sz="1800" dirty="0"/>
                  <a:t>Se disegni un punto con una matita su un foglio di carta hai </a:t>
                </a:r>
                <a:br>
                  <a:rPr lang="it-IT" sz="1800" dirty="0"/>
                </a:br>
                <a:r>
                  <a:rPr lang="it-IT" sz="1800" dirty="0"/>
                  <a:t>l’idea concreta del concetto astratto di </a:t>
                </a:r>
                <a:r>
                  <a:rPr lang="it-IT" sz="1800" b="1" dirty="0"/>
                  <a:t>punto</a:t>
                </a:r>
                <a:r>
                  <a:rPr lang="it-IT" sz="1800" dirty="0"/>
                  <a:t>.</a:t>
                </a:r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r>
                  <a:rPr lang="it-IT" sz="1800" b="1" dirty="0"/>
                  <a:t>Il punto è privo di dimensioni e indica soltanto una posizione.</a:t>
                </a:r>
              </a:p>
              <a:p>
                <a:pPr marL="0" indent="0">
                  <a:buNone/>
                </a:pPr>
                <a:r>
                  <a:rPr lang="it-IT" sz="1800" dirty="0"/>
                  <a:t>Per indicare un punto si usa una lettera maiuscola dell’alfabeto. </a:t>
                </a:r>
              </a:p>
              <a:p>
                <a:pPr marL="0" indent="0">
                  <a:buNone/>
                </a:pPr>
                <a:r>
                  <a:rPr lang="it-IT" sz="1800" dirty="0"/>
                  <a:t>Quando due punti occupano la stessa posizione si dice che </a:t>
                </a:r>
                <a:r>
                  <a:rPr lang="it-IT" sz="1800" b="1" dirty="0"/>
                  <a:t>coincidono</a:t>
                </a:r>
                <a:r>
                  <a:rPr lang="it-IT" sz="1800" dirty="0"/>
                  <a:t>. </a:t>
                </a:r>
                <a:br>
                  <a:rPr lang="it-IT" sz="1800" dirty="0"/>
                </a:br>
                <a:r>
                  <a:rPr lang="it-IT" sz="1800" dirty="0"/>
                  <a:t>Nella figura i punti </a:t>
                </a:r>
                <a:r>
                  <a:rPr lang="it-IT" sz="1800" i="1" dirty="0"/>
                  <a:t>D</a:t>
                </a:r>
                <a:r>
                  <a:rPr lang="it-IT" sz="1800" dirty="0"/>
                  <a:t> ed </a:t>
                </a:r>
                <a:r>
                  <a:rPr lang="it-IT" sz="1800" i="1" dirty="0"/>
                  <a:t>E</a:t>
                </a:r>
                <a:r>
                  <a:rPr lang="it-IT" sz="1800" dirty="0"/>
                  <a:t> coincidono e si indicano con la scrittura </a:t>
                </a:r>
                <a:r>
                  <a:rPr lang="it-IT" sz="1800" i="1" dirty="0"/>
                  <a:t>D</a:t>
                </a:r>
                <a:r>
                  <a:rPr lang="it-IT" sz="1800" dirty="0"/>
                  <a:t>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/>
                      </a:rPr>
                      <m:t>≡</m:t>
                    </m:r>
                    <m:r>
                      <a:rPr lang="it-IT" sz="18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it-IT" sz="1800" i="1" dirty="0"/>
                  <a:t>E</a:t>
                </a:r>
                <a:r>
                  <a:rPr lang="it-IT" sz="1800" dirty="0"/>
                  <a:t> </a:t>
                </a:r>
                <a:br>
                  <a:rPr lang="it-IT" sz="1800" dirty="0"/>
                </a:br>
                <a:r>
                  <a:rPr lang="it-IT" sz="1800" dirty="0"/>
                  <a:t>che si legge </a:t>
                </a:r>
                <a:r>
                  <a:rPr lang="it-IT" sz="1800" i="1" dirty="0"/>
                  <a:t>D coincide con E</a:t>
                </a:r>
                <a:r>
                  <a:rPr lang="it-IT" sz="1800" dirty="0"/>
                  <a:t>.</a:t>
                </a:r>
              </a:p>
              <a:p>
                <a:pPr marL="0" indent="0">
                  <a:buNone/>
                </a:pPr>
                <a:endParaRPr lang="it-IT" sz="1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1556793"/>
                <a:ext cx="8383712" cy="3816424"/>
              </a:xfrm>
              <a:blipFill>
                <a:blip r:embed="rId4"/>
                <a:stretch>
                  <a:fillRect l="-606" t="-6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8A135E2A-EED3-8141-BA32-DD4A31ACC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68A2487-3461-064E-AA56-396A6255D3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961" y="5161526"/>
            <a:ext cx="2278270" cy="93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88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C92B5337-340C-7040-9DBA-D77B4C3C4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27703"/>
            <a:ext cx="1607613" cy="12415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600200"/>
                <a:ext cx="8424936" cy="452596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it-IT" sz="1800" b="1" dirty="0">
                    <a:solidFill>
                      <a:schemeClr val="accent2">
                        <a:lumMod val="75000"/>
                      </a:schemeClr>
                    </a:solidFill>
                  </a:rPr>
                  <a:t>LINEA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it-IT" sz="1800" dirty="0"/>
                  <a:t>Se pensi al filo sottile di una ragnatela o alla traccia </a:t>
                </a:r>
                <a:br>
                  <a:rPr lang="it-IT" sz="1800" dirty="0"/>
                </a:br>
                <a:r>
                  <a:rPr lang="it-IT" sz="1800" dirty="0"/>
                  <a:t>lasciata da una matita su un foglio di carta hai l’idea </a:t>
                </a:r>
                <a:br>
                  <a:rPr lang="it-IT" sz="1800" dirty="0"/>
                </a:br>
                <a:r>
                  <a:rPr lang="it-IT" sz="1800" dirty="0"/>
                  <a:t>di una </a:t>
                </a:r>
                <a:r>
                  <a:rPr lang="it-IT" sz="1800" b="1" dirty="0"/>
                  <a:t>linea</a:t>
                </a:r>
                <a:r>
                  <a:rPr lang="it-IT" sz="1800" dirty="0"/>
                  <a:t>.</a:t>
                </a:r>
                <a:endParaRPr lang="it-IT" sz="18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it-IT" sz="1800" b="1" dirty="0"/>
                  <a:t>La linea geometrica è senza spessore ed è formata da un insieme infinito di punti. </a:t>
                </a:r>
              </a:p>
              <a:p>
                <a:pPr marL="0" indent="0">
                  <a:buNone/>
                </a:pPr>
                <a:r>
                  <a:rPr lang="it-IT" sz="1800" dirty="0"/>
                  <a:t>Una linea si indica con una lettera minuscola dell’alfabeto e può essere di vari tipi:</a:t>
                </a:r>
                <a:endParaRPr lang="it-IT" sz="18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1800" b="1" dirty="0"/>
              </a:p>
              <a:p>
                <a:pPr marL="0" indent="0">
                  <a:buNone/>
                </a:pPr>
                <a:endParaRPr lang="it-IT" sz="1800" b="1" dirty="0"/>
              </a:p>
              <a:p>
                <a:pPr marL="0" indent="0">
                  <a:buNone/>
                </a:pPr>
                <a:endParaRPr lang="it-IT" sz="1800" b="1" dirty="0"/>
              </a:p>
              <a:p>
                <a:pPr marL="0" indent="0">
                  <a:buNone/>
                </a:pPr>
                <a:r>
                  <a:rPr lang="it-IT" sz="1800" b="1" dirty="0">
                    <a:solidFill>
                      <a:schemeClr val="accent2">
                        <a:lumMod val="75000"/>
                      </a:schemeClr>
                    </a:solidFill>
                  </a:rPr>
                  <a:t>linea aperta            linea chiusa          linea intrecciata aperta         linea intrecciata chiusa</a:t>
                </a:r>
                <a:endParaRPr lang="it-IT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0" indent="0">
                  <a:spcBef>
                    <a:spcPts val="1224"/>
                  </a:spcBef>
                  <a:buNone/>
                </a:pPr>
                <a:r>
                  <a:rPr lang="it-IT" sz="1800" dirty="0"/>
                  <a:t>Due linee possono avere uno o più punti in comune: nella figura le linee </a:t>
                </a:r>
                <a:r>
                  <a:rPr lang="it-IT" sz="1800" i="1" dirty="0"/>
                  <a:t>e</a:t>
                </a:r>
                <a:r>
                  <a:rPr lang="it-IT" sz="1800" dirty="0"/>
                  <a:t> ed </a:t>
                </a:r>
                <a:r>
                  <a:rPr lang="it-IT" sz="1800" i="1" dirty="0"/>
                  <a:t>f</a:t>
                </a:r>
                <a:r>
                  <a:rPr lang="it-IT" sz="1800" dirty="0"/>
                  <a:t> hanno in comune i punti </a:t>
                </a:r>
                <a:r>
                  <a:rPr lang="it-IT" sz="1800" i="1" dirty="0"/>
                  <a:t>A</a:t>
                </a:r>
                <a:r>
                  <a:rPr lang="it-IT" sz="1800" dirty="0"/>
                  <a:t>, </a:t>
                </a:r>
                <a:r>
                  <a:rPr lang="it-IT" sz="1800" i="1" dirty="0"/>
                  <a:t>B</a:t>
                </a:r>
                <a:r>
                  <a:rPr lang="it-IT" sz="1800" dirty="0"/>
                  <a:t>, </a:t>
                </a:r>
                <a:r>
                  <a:rPr lang="it-IT" sz="1800" i="1" dirty="0"/>
                  <a:t>C</a:t>
                </a:r>
                <a:r>
                  <a:rPr lang="it-IT" sz="1800" dirty="0"/>
                  <a:t>, </a:t>
                </a:r>
                <a:r>
                  <a:rPr lang="it-IT" sz="1800" i="1" dirty="0"/>
                  <a:t>D</a:t>
                </a:r>
                <a:r>
                  <a:rPr lang="it-IT" sz="1800" dirty="0"/>
                  <a:t>, </a:t>
                </a:r>
                <a:r>
                  <a:rPr lang="it-IT" sz="1800" i="1" dirty="0"/>
                  <a:t>E</a:t>
                </a:r>
                <a:r>
                  <a:rPr lang="it-IT" sz="1800" dirty="0"/>
                  <a:t> detti </a:t>
                </a:r>
                <a:r>
                  <a:rPr lang="it-IT" sz="1800" b="1" dirty="0"/>
                  <a:t>punti di intersezione</a:t>
                </a:r>
                <a:r>
                  <a:rPr lang="it-IT" sz="1800" dirty="0"/>
                  <a:t>:</a:t>
                </a:r>
              </a:p>
              <a:p>
                <a:pPr marL="0" indent="0">
                  <a:buNone/>
                </a:pPr>
                <a:r>
                  <a:rPr lang="it-IT" sz="1800" dirty="0"/>
                  <a:t>	</a:t>
                </a:r>
              </a:p>
              <a:p>
                <a:pPr marL="0" indent="0">
                  <a:buNone/>
                </a:pPr>
                <a:r>
                  <a:rPr lang="it-IT" sz="1800" b="1" i="1" dirty="0">
                    <a:solidFill>
                      <a:srgbClr val="FF0000"/>
                    </a:solidFill>
                  </a:rPr>
                  <a:t>	e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800" b="1" i="1">
                        <a:solidFill>
                          <a:srgbClr val="FF0000"/>
                        </a:solidFill>
                        <a:latin typeface="Cambria Math"/>
                      </a:rPr>
                      <m:t>∩</m:t>
                    </m:r>
                  </m:oMath>
                </a14:m>
                <a:r>
                  <a:rPr lang="it-IT" sz="1800" b="1" dirty="0">
                    <a:solidFill>
                      <a:srgbClr val="FF0000"/>
                    </a:solidFill>
                  </a:rPr>
                  <a:t> </a:t>
                </a:r>
                <a:r>
                  <a:rPr lang="it-IT" sz="1800" b="1" i="1" dirty="0">
                    <a:solidFill>
                      <a:srgbClr val="FF0000"/>
                    </a:solidFill>
                  </a:rPr>
                  <a:t>f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 = </a:t>
                </a:r>
                <a:r>
                  <a:rPr lang="it-IT" sz="1800" b="1" dirty="0">
                    <a:solidFill>
                      <a:srgbClr val="FF0000"/>
                    </a:solidFill>
                    <a:sym typeface="Symbol"/>
                  </a:rPr>
                  <a:t></a:t>
                </a:r>
                <a:r>
                  <a:rPr lang="it-IT" sz="1800" b="1" i="1" dirty="0">
                    <a:solidFill>
                      <a:srgbClr val="FF0000"/>
                    </a:solidFill>
                  </a:rPr>
                  <a:t>A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, </a:t>
                </a:r>
                <a:r>
                  <a:rPr lang="it-IT" sz="1800" b="1" i="1" dirty="0">
                    <a:solidFill>
                      <a:srgbClr val="FF0000"/>
                    </a:solidFill>
                  </a:rPr>
                  <a:t>B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, </a:t>
                </a:r>
                <a:r>
                  <a:rPr lang="it-IT" sz="1800" b="1" i="1" dirty="0">
                    <a:solidFill>
                      <a:srgbClr val="FF0000"/>
                    </a:solidFill>
                  </a:rPr>
                  <a:t>C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, </a:t>
                </a:r>
                <a:r>
                  <a:rPr lang="it-IT" sz="1800" b="1" i="1" dirty="0">
                    <a:solidFill>
                      <a:srgbClr val="FF0000"/>
                    </a:solidFill>
                  </a:rPr>
                  <a:t>D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, </a:t>
                </a:r>
                <a:r>
                  <a:rPr lang="it-IT" sz="1800" b="1" i="1" dirty="0">
                    <a:solidFill>
                      <a:srgbClr val="FF0000"/>
                    </a:solidFill>
                  </a:rPr>
                  <a:t>E</a:t>
                </a:r>
                <a:r>
                  <a:rPr lang="it-IT" sz="1800" b="1" dirty="0">
                    <a:solidFill>
                      <a:srgbClr val="FF0000"/>
                    </a:solidFill>
                    <a:sym typeface="Symbol"/>
                  </a:rPr>
                  <a:t></a:t>
                </a:r>
              </a:p>
              <a:p>
                <a:pPr marL="0" indent="0">
                  <a:buNone/>
                </a:pPr>
                <a:r>
                  <a:rPr lang="it-IT" sz="1800" dirty="0">
                    <a:solidFill>
                      <a:srgbClr val="FF0000"/>
                    </a:solidFill>
                  </a:rPr>
                  <a:t>	</a:t>
                </a:r>
                <a:endParaRPr lang="it-IT" sz="18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600200"/>
                <a:ext cx="8424936" cy="4525963"/>
              </a:xfrm>
              <a:blipFill>
                <a:blip r:embed="rId3"/>
                <a:stretch>
                  <a:fillRect l="-451" t="-560" r="-150" b="-33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 descr="foglio quadretti.psd">
            <a:extLst>
              <a:ext uri="{FF2B5EF4-FFF2-40B4-BE49-F238E27FC236}">
                <a16:creationId xmlns:a16="http://schemas.microsoft.com/office/drawing/2014/main" id="{5FE06F8F-2F9F-CF4E-961A-9AC9AE54E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-14808" y="0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B8A9B2DE-96C0-E043-A145-82DD73B2E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96" y="160337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Enti geometrici fondamentali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" name="Immagine 5" descr="logo LATTES OK nero.jpg">
            <a:extLst>
              <a:ext uri="{FF2B5EF4-FFF2-40B4-BE49-F238E27FC236}">
                <a16:creationId xmlns:a16="http://schemas.microsoft.com/office/drawing/2014/main" id="{30A95ADF-6B45-EC44-B8A2-CFA1B5C07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F38CB51-D57A-7B4E-8B2E-7F4726C54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153" y="1463674"/>
            <a:ext cx="2167847" cy="107201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C0FF6EC-7B16-5640-9302-5C62A5DC80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46" y="3578796"/>
            <a:ext cx="1574800" cy="8890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D4123834-4FAD-FA4C-BF28-D7D35057E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084" y="3597846"/>
            <a:ext cx="1092200" cy="889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A49BE58-59A0-1D4D-8A78-11A2CD469E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06" y="3515296"/>
            <a:ext cx="1219200" cy="10541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85C3E3DE-5499-3343-8692-B7923BD1C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8" y="3559746"/>
            <a:ext cx="1181100" cy="92710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68000E99-A3D1-2E40-8068-AF477FDF79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306" y="5569879"/>
            <a:ext cx="254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0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683568" y="1548606"/>
                <a:ext cx="8229600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1800" b="1" dirty="0">
                    <a:solidFill>
                      <a:schemeClr val="accent2">
                        <a:lumMod val="75000"/>
                      </a:schemeClr>
                    </a:solidFill>
                  </a:rPr>
                  <a:t>RETTA</a:t>
                </a:r>
              </a:p>
              <a:p>
                <a:pPr marL="0" indent="0">
                  <a:buNone/>
                </a:pPr>
                <a:r>
                  <a:rPr lang="it-IT" sz="1800" dirty="0"/>
                  <a:t>Fra tutte le linee una è particolarmente importante: la </a:t>
                </a:r>
                <a:r>
                  <a:rPr lang="it-IT" sz="1800" b="1" dirty="0"/>
                  <a:t>linea retta</a:t>
                </a:r>
                <a:r>
                  <a:rPr lang="it-IT" sz="1800" dirty="0"/>
                  <a:t>.</a:t>
                </a:r>
              </a:p>
              <a:p>
                <a:pPr marL="0" indent="0">
                  <a:buNone/>
                </a:pPr>
                <a:r>
                  <a:rPr lang="it-IT" sz="1800" b="1" dirty="0"/>
                  <a:t>La retta è un insieme infinito di punti e ha una sola dimensione: la lunghezza.</a:t>
                </a:r>
              </a:p>
              <a:p>
                <a:pPr marL="0" indent="0">
                  <a:buNone/>
                </a:pPr>
                <a:r>
                  <a:rPr lang="it-IT" sz="1800" dirty="0"/>
                  <a:t>Le rette, essendo linee, si indicano con le lettere minuscole dell’alfabeto.</a:t>
                </a:r>
              </a:p>
              <a:p>
                <a:pPr marL="0" indent="0">
                  <a:buNone/>
                </a:pPr>
                <a:r>
                  <a:rPr lang="it-IT" sz="1800" dirty="0"/>
                  <a:t>Nella figura:</a:t>
                </a:r>
              </a:p>
              <a:p>
                <a:pPr marL="234900" indent="-234900"/>
                <a:r>
                  <a:rPr lang="it-IT" sz="1800" dirty="0"/>
                  <a:t>il punto </a:t>
                </a:r>
                <a:r>
                  <a:rPr lang="it-IT" sz="1800" i="1" dirty="0"/>
                  <a:t>O</a:t>
                </a:r>
                <a:r>
                  <a:rPr lang="it-IT" sz="1800" dirty="0"/>
                  <a:t> </a:t>
                </a:r>
                <a:r>
                  <a:rPr lang="it-IT" sz="1800" b="1" dirty="0"/>
                  <a:t>appartiene </a:t>
                </a:r>
                <a:r>
                  <a:rPr lang="it-IT" sz="1800" dirty="0"/>
                  <a:t>alla retta </a:t>
                </a:r>
                <a:r>
                  <a:rPr lang="it-IT" sz="1800" i="1" dirty="0"/>
                  <a:t>b</a:t>
                </a:r>
                <a:r>
                  <a:rPr lang="it-IT" sz="1800" dirty="0"/>
                  <a:t>: </a:t>
                </a:r>
                <a:r>
                  <a:rPr lang="it-IT" sz="1800" i="1" dirty="0"/>
                  <a:t>O</a:t>
                </a:r>
                <a:r>
                  <a:rPr lang="it-IT" sz="1800" dirty="0"/>
                  <a:t> </a:t>
                </a:r>
                <a:r>
                  <a:rPr lang="it-IT" sz="1800" dirty="0">
                    <a:sym typeface="Symbol"/>
                  </a:rPr>
                  <a:t> </a:t>
                </a:r>
                <a:r>
                  <a:rPr lang="it-IT" sz="1800" i="1" dirty="0">
                    <a:sym typeface="Symbol"/>
                  </a:rPr>
                  <a:t>b</a:t>
                </a:r>
              </a:p>
              <a:p>
                <a:pPr marL="234900" indent="-234900"/>
                <a:r>
                  <a:rPr lang="it-IT" sz="1800" dirty="0"/>
                  <a:t>il punto </a:t>
                </a:r>
                <a:r>
                  <a:rPr lang="it-IT" sz="1800" i="1" dirty="0"/>
                  <a:t>S</a:t>
                </a:r>
                <a:r>
                  <a:rPr lang="it-IT" sz="1800" dirty="0"/>
                  <a:t> </a:t>
                </a:r>
                <a:r>
                  <a:rPr lang="it-IT" sz="1800" b="1" dirty="0"/>
                  <a:t>non appartiene </a:t>
                </a:r>
                <a:r>
                  <a:rPr lang="it-IT" sz="1800" dirty="0"/>
                  <a:t>alla retta </a:t>
                </a:r>
                <a:r>
                  <a:rPr lang="it-IT" sz="1800" i="1" dirty="0"/>
                  <a:t>b</a:t>
                </a:r>
                <a:r>
                  <a:rPr lang="it-IT" sz="1800" dirty="0"/>
                  <a:t>: </a:t>
                </a:r>
                <a:r>
                  <a:rPr lang="it-IT" sz="1800" i="1" dirty="0"/>
                  <a:t>S</a:t>
                </a:r>
                <a:r>
                  <a:rPr lang="it-IT" sz="1800" dirty="0"/>
                  <a:t> </a:t>
                </a:r>
                <a:r>
                  <a:rPr lang="it-IT" sz="1800" dirty="0">
                    <a:sym typeface="Symbol"/>
                  </a:rPr>
                  <a:t> </a:t>
                </a:r>
                <a:r>
                  <a:rPr lang="it-IT" sz="1800" i="1" dirty="0">
                    <a:sym typeface="Symbol"/>
                  </a:rPr>
                  <a:t>b</a:t>
                </a:r>
              </a:p>
              <a:p>
                <a:pPr marL="234900" indent="-234900"/>
                <a:r>
                  <a:rPr lang="it-IT" sz="1800" dirty="0">
                    <a:sym typeface="Symbol"/>
                  </a:rPr>
                  <a:t>le rette </a:t>
                </a:r>
                <a:r>
                  <a:rPr lang="it-IT" sz="1800" i="1" dirty="0">
                    <a:sym typeface="Symbol"/>
                  </a:rPr>
                  <a:t>c </a:t>
                </a:r>
                <a:r>
                  <a:rPr lang="it-IT" sz="1800" dirty="0">
                    <a:sym typeface="Symbol"/>
                  </a:rPr>
                  <a:t>e </a:t>
                </a:r>
                <a:r>
                  <a:rPr lang="it-IT" sz="1800" i="1" dirty="0">
                    <a:sym typeface="Symbol"/>
                  </a:rPr>
                  <a:t>d </a:t>
                </a:r>
                <a:r>
                  <a:rPr lang="it-IT" sz="1800" b="1" dirty="0">
                    <a:sym typeface="Symbol"/>
                  </a:rPr>
                  <a:t>coincidono</a:t>
                </a:r>
                <a:r>
                  <a:rPr lang="it-IT" sz="1800" dirty="0">
                    <a:sym typeface="Symbol"/>
                  </a:rPr>
                  <a:t>: </a:t>
                </a:r>
                <a:r>
                  <a:rPr lang="it-IT" sz="1800" i="1" dirty="0">
                    <a:sym typeface="Symbol"/>
                  </a:rPr>
                  <a:t>c</a:t>
                </a:r>
                <a:r>
                  <a:rPr lang="it-IT" sz="1800" dirty="0"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/>
                      </a:rPr>
                      <m:t>≡</m:t>
                    </m:r>
                    <m:r>
                      <a:rPr lang="it-IT" sz="18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it-IT" sz="1800" i="1" dirty="0">
                    <a:sym typeface="Symbol"/>
                  </a:rPr>
                  <a:t>d</a:t>
                </a:r>
                <a:r>
                  <a:rPr lang="it-IT" sz="1800" dirty="0">
                    <a:sym typeface="Symbol"/>
                  </a:rPr>
                  <a:t>   </a:t>
                </a:r>
              </a:p>
              <a:p>
                <a:pPr marL="234900" indent="-234900"/>
                <a:r>
                  <a:rPr lang="it-IT" sz="1800" dirty="0">
                    <a:sym typeface="Symbol"/>
                  </a:rPr>
                  <a:t>la retta </a:t>
                </a:r>
                <a:r>
                  <a:rPr lang="it-IT" sz="1800" i="1" dirty="0">
                    <a:sym typeface="Symbol"/>
                  </a:rPr>
                  <a:t>b</a:t>
                </a:r>
                <a:r>
                  <a:rPr lang="it-IT" sz="1800" dirty="0">
                    <a:sym typeface="Symbol"/>
                  </a:rPr>
                  <a:t> è divisa dal punto </a:t>
                </a:r>
                <a:r>
                  <a:rPr lang="it-IT" sz="1800" i="1" dirty="0">
                    <a:sym typeface="Symbol"/>
                  </a:rPr>
                  <a:t>O</a:t>
                </a:r>
                <a:r>
                  <a:rPr lang="it-IT" sz="1800" dirty="0">
                    <a:sym typeface="Symbol"/>
                  </a:rPr>
                  <a:t> in due parti opposte, ciascuna delle quali si chiama </a:t>
                </a:r>
                <a:r>
                  <a:rPr lang="it-IT" sz="1800" b="1" dirty="0">
                    <a:sym typeface="Symbol"/>
                  </a:rPr>
                  <a:t>semiretta</a:t>
                </a:r>
                <a:r>
                  <a:rPr lang="it-IT" sz="1800" dirty="0">
                    <a:sym typeface="Symbol"/>
                  </a:rPr>
                  <a:t>.</a:t>
                </a:r>
                <a:endParaRPr lang="it-IT" sz="1800" b="1" dirty="0">
                  <a:sym typeface="Symbol"/>
                </a:endParaRPr>
              </a:p>
              <a:p>
                <a:endParaRPr lang="it-IT" sz="2000" i="1" dirty="0">
                  <a:sym typeface="Symbol"/>
                </a:endParaRPr>
              </a:p>
              <a:p>
                <a:endParaRPr lang="it-IT" sz="2000" dirty="0"/>
              </a:p>
              <a:p>
                <a:pPr marL="0" indent="0">
                  <a:buNone/>
                </a:pPr>
                <a:endParaRPr lang="it-IT" sz="2000" dirty="0"/>
              </a:p>
              <a:p>
                <a:pPr marL="0" indent="0">
                  <a:buNone/>
                </a:pPr>
                <a:endParaRPr lang="it-IT" sz="2000" dirty="0"/>
              </a:p>
              <a:p>
                <a:pPr marL="0" indent="0">
                  <a:buNone/>
                </a:pPr>
                <a:endParaRPr lang="it-IT" sz="20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3568" y="1548606"/>
                <a:ext cx="8229600" cy="4525963"/>
              </a:xfrm>
              <a:blipFill>
                <a:blip r:embed="rId2"/>
                <a:stretch>
                  <a:fillRect l="-616" t="-2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 descr="foglio quadretti.psd">
            <a:extLst>
              <a:ext uri="{FF2B5EF4-FFF2-40B4-BE49-F238E27FC236}">
                <a16:creationId xmlns:a16="http://schemas.microsoft.com/office/drawing/2014/main" id="{512BA1FE-46E6-6548-8D26-A34C3F8CB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-14808" y="0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A659D988-862F-BA40-A2B3-794F8D2E2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96" y="160337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Enti geometrici fondamentali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" name="Immagine 5" descr="logo LATTES OK nero.jpg">
            <a:extLst>
              <a:ext uri="{FF2B5EF4-FFF2-40B4-BE49-F238E27FC236}">
                <a16:creationId xmlns:a16="http://schemas.microsoft.com/office/drawing/2014/main" id="{51985281-8D2D-2848-8D39-52FEB1CD5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4DF9BC4-4A4B-644B-9910-5D78F73F1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653136"/>
            <a:ext cx="3810082" cy="159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57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9FE9034F-D23E-CA48-8376-E1A3B1DA7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45" y="3286968"/>
            <a:ext cx="5854700" cy="34544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99F1E85-3E1F-FC47-A1DD-BB829171F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361" y="1334296"/>
            <a:ext cx="1659887" cy="1769502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SUPERFICIE E PIANO</a:t>
            </a:r>
          </a:p>
          <a:p>
            <a:pPr marL="0" indent="0">
              <a:buNone/>
            </a:pPr>
            <a:r>
              <a:rPr lang="it-IT" sz="1800" dirty="0"/>
              <a:t>Se pensi alla vetrata di un negozio o alla vela di un windsurf </a:t>
            </a:r>
            <a:br>
              <a:rPr lang="it-IT" sz="1800" dirty="0"/>
            </a:br>
            <a:r>
              <a:rPr lang="it-IT" sz="1800" dirty="0"/>
              <a:t>hai l’idea di una </a:t>
            </a:r>
            <a:r>
              <a:rPr lang="it-IT" sz="1800" b="1" dirty="0"/>
              <a:t>superficie piana </a:t>
            </a:r>
            <a:r>
              <a:rPr lang="it-IT" sz="1800" dirty="0"/>
              <a:t>o più semplicemente di un </a:t>
            </a:r>
            <a:br>
              <a:rPr lang="it-IT" sz="1800" dirty="0"/>
            </a:br>
            <a:r>
              <a:rPr lang="it-IT" sz="1800" b="1" dirty="0"/>
              <a:t>piano</a:t>
            </a:r>
            <a:r>
              <a:rPr lang="it-IT" sz="1800" dirty="0"/>
              <a:t>.</a:t>
            </a:r>
            <a:endParaRPr lang="it-IT" sz="1800" b="1" dirty="0"/>
          </a:p>
          <a:p>
            <a:pPr marL="0" indent="0">
              <a:buNone/>
            </a:pPr>
            <a:r>
              <a:rPr lang="it-IT" sz="1800" b="1" dirty="0"/>
              <a:t>Il piano è un insieme infinito di rette e di punti, privo di spessore </a:t>
            </a:r>
            <a:br>
              <a:rPr lang="it-IT" sz="1800" b="1" dirty="0"/>
            </a:br>
            <a:r>
              <a:rPr lang="it-IT" sz="1800" b="1" dirty="0"/>
              <a:t>e ha solo due dimensioni: la lunghezza e la larghezza.</a:t>
            </a:r>
          </a:p>
          <a:p>
            <a:pPr marL="0" indent="0">
              <a:buNone/>
            </a:pPr>
            <a:r>
              <a:rPr lang="it-IT" sz="1800" dirty="0"/>
              <a:t>Un piano si indica con </a:t>
            </a:r>
            <a:br>
              <a:rPr lang="it-IT" sz="1800" dirty="0"/>
            </a:br>
            <a:r>
              <a:rPr lang="it-IT" sz="1800" dirty="0"/>
              <a:t>una lettera minuscola </a:t>
            </a:r>
            <a:br>
              <a:rPr lang="it-IT" sz="1800" dirty="0"/>
            </a:br>
            <a:r>
              <a:rPr lang="it-IT" sz="1800" dirty="0"/>
              <a:t>dell’alfabeto greco: </a:t>
            </a:r>
            <a:br>
              <a:rPr lang="it-IT" sz="1800" dirty="0"/>
            </a:br>
            <a:r>
              <a:rPr lang="it-IT" sz="1800" dirty="0">
                <a:sym typeface="Symbol"/>
              </a:rPr>
              <a:t> (alfa),  (beta), </a:t>
            </a:r>
            <a:br>
              <a:rPr lang="it-IT" sz="1800" dirty="0">
                <a:sym typeface="Symbol"/>
              </a:rPr>
            </a:br>
            <a:r>
              <a:rPr lang="it-IT" sz="1800" dirty="0">
                <a:sym typeface="Symbol"/>
              </a:rPr>
              <a:t></a:t>
            </a:r>
            <a:r>
              <a:rPr lang="it-IT" sz="1800" dirty="0"/>
              <a:t> (gamma), …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6" name="Immagine 5" descr="foglio quadretti.psd">
            <a:extLst>
              <a:ext uri="{FF2B5EF4-FFF2-40B4-BE49-F238E27FC236}">
                <a16:creationId xmlns:a16="http://schemas.microsoft.com/office/drawing/2014/main" id="{79BC1D50-73A4-684E-AB73-C1481F4F3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-14808" y="0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8EDCDA3C-588E-254D-A5CE-5E9C73BB1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96" y="260696"/>
            <a:ext cx="8229600" cy="970115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Enti geometrici fondamentali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Immagine 5" descr="logo LATTES OK nero.jpg">
            <a:extLst>
              <a:ext uri="{FF2B5EF4-FFF2-40B4-BE49-F238E27FC236}">
                <a16:creationId xmlns:a16="http://schemas.microsoft.com/office/drawing/2014/main" id="{94A7396C-DBF6-FE45-97FF-25ED00E3A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BD06A84-8D66-CE40-A245-36FD9E156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417" y="1265194"/>
            <a:ext cx="987189" cy="13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83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1800" b="1" dirty="0">
                    <a:solidFill>
                      <a:schemeClr val="accent2">
                        <a:lumMod val="75000"/>
                      </a:schemeClr>
                    </a:solidFill>
                  </a:rPr>
                  <a:t>RETTE E PIANO</a:t>
                </a:r>
              </a:p>
              <a:p>
                <a:pPr marL="0" indent="0">
                  <a:buNone/>
                </a:pPr>
                <a:r>
                  <a:rPr lang="it-IT" sz="1800" dirty="0"/>
                  <a:t>Due rette </a:t>
                </a:r>
                <a:r>
                  <a:rPr lang="it-IT" sz="1800" i="1" dirty="0"/>
                  <a:t>a</a:t>
                </a:r>
                <a:r>
                  <a:rPr lang="it-IT" sz="1800" dirty="0"/>
                  <a:t> e </a:t>
                </a:r>
                <a:r>
                  <a:rPr lang="it-IT" sz="1800" i="1" dirty="0"/>
                  <a:t>b</a:t>
                </a:r>
                <a:r>
                  <a:rPr lang="it-IT" sz="1800" dirty="0"/>
                  <a:t> che giacciono sullo stesso piano si dicono </a:t>
                </a:r>
                <a:r>
                  <a:rPr lang="it-IT" sz="1800" b="1" dirty="0"/>
                  <a:t>complanari</a:t>
                </a:r>
                <a:r>
                  <a:rPr lang="it-IT" sz="1800" dirty="0"/>
                  <a:t>. </a:t>
                </a:r>
              </a:p>
              <a:p>
                <a:pPr marL="0" indent="0">
                  <a:buNone/>
                </a:pPr>
                <a:r>
                  <a:rPr lang="it-IT" sz="1800" dirty="0"/>
                  <a:t>Possono essere:</a:t>
                </a:r>
              </a:p>
              <a:p>
                <a:pPr marL="198000" indent="-198000"/>
                <a:r>
                  <a:rPr lang="it-IT" sz="1800" b="1" dirty="0"/>
                  <a:t>incidenti</a:t>
                </a:r>
                <a:r>
                  <a:rPr lang="it-IT" sz="1800" dirty="0"/>
                  <a:t> se hanno in comune un solo punto. Si scrive </a:t>
                </a:r>
                <a:r>
                  <a:rPr lang="it-IT" sz="1800" i="1" dirty="0"/>
                  <a:t>a</a:t>
                </a:r>
                <a:r>
                  <a:rPr lang="it-IT" sz="1800" dirty="0"/>
                  <a:t> </a:t>
                </a:r>
                <a14:m>
                  <m:oMath xmlns:m="http://schemas.openxmlformats.org/officeDocument/2006/math">
                    <m:r>
                      <a:rPr lang="it-IT" sz="1800" i="1" smtClean="0">
                        <a:latin typeface="Cambria Math"/>
                        <a:ea typeface="Cambria Math"/>
                        <a:sym typeface="Symbol"/>
                      </a:rPr>
                      <m:t>∩</m:t>
                    </m:r>
                  </m:oMath>
                </a14:m>
                <a:r>
                  <a:rPr lang="it-IT" sz="1800" dirty="0"/>
                  <a:t> </a:t>
                </a:r>
                <a:r>
                  <a:rPr lang="it-IT" sz="1800" i="1" dirty="0"/>
                  <a:t>b</a:t>
                </a:r>
                <a:r>
                  <a:rPr lang="it-IT" sz="1800" dirty="0"/>
                  <a:t> = </a:t>
                </a:r>
                <a:r>
                  <a:rPr lang="it-IT" sz="1800" i="1" dirty="0"/>
                  <a:t>A</a:t>
                </a:r>
              </a:p>
              <a:p>
                <a:pPr marL="198000" indent="-198000"/>
                <a:endParaRPr lang="it-IT" sz="1800" i="1" dirty="0"/>
              </a:p>
              <a:p>
                <a:pPr marL="198000" indent="-198000"/>
                <a:endParaRPr lang="it-IT" sz="1800" i="1" dirty="0"/>
              </a:p>
              <a:p>
                <a:pPr marL="198000" indent="-198000">
                  <a:buNone/>
                </a:pPr>
                <a:endParaRPr lang="it-IT" sz="1800" dirty="0">
                  <a:solidFill>
                    <a:srgbClr val="FF0000"/>
                  </a:solidFill>
                </a:endParaRPr>
              </a:p>
              <a:p>
                <a:pPr marL="198000" indent="-198000">
                  <a:buNone/>
                </a:pPr>
                <a:endParaRPr lang="it-IT" sz="1800" dirty="0">
                  <a:solidFill>
                    <a:srgbClr val="FF0000"/>
                  </a:solidFill>
                </a:endParaRPr>
              </a:p>
              <a:p>
                <a:pPr marL="198000" indent="-198000">
                  <a:buNone/>
                </a:pPr>
                <a:endParaRPr lang="it-IT" sz="1800" dirty="0">
                  <a:solidFill>
                    <a:srgbClr val="FF0000"/>
                  </a:solidFill>
                </a:endParaRPr>
              </a:p>
              <a:p>
                <a:pPr marL="198000" indent="-198000"/>
                <a:r>
                  <a:rPr lang="it-IT" sz="1800" b="1" dirty="0"/>
                  <a:t>parallele</a:t>
                </a:r>
                <a:r>
                  <a:rPr lang="it-IT" sz="1800" dirty="0"/>
                  <a:t> se non hanno nessun punto in comune. Si scrive </a:t>
                </a:r>
                <a:r>
                  <a:rPr lang="it-IT" sz="1800" i="1" dirty="0"/>
                  <a:t>a</a:t>
                </a:r>
                <a:r>
                  <a:rPr lang="it-IT" sz="1800" dirty="0"/>
                  <a:t> // </a:t>
                </a:r>
                <a:r>
                  <a:rPr lang="it-IT" sz="1800" i="1" dirty="0"/>
                  <a:t>b</a:t>
                </a:r>
                <a:r>
                  <a:rPr lang="it-IT" sz="1800" dirty="0"/>
                  <a:t> e si legge </a:t>
                </a:r>
                <a:r>
                  <a:rPr lang="it-IT" sz="1800" i="1" dirty="0"/>
                  <a:t>la retta a è parallela alla retta b </a:t>
                </a:r>
              </a:p>
              <a:p>
                <a:endParaRPr lang="it-IT" sz="1800" i="1" dirty="0"/>
              </a:p>
              <a:p>
                <a:endParaRPr lang="it-IT" sz="1800" dirty="0"/>
              </a:p>
              <a:p>
                <a:endParaRPr lang="it-IT" sz="1800" dirty="0"/>
              </a:p>
              <a:p>
                <a:pPr marL="0" indent="0">
                  <a:buNone/>
                </a:pPr>
                <a:endParaRPr lang="it-IT" sz="18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18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 descr="foglio quadretti.psd">
            <a:extLst>
              <a:ext uri="{FF2B5EF4-FFF2-40B4-BE49-F238E27FC236}">
                <a16:creationId xmlns:a16="http://schemas.microsoft.com/office/drawing/2014/main" id="{4C364BCD-094D-314C-88DD-6EBC89090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-14808" y="0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34E5BACE-70A3-7D41-BF38-C75B62833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96" y="160337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Enti geometrici fondamentali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Immagine 5" descr="logo LATTES OK nero.jpg">
            <a:extLst>
              <a:ext uri="{FF2B5EF4-FFF2-40B4-BE49-F238E27FC236}">
                <a16:creationId xmlns:a16="http://schemas.microsoft.com/office/drawing/2014/main" id="{1904F05C-A67A-744D-B4CE-F48AD838E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672AE1B-0093-3546-ACF0-C6ABA6DA3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18" y="3044136"/>
            <a:ext cx="2471547" cy="139996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19EFC2F-2CCF-6947-805A-04AC468FA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040856"/>
            <a:ext cx="2523397" cy="127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40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21A56BB4-A550-BD44-B57D-E2C943DF5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73016"/>
            <a:ext cx="1775785" cy="710314"/>
          </a:xfrm>
          <a:prstGeom prst="rect">
            <a:avLst/>
          </a:prstGeom>
        </p:spPr>
      </p:pic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094E75B0-FE30-AD42-A5AA-A7457B4EF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-14808" y="0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Assiomi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412777"/>
            <a:ext cx="8229600" cy="47438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dirty="0"/>
              <a:t>Un </a:t>
            </a:r>
            <a:r>
              <a:rPr lang="it-IT" sz="1800" b="1" dirty="0"/>
              <a:t>assioma</a:t>
            </a:r>
            <a:r>
              <a:rPr lang="it-IT" sz="1800" dirty="0"/>
              <a:t> è un’affermazione sicuramente vera che non deve essere dimostrata. </a:t>
            </a:r>
          </a:p>
          <a:p>
            <a:pPr marL="0" indent="0">
              <a:buNone/>
            </a:pPr>
            <a:r>
              <a:rPr lang="it-IT" sz="1800" dirty="0"/>
              <a:t>I seguenti assiomi sono alla base della geometria euclidea:</a:t>
            </a:r>
          </a:p>
          <a:p>
            <a:pPr marL="234900" indent="-234900"/>
            <a:r>
              <a:rPr lang="it-IT" sz="1800" dirty="0"/>
              <a:t>Per un punto passano infinite rette:</a:t>
            </a:r>
          </a:p>
          <a:p>
            <a:pPr marL="234900" indent="-234900"/>
            <a:endParaRPr lang="it-IT" sz="1800" dirty="0"/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234900" indent="-234900"/>
            <a:r>
              <a:rPr lang="it-IT" sz="1800" dirty="0"/>
              <a:t>Per due punti passa una e una sola retta: </a:t>
            </a: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234900" indent="-234900"/>
            <a:r>
              <a:rPr lang="it-IT" sz="1800" dirty="0"/>
              <a:t>Se una retta ha due punti in comune con un piano giace tutta sul piano: </a:t>
            </a:r>
            <a:endParaRPr lang="it-IT" sz="1800" dirty="0">
              <a:solidFill>
                <a:srgbClr val="FF0000"/>
              </a:solidFill>
            </a:endParaRPr>
          </a:p>
          <a:p>
            <a:pPr marL="234900" indent="-234900"/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234900" indent="-234900"/>
            <a:r>
              <a:rPr lang="it-IT" sz="1800" dirty="0"/>
              <a:t>Per una retta passano infiniti piani: </a:t>
            </a:r>
          </a:p>
          <a:p>
            <a:pPr marL="234900" indent="-234900"/>
            <a:endParaRPr lang="it-IT" sz="1800" dirty="0">
              <a:solidFill>
                <a:srgbClr val="FF0000"/>
              </a:solidFill>
            </a:endParaRPr>
          </a:p>
          <a:p>
            <a:pPr marL="234900" indent="-234900"/>
            <a:endParaRPr lang="it-IT" sz="1800" dirty="0">
              <a:solidFill>
                <a:srgbClr val="FF0000"/>
              </a:solidFill>
            </a:endParaRPr>
          </a:p>
          <a:p>
            <a:pPr marL="234900" indent="-234900"/>
            <a:r>
              <a:rPr lang="it-IT" sz="1800" dirty="0"/>
              <a:t>Per tre punti non appartenenti a una stessa retta (non allineati) </a:t>
            </a:r>
            <a:br>
              <a:rPr lang="it-IT" sz="1800" dirty="0"/>
            </a:br>
            <a:r>
              <a:rPr lang="it-IT" sz="1800" dirty="0"/>
              <a:t>passa uno e un solo piano:</a:t>
            </a:r>
            <a:endParaRPr lang="it-IT" sz="1800" dirty="0">
              <a:solidFill>
                <a:srgbClr val="FF0000"/>
              </a:solidFill>
            </a:endParaRPr>
          </a:p>
          <a:p>
            <a:endParaRPr lang="it-IT" sz="1800" dirty="0">
              <a:solidFill>
                <a:srgbClr val="FF0000"/>
              </a:solidFill>
            </a:endParaRPr>
          </a:p>
          <a:p>
            <a:endParaRPr lang="it-IT" sz="1800" dirty="0">
              <a:solidFill>
                <a:srgbClr val="FF0000"/>
              </a:solidFill>
            </a:endParaRPr>
          </a:p>
          <a:p>
            <a:endParaRPr lang="it-IT" sz="1800" dirty="0">
              <a:solidFill>
                <a:srgbClr val="FF0000"/>
              </a:solidFill>
            </a:endParaRPr>
          </a:p>
          <a:p>
            <a:endParaRPr lang="it-IT" sz="1800" dirty="0">
              <a:solidFill>
                <a:srgbClr val="FF0000"/>
              </a:solidFill>
            </a:endParaRPr>
          </a:p>
          <a:p>
            <a:endParaRPr lang="it-IT" sz="1800" dirty="0"/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246A1E87-1322-E942-9687-CEC68A0BB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F03AC38-F049-7645-8FDE-866D3356B4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2" b="5906"/>
          <a:stretch/>
        </p:blipFill>
        <p:spPr>
          <a:xfrm>
            <a:off x="4108594" y="2086914"/>
            <a:ext cx="1414020" cy="96984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21BFAAA-0CC4-DE4D-B8D0-9550CF5AE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111805"/>
            <a:ext cx="1383856" cy="141760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592A755-FC85-E447-AFE8-D37DD57E6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79" y="3055310"/>
            <a:ext cx="1485900" cy="3556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40EBD14-4CDE-8943-8C6D-EBA9E79066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677331"/>
            <a:ext cx="1731893" cy="70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24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81282DB2-CEB6-1C41-A1AA-301CC6695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-14808" y="0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Segmenti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2420889"/>
            <a:ext cx="7715200" cy="2736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La retta </a:t>
            </a:r>
            <a:r>
              <a:rPr lang="it-IT" sz="1800" i="1" dirty="0"/>
              <a:t>r</a:t>
            </a:r>
            <a:r>
              <a:rPr lang="it-IT" sz="1800" dirty="0"/>
              <a:t> è divisa in tre parti:</a:t>
            </a:r>
          </a:p>
          <a:p>
            <a:pPr marL="234900" indent="-234900"/>
            <a:r>
              <a:rPr lang="it-IT" sz="1800" dirty="0"/>
              <a:t>la </a:t>
            </a:r>
            <a:r>
              <a:rPr lang="it-IT" sz="1800" b="1" dirty="0"/>
              <a:t>semiretta</a:t>
            </a:r>
            <a:r>
              <a:rPr lang="it-IT" sz="1800" dirty="0"/>
              <a:t> di origine </a:t>
            </a:r>
            <a:r>
              <a:rPr lang="it-IT" sz="1800" i="1" dirty="0"/>
              <a:t>A</a:t>
            </a:r>
            <a:r>
              <a:rPr lang="it-IT" sz="1800" dirty="0"/>
              <a:t> (illimitata verso sinistra)</a:t>
            </a:r>
          </a:p>
          <a:p>
            <a:pPr marL="234900" indent="-234900"/>
            <a:r>
              <a:rPr lang="it-IT" sz="1800" dirty="0"/>
              <a:t>la </a:t>
            </a:r>
            <a:r>
              <a:rPr lang="it-IT" sz="1800" b="1" dirty="0"/>
              <a:t>semiretta</a:t>
            </a:r>
            <a:r>
              <a:rPr lang="it-IT" sz="1800" dirty="0"/>
              <a:t> di origine </a:t>
            </a:r>
            <a:r>
              <a:rPr lang="it-IT" sz="1800" i="1" dirty="0"/>
              <a:t>B </a:t>
            </a:r>
            <a:r>
              <a:rPr lang="it-IT" sz="1800" dirty="0"/>
              <a:t>(illimitata verso destra)</a:t>
            </a:r>
          </a:p>
          <a:p>
            <a:pPr marL="234900" indent="-234900"/>
            <a:r>
              <a:rPr lang="it-IT" sz="1800" dirty="0"/>
              <a:t>il </a:t>
            </a:r>
            <a:r>
              <a:rPr lang="it-IT" sz="1800" b="1" dirty="0"/>
              <a:t>segmento</a:t>
            </a:r>
            <a:r>
              <a:rPr lang="it-IT" sz="1800" dirty="0"/>
              <a:t> </a:t>
            </a:r>
            <a:r>
              <a:rPr lang="it-IT" sz="1800" i="1" dirty="0"/>
              <a:t>AB</a:t>
            </a:r>
            <a:r>
              <a:rPr lang="it-IT" sz="1800" dirty="0"/>
              <a:t> i cui estremi sono i punti </a:t>
            </a:r>
            <a:r>
              <a:rPr lang="it-IT" sz="1800" i="1" dirty="0"/>
              <a:t>A</a:t>
            </a:r>
            <a:r>
              <a:rPr lang="it-IT" sz="1800" dirty="0"/>
              <a:t> e </a:t>
            </a:r>
            <a:r>
              <a:rPr lang="it-IT" sz="1800" i="1" dirty="0"/>
              <a:t>B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Tra le infinite linee che si possono tracciare per unire due punti </a:t>
            </a:r>
            <a:r>
              <a:rPr lang="it-IT" sz="1800" i="1" dirty="0"/>
              <a:t>A</a:t>
            </a:r>
            <a:r>
              <a:rPr lang="it-IT" sz="1800" dirty="0"/>
              <a:t> e </a:t>
            </a:r>
            <a:r>
              <a:rPr lang="it-IT" sz="1800" i="1" dirty="0"/>
              <a:t>B</a:t>
            </a:r>
            <a:r>
              <a:rPr lang="it-IT" sz="1800" dirty="0"/>
              <a:t>, il segmento </a:t>
            </a:r>
            <a:r>
              <a:rPr lang="it-IT" sz="1800" i="1" dirty="0"/>
              <a:t>AB</a:t>
            </a:r>
            <a:r>
              <a:rPr lang="it-IT" sz="1800" dirty="0"/>
              <a:t> è la </a:t>
            </a:r>
            <a:r>
              <a:rPr lang="it-IT" sz="1800" b="1" dirty="0"/>
              <a:t>linea più breve </a:t>
            </a:r>
            <a:r>
              <a:rPr lang="it-IT" sz="1800" dirty="0"/>
              <a:t>ed è chiamata </a:t>
            </a:r>
            <a:r>
              <a:rPr lang="it-IT" sz="1800" b="1" dirty="0"/>
              <a:t>distanza</a:t>
            </a:r>
            <a:r>
              <a:rPr lang="it-IT" sz="1800" dirty="0"/>
              <a:t> fra i punti </a:t>
            </a:r>
            <a:r>
              <a:rPr lang="it-IT" sz="1800" i="1" dirty="0"/>
              <a:t>A</a:t>
            </a:r>
            <a:r>
              <a:rPr lang="it-IT" sz="1800" dirty="0"/>
              <a:t> e </a:t>
            </a:r>
            <a:r>
              <a:rPr lang="it-IT" sz="1800" i="1" dirty="0"/>
              <a:t>B</a:t>
            </a:r>
            <a:r>
              <a:rPr lang="it-IT" sz="1800" dirty="0"/>
              <a:t>.</a:t>
            </a:r>
          </a:p>
          <a:p>
            <a:pPr marL="0" indent="0">
              <a:buNone/>
            </a:pPr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060DF9AC-2B4C-F041-8964-7D0918C23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BC7DBDD-5EB3-954F-9C36-CB7D37C0D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42" y="1647664"/>
            <a:ext cx="44069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25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95E33434-729A-4F41-92DF-7BCA9CD49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-14808" y="0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Segmenti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750" y="1600200"/>
            <a:ext cx="814705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SEGMENTI CONSECUTIVI E SEGMENTI ADIACENTI</a:t>
            </a:r>
          </a:p>
          <a:p>
            <a:pPr marL="234000" indent="-234000"/>
            <a:r>
              <a:rPr lang="it-IT" sz="1800" dirty="0"/>
              <a:t>Due segmenti si dicono </a:t>
            </a:r>
            <a:r>
              <a:rPr lang="it-IT" sz="1800" b="1" dirty="0"/>
              <a:t>consecutivi</a:t>
            </a:r>
            <a:r>
              <a:rPr lang="it-IT" sz="1800" dirty="0"/>
              <a:t> se hanno un estremo in comune.</a:t>
            </a:r>
            <a:endParaRPr lang="it-IT" sz="1800" i="1" dirty="0"/>
          </a:p>
          <a:p>
            <a:pPr marL="234000" indent="-234000">
              <a:buNone/>
            </a:pPr>
            <a:r>
              <a:rPr lang="it-IT" sz="1800" i="1" dirty="0"/>
              <a:t>	AB</a:t>
            </a:r>
            <a:r>
              <a:rPr lang="it-IT" sz="1800" dirty="0"/>
              <a:t> e </a:t>
            </a:r>
            <a:r>
              <a:rPr lang="it-IT" sz="1800" i="1" dirty="0"/>
              <a:t>BC</a:t>
            </a:r>
            <a:r>
              <a:rPr lang="it-IT" sz="1800" dirty="0"/>
              <a:t> sono due segmenti consecutivi.</a:t>
            </a:r>
          </a:p>
          <a:p>
            <a:pPr marL="234000" indent="-234000">
              <a:buNone/>
            </a:pPr>
            <a:endParaRPr lang="it-IT" sz="1800" dirty="0"/>
          </a:p>
          <a:p>
            <a:pPr marL="234000" indent="-234000"/>
            <a:r>
              <a:rPr lang="it-IT" sz="1800" dirty="0"/>
              <a:t>Due segmenti si dicono </a:t>
            </a:r>
            <a:r>
              <a:rPr lang="it-IT" sz="1800" b="1" dirty="0"/>
              <a:t>adiacenti </a:t>
            </a:r>
            <a:r>
              <a:rPr lang="it-IT" sz="1800" dirty="0"/>
              <a:t>se sono consecutivi e appartengono a una stessa retta. </a:t>
            </a:r>
            <a:r>
              <a:rPr lang="it-IT" sz="1800" i="1" dirty="0"/>
              <a:t>RS </a:t>
            </a:r>
            <a:r>
              <a:rPr lang="it-IT" sz="1800" dirty="0"/>
              <a:t>e </a:t>
            </a:r>
            <a:r>
              <a:rPr lang="it-IT" sz="1800" i="1" dirty="0"/>
              <a:t>ST </a:t>
            </a:r>
            <a:r>
              <a:rPr lang="it-IT" sz="1800" dirty="0"/>
              <a:t>sono due segmenti adiacenti.</a:t>
            </a: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SPEZZATE</a:t>
            </a:r>
          </a:p>
          <a:p>
            <a:pPr marL="0" indent="0">
              <a:buNone/>
            </a:pPr>
            <a:r>
              <a:rPr lang="it-IT" sz="1800" dirty="0"/>
              <a:t>Disegnando più segmenti consecutivi a due a due si ottiene una </a:t>
            </a:r>
            <a:r>
              <a:rPr lang="it-IT" sz="1800" b="1" dirty="0"/>
              <a:t>spezzata</a:t>
            </a:r>
            <a:r>
              <a:rPr lang="it-IT" sz="1800" dirty="0"/>
              <a:t> che può essere aperta, chiusa, intrecciata aperta, intrecciata chiusa: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I segmenti costituiscono i </a:t>
            </a:r>
            <a:r>
              <a:rPr lang="it-IT" sz="1800" b="1" dirty="0"/>
              <a:t>lati</a:t>
            </a:r>
            <a:r>
              <a:rPr lang="it-IT" sz="1800" dirty="0"/>
              <a:t> della spezzata e i loro estremi sono i suoi </a:t>
            </a:r>
            <a:r>
              <a:rPr lang="it-IT" sz="1800" b="1" dirty="0"/>
              <a:t>vertici</a:t>
            </a:r>
            <a:r>
              <a:rPr lang="it-IT" sz="1800" dirty="0"/>
              <a:t>.</a:t>
            </a:r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2BA5328C-5014-3A40-86C2-C7293D754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FF9C11E-5C57-334A-8F90-27CB0682B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48880"/>
            <a:ext cx="2374900" cy="520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9F08B6E-73EE-BD4B-844A-83391B7292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565389"/>
            <a:ext cx="3175000" cy="5207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7A0DD3F-9F09-E64F-B00C-22A6D4EFE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908278"/>
            <a:ext cx="63119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853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1180</Words>
  <Application>Microsoft Macintosh PowerPoint</Application>
  <PresentationFormat>Presentazione su schermo (4:3)</PresentationFormat>
  <Paragraphs>151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Arial</vt:lpstr>
      <vt:lpstr>Calibri</vt:lpstr>
      <vt:lpstr>Cambria Math</vt:lpstr>
      <vt:lpstr>Tema di Office</vt:lpstr>
      <vt:lpstr>Enti geometrici fondamentali</vt:lpstr>
      <vt:lpstr>Enti geometrici fondamentali</vt:lpstr>
      <vt:lpstr>Enti geometrici fondamentali</vt:lpstr>
      <vt:lpstr>Enti geometrici fondamentali</vt:lpstr>
      <vt:lpstr>Enti geometrici fondamentali</vt:lpstr>
      <vt:lpstr>Enti geometrici fondamentali</vt:lpstr>
      <vt:lpstr>Assiomi</vt:lpstr>
      <vt:lpstr>Segmenti</vt:lpstr>
      <vt:lpstr>Segmenti</vt:lpstr>
      <vt:lpstr>Confronto di segmenti</vt:lpstr>
      <vt:lpstr>Operazioni con i segmenti</vt:lpstr>
      <vt:lpstr>Operazioni con i segmenti</vt:lpstr>
      <vt:lpstr>Problemi con i segmenti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Enti geometrici fondamentali</dc:title>
  <dc:creator>Elisa Favro</dc:creator>
  <cp:lastModifiedBy>Microsoft Office User</cp:lastModifiedBy>
  <cp:revision>42</cp:revision>
  <dcterms:created xsi:type="dcterms:W3CDTF">2020-04-21T14:55:13Z</dcterms:created>
  <dcterms:modified xsi:type="dcterms:W3CDTF">2020-04-30T11:54:31Z</dcterms:modified>
</cp:coreProperties>
</file>