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3" r:id="rId2"/>
    <p:sldId id="257" r:id="rId3"/>
    <p:sldId id="261" r:id="rId4"/>
    <p:sldId id="266" r:id="rId5"/>
    <p:sldId id="265" r:id="rId6"/>
    <p:sldId id="267" r:id="rId7"/>
    <p:sldId id="270" r:id="rId8"/>
    <p:sldId id="271" r:id="rId9"/>
    <p:sldId id="272" r:id="rId10"/>
    <p:sldId id="274" r:id="rId11"/>
  </p:sldIdLst>
  <p:sldSz cx="9144000" cy="5143500" type="screen16x9"/>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senza titolo" id="{EA57A869-679F-4BEE-9A4A-FEF7C1B891C4}">
          <p14:sldIdLst>
            <p14:sldId id="273"/>
            <p14:sldId id="257"/>
            <p14:sldId id="261"/>
            <p14:sldId id="266"/>
            <p14:sldId id="265"/>
            <p14:sldId id="267"/>
            <p14:sldId id="270"/>
            <p14:sldId id="271"/>
            <p14:sldId id="272"/>
            <p14:sldId id="27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xir Gennari" initials="EG" lastIdx="1" clrIdx="0">
    <p:extLst>
      <p:ext uri="{19B8F6BF-5375-455C-9EA6-DF929625EA0E}">
        <p15:presenceInfo xmlns:p15="http://schemas.microsoft.com/office/powerpoint/2012/main" userId="S-1-5-21-1993962763-1606980848-725345543-21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61" autoAdjust="0"/>
    <p:restoredTop sz="94674"/>
  </p:normalViewPr>
  <p:slideViewPr>
    <p:cSldViewPr>
      <p:cViewPr varScale="1">
        <p:scale>
          <a:sx n="165" d="100"/>
          <a:sy n="165" d="100"/>
        </p:scale>
        <p:origin x="1048" y="1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4D1411-9398-4AC5-8DD9-F36A3B132A9E}" type="datetimeFigureOut">
              <a:rPr lang="it-IT" smtClean="0"/>
              <a:pPr/>
              <a:t>19/05/20</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63315E-DCB7-41D6-B3DD-9422C140DF2A}"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19"/>
            <a:ext cx="7772400" cy="1102519"/>
          </a:xfrm>
        </p:spPr>
        <p:txBody>
          <a:bodyPr/>
          <a:lstStyle/>
          <a:p>
            <a:r>
              <a:rPr lang="it-IT"/>
              <a:t>Fare clic per modificare lo stile del titolo</a:t>
            </a:r>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19/05/20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B6055F8-1D02-4417-9241-55C834FD9970}" type="datetimeFigureOut">
              <a:rPr lang="it-IT" smtClean="0"/>
              <a:pPr/>
              <a:t>19/05/20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05979"/>
            <a:ext cx="2057400" cy="4388644"/>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05979"/>
            <a:ext cx="6019800" cy="4388644"/>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B6055F8-1D02-4417-9241-55C834FD9970}" type="datetimeFigureOut">
              <a:rPr lang="it-IT" smtClean="0"/>
              <a:pPr/>
              <a:t>19/05/20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B6055F8-1D02-4417-9241-55C834FD9970}" type="datetimeFigureOut">
              <a:rPr lang="it-IT" smtClean="0"/>
              <a:pPr/>
              <a:t>19/05/20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19/05/20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B6055F8-1D02-4417-9241-55C834FD9970}" type="datetimeFigureOut">
              <a:rPr lang="it-IT" smtClean="0"/>
              <a:pPr/>
              <a:t>19/05/20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B6055F8-1D02-4417-9241-55C834FD9970}" type="datetimeFigureOut">
              <a:rPr lang="it-IT" smtClean="0"/>
              <a:pPr/>
              <a:t>19/05/20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4B6055F8-1D02-4417-9241-55C834FD9970}" type="datetimeFigureOut">
              <a:rPr lang="it-IT" smtClean="0"/>
              <a:pPr/>
              <a:t>19/05/20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19/05/20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04787"/>
            <a:ext cx="3008313" cy="871538"/>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19/05/20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0"/>
            <a:ext cx="5486400" cy="425054"/>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19/05/20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19/05/20</a:t>
            </a:fld>
            <a:endParaRPr lang="it-IT"/>
          </a:p>
        </p:txBody>
      </p:sp>
      <p:sp>
        <p:nvSpPr>
          <p:cNvPr id="5" name="Segnaposto piè di pa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10F27DA7-8F77-CD48-9394-5E02A2CF5F4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239" b="32560"/>
          <a:stretch/>
        </p:blipFill>
        <p:spPr>
          <a:xfrm>
            <a:off x="-7951" y="1"/>
            <a:ext cx="9151951" cy="5143500"/>
          </a:xfrm>
          <a:prstGeom prst="rect">
            <a:avLst/>
          </a:prstGeom>
        </p:spPr>
      </p:pic>
      <p:sp>
        <p:nvSpPr>
          <p:cNvPr id="2" name="Titolo 1">
            <a:extLst>
              <a:ext uri="{FF2B5EF4-FFF2-40B4-BE49-F238E27FC236}">
                <a16:creationId xmlns:a16="http://schemas.microsoft.com/office/drawing/2014/main" id="{406A7129-378B-4EA1-BC2A-29B5E44D5FEB}"/>
              </a:ext>
            </a:extLst>
          </p:cNvPr>
          <p:cNvSpPr>
            <a:spLocks noGrp="1"/>
          </p:cNvSpPr>
          <p:nvPr>
            <p:ph type="title"/>
          </p:nvPr>
        </p:nvSpPr>
        <p:spPr>
          <a:xfrm>
            <a:off x="1315108" y="649460"/>
            <a:ext cx="7653536" cy="792088"/>
          </a:xfrm>
        </p:spPr>
        <p:txBody>
          <a:bodyPr>
            <a:noAutofit/>
          </a:bodyPr>
          <a:lstStyle/>
          <a:p>
            <a:r>
              <a:rPr lang="it-IT" sz="5400" b="1" dirty="0">
                <a:solidFill>
                  <a:schemeClr val="bg1"/>
                </a:solidFill>
              </a:rPr>
              <a:t>Oltre il Sistema Solare</a:t>
            </a:r>
          </a:p>
        </p:txBody>
      </p:sp>
      <p:pic>
        <p:nvPicPr>
          <p:cNvPr id="6" name="Immagine 9" descr="logo lattes bianco.psd">
            <a:extLst>
              <a:ext uri="{FF2B5EF4-FFF2-40B4-BE49-F238E27FC236}">
                <a16:creationId xmlns:a16="http://schemas.microsoft.com/office/drawing/2014/main" id="{B7DAD68E-2F2B-9340-96A7-46EC40EB36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0727" y="123478"/>
            <a:ext cx="1060450"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0752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588513-21EB-4D55-973D-3183022EC87D}"/>
              </a:ext>
            </a:extLst>
          </p:cNvPr>
          <p:cNvSpPr>
            <a:spLocks noGrp="1"/>
          </p:cNvSpPr>
          <p:nvPr>
            <p:ph type="title"/>
          </p:nvPr>
        </p:nvSpPr>
        <p:spPr>
          <a:xfrm>
            <a:off x="457200" y="123478"/>
            <a:ext cx="8229600" cy="857250"/>
          </a:xfrm>
        </p:spPr>
        <p:txBody>
          <a:bodyPr>
            <a:normAutofit/>
          </a:bodyPr>
          <a:lstStyle/>
          <a:p>
            <a:r>
              <a:rPr lang="it-IT" sz="4000" b="1" dirty="0">
                <a:solidFill>
                  <a:schemeClr val="accent6">
                    <a:lumMod val="75000"/>
                  </a:schemeClr>
                </a:solidFill>
              </a:rPr>
              <a:t>Come si evolverà l’Universo</a:t>
            </a:r>
          </a:p>
        </p:txBody>
      </p:sp>
      <p:sp>
        <p:nvSpPr>
          <p:cNvPr id="3" name="Segnaposto contenuto 2">
            <a:extLst>
              <a:ext uri="{FF2B5EF4-FFF2-40B4-BE49-F238E27FC236}">
                <a16:creationId xmlns:a16="http://schemas.microsoft.com/office/drawing/2014/main" id="{BBF78981-08E9-49F7-9AF9-643F2CCAE40C}"/>
              </a:ext>
            </a:extLst>
          </p:cNvPr>
          <p:cNvSpPr>
            <a:spLocks noGrp="1"/>
          </p:cNvSpPr>
          <p:nvPr>
            <p:ph idx="1"/>
          </p:nvPr>
        </p:nvSpPr>
        <p:spPr>
          <a:xfrm>
            <a:off x="395536" y="987574"/>
            <a:ext cx="4455125" cy="4104456"/>
          </a:xfrm>
        </p:spPr>
        <p:txBody>
          <a:bodyPr>
            <a:noAutofit/>
          </a:bodyPr>
          <a:lstStyle/>
          <a:p>
            <a:pPr marL="0" indent="0">
              <a:buNone/>
            </a:pPr>
            <a:r>
              <a:rPr lang="it-IT" sz="1600" dirty="0"/>
              <a:t>Secondo gli scienziati l’Universo potrebbe avere una di queste tre evoluzioni:</a:t>
            </a:r>
          </a:p>
          <a:p>
            <a:pPr marL="198900" indent="-234900">
              <a:buClr>
                <a:schemeClr val="tx1"/>
              </a:buClr>
            </a:pPr>
            <a:r>
              <a:rPr lang="it-IT" sz="1600" b="1" dirty="0">
                <a:solidFill>
                  <a:schemeClr val="accent6">
                    <a:lumMod val="75000"/>
                  </a:schemeClr>
                </a:solidFill>
              </a:rPr>
              <a:t>Teoria dell’Universo stazionario</a:t>
            </a:r>
            <a:r>
              <a:rPr lang="it-IT" sz="1600" dirty="0"/>
              <a:t>: esso rimarrà più o meno simile a ora, espandendosi illimitatamente, senza alterare l’equilibrio esistente.</a:t>
            </a:r>
          </a:p>
          <a:p>
            <a:pPr marL="198900" indent="-234900">
              <a:buClr>
                <a:schemeClr val="tx1"/>
              </a:buClr>
            </a:pPr>
            <a:r>
              <a:rPr lang="it-IT" sz="1600" b="1" dirty="0">
                <a:solidFill>
                  <a:schemeClr val="accent6">
                    <a:lumMod val="75000"/>
                  </a:schemeClr>
                </a:solidFill>
              </a:rPr>
              <a:t>Teoria dell’Universo aperto</a:t>
            </a:r>
            <a:r>
              <a:rPr lang="it-IT" sz="1600" dirty="0"/>
              <a:t>: non ci sarà formazione di nuova materia e quindi, espandendosi, l’Universo tenderà a consumarsi.</a:t>
            </a:r>
          </a:p>
          <a:p>
            <a:pPr marL="198900" indent="-234900">
              <a:buClr>
                <a:schemeClr val="tx1"/>
              </a:buClr>
            </a:pPr>
            <a:r>
              <a:rPr lang="it-IT" sz="1600" b="1" dirty="0">
                <a:solidFill>
                  <a:schemeClr val="accent6">
                    <a:lumMod val="75000"/>
                  </a:schemeClr>
                </a:solidFill>
              </a:rPr>
              <a:t>Teoria dell’Universo chiuso od oscillante</a:t>
            </a:r>
            <a:r>
              <a:rPr lang="it-IT" sz="1600" dirty="0"/>
              <a:t>: quando l’energia del primo Big Bang si esaurirà, prevarranno le forze di attrazione che faranno avvicinare la materia sempre più velocemente fino ad arrivare ad un nuovo atomo primitivo e, quindi, ad un nuovo Big Bang.</a:t>
            </a:r>
          </a:p>
          <a:p>
            <a:pPr marL="0" indent="0">
              <a:buNone/>
            </a:pPr>
            <a:endParaRPr lang="it-IT" sz="1600" dirty="0"/>
          </a:p>
        </p:txBody>
      </p:sp>
      <p:pic>
        <p:nvPicPr>
          <p:cNvPr id="5" name="Immagine 47" descr="logo LATTES OK nero.jpg">
            <a:extLst>
              <a:ext uri="{FF2B5EF4-FFF2-40B4-BE49-F238E27FC236}">
                <a16:creationId xmlns:a16="http://schemas.microsoft.com/office/drawing/2014/main" id="{DBB7C992-251C-C44C-A66D-3F976AFDF6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35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6">
            <a:extLst>
              <a:ext uri="{FF2B5EF4-FFF2-40B4-BE49-F238E27FC236}">
                <a16:creationId xmlns:a16="http://schemas.microsoft.com/office/drawing/2014/main" id="{118929AE-66ED-D643-A8CE-584AD9FAFC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7" t="7952" r="66567" b="-5067"/>
          <a:stretch/>
        </p:blipFill>
        <p:spPr>
          <a:xfrm>
            <a:off x="4788024" y="1151030"/>
            <a:ext cx="1310288" cy="3175235"/>
          </a:xfrm>
          <a:prstGeom prst="rect">
            <a:avLst/>
          </a:prstGeom>
          <a:ln>
            <a:solidFill>
              <a:schemeClr val="accent6">
                <a:lumMod val="75000"/>
              </a:schemeClr>
            </a:solidFill>
          </a:ln>
        </p:spPr>
      </p:pic>
      <p:pic>
        <p:nvPicPr>
          <p:cNvPr id="8" name="Immagine 7">
            <a:extLst>
              <a:ext uri="{FF2B5EF4-FFF2-40B4-BE49-F238E27FC236}">
                <a16:creationId xmlns:a16="http://schemas.microsoft.com/office/drawing/2014/main" id="{8AACCE7D-3D86-7140-B7E2-363CE8680C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280" t="7501" r="29824" b="-4615"/>
          <a:stretch/>
        </p:blipFill>
        <p:spPr>
          <a:xfrm>
            <a:off x="6228184" y="1151030"/>
            <a:ext cx="1310288" cy="3175235"/>
          </a:xfrm>
          <a:prstGeom prst="rect">
            <a:avLst/>
          </a:prstGeom>
          <a:ln>
            <a:solidFill>
              <a:schemeClr val="accent6">
                <a:lumMod val="75000"/>
              </a:schemeClr>
            </a:solidFill>
          </a:ln>
        </p:spPr>
      </p:pic>
      <p:pic>
        <p:nvPicPr>
          <p:cNvPr id="9" name="Immagine 8">
            <a:extLst>
              <a:ext uri="{FF2B5EF4-FFF2-40B4-BE49-F238E27FC236}">
                <a16:creationId xmlns:a16="http://schemas.microsoft.com/office/drawing/2014/main" id="{2F270E08-94D7-0F4E-9C66-19F7B4254F9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2112" t="7218" r="-5008" b="-4333"/>
          <a:stretch/>
        </p:blipFill>
        <p:spPr>
          <a:xfrm>
            <a:off x="7668344" y="1151030"/>
            <a:ext cx="1310288" cy="3175235"/>
          </a:xfrm>
          <a:prstGeom prst="rect">
            <a:avLst/>
          </a:prstGeom>
          <a:ln>
            <a:solidFill>
              <a:schemeClr val="accent6">
                <a:lumMod val="75000"/>
              </a:schemeClr>
            </a:solidFill>
          </a:ln>
        </p:spPr>
      </p:pic>
      <p:sp>
        <p:nvSpPr>
          <p:cNvPr id="10" name="Rettangolo 9">
            <a:extLst>
              <a:ext uri="{FF2B5EF4-FFF2-40B4-BE49-F238E27FC236}">
                <a16:creationId xmlns:a16="http://schemas.microsoft.com/office/drawing/2014/main" id="{18591B8B-D15D-B144-B1CF-2B733BD0A7F8}"/>
              </a:ext>
            </a:extLst>
          </p:cNvPr>
          <p:cNvSpPr/>
          <p:nvPr/>
        </p:nvSpPr>
        <p:spPr>
          <a:xfrm>
            <a:off x="4874943" y="4194636"/>
            <a:ext cx="1136450" cy="523220"/>
          </a:xfrm>
          <a:prstGeom prst="rect">
            <a:avLst/>
          </a:prstGeom>
          <a:solidFill>
            <a:schemeClr val="accent6">
              <a:lumMod val="40000"/>
              <a:lumOff val="60000"/>
            </a:schemeClr>
          </a:solidFill>
        </p:spPr>
        <p:txBody>
          <a:bodyPr wrap="square">
            <a:spAutoFit/>
          </a:bodyPr>
          <a:lstStyle/>
          <a:p>
            <a:pPr algn="ctr"/>
            <a:r>
              <a:rPr lang="it-IT" sz="1400" b="1" dirty="0"/>
              <a:t>Universo stazionario</a:t>
            </a:r>
            <a:endParaRPr lang="it-IT" sz="1400" dirty="0"/>
          </a:p>
        </p:txBody>
      </p:sp>
      <p:sp>
        <p:nvSpPr>
          <p:cNvPr id="11" name="Rettangolo 10">
            <a:extLst>
              <a:ext uri="{FF2B5EF4-FFF2-40B4-BE49-F238E27FC236}">
                <a16:creationId xmlns:a16="http://schemas.microsoft.com/office/drawing/2014/main" id="{0D828431-DC3F-5D45-B162-9DA81601CC48}"/>
              </a:ext>
            </a:extLst>
          </p:cNvPr>
          <p:cNvSpPr/>
          <p:nvPr/>
        </p:nvSpPr>
        <p:spPr>
          <a:xfrm>
            <a:off x="6329310" y="4216181"/>
            <a:ext cx="1136450" cy="523220"/>
          </a:xfrm>
          <a:prstGeom prst="rect">
            <a:avLst/>
          </a:prstGeom>
          <a:solidFill>
            <a:schemeClr val="accent6">
              <a:lumMod val="40000"/>
              <a:lumOff val="60000"/>
            </a:schemeClr>
          </a:solidFill>
        </p:spPr>
        <p:txBody>
          <a:bodyPr wrap="square">
            <a:spAutoFit/>
          </a:bodyPr>
          <a:lstStyle/>
          <a:p>
            <a:pPr algn="ctr"/>
            <a:r>
              <a:rPr lang="it-IT" sz="1400" b="1" dirty="0"/>
              <a:t>Universo aperto</a:t>
            </a:r>
            <a:endParaRPr lang="it-IT" sz="1400" dirty="0"/>
          </a:p>
        </p:txBody>
      </p:sp>
      <p:sp>
        <p:nvSpPr>
          <p:cNvPr id="12" name="Rettangolo 11">
            <a:extLst>
              <a:ext uri="{FF2B5EF4-FFF2-40B4-BE49-F238E27FC236}">
                <a16:creationId xmlns:a16="http://schemas.microsoft.com/office/drawing/2014/main" id="{F7FB0CA9-2477-C242-BE03-959930F04D99}"/>
              </a:ext>
            </a:extLst>
          </p:cNvPr>
          <p:cNvSpPr/>
          <p:nvPr/>
        </p:nvSpPr>
        <p:spPr>
          <a:xfrm>
            <a:off x="7750873" y="4216181"/>
            <a:ext cx="1136450" cy="523220"/>
          </a:xfrm>
          <a:prstGeom prst="rect">
            <a:avLst/>
          </a:prstGeom>
          <a:solidFill>
            <a:schemeClr val="accent6">
              <a:lumMod val="40000"/>
              <a:lumOff val="60000"/>
            </a:schemeClr>
          </a:solidFill>
        </p:spPr>
        <p:txBody>
          <a:bodyPr wrap="square">
            <a:spAutoFit/>
          </a:bodyPr>
          <a:lstStyle/>
          <a:p>
            <a:pPr algn="ctr"/>
            <a:r>
              <a:rPr lang="it-IT" sz="1400" b="1" dirty="0"/>
              <a:t>Universo chiuso</a:t>
            </a:r>
            <a:endParaRPr lang="it-IT" sz="1400" dirty="0"/>
          </a:p>
        </p:txBody>
      </p:sp>
    </p:spTree>
    <p:extLst>
      <p:ext uri="{BB962C8B-B14F-4D97-AF65-F5344CB8AC3E}">
        <p14:creationId xmlns:p14="http://schemas.microsoft.com/office/powerpoint/2010/main" val="3905381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142858"/>
            <a:ext cx="8229600" cy="857250"/>
          </a:xfrm>
        </p:spPr>
        <p:txBody>
          <a:bodyPr/>
          <a:lstStyle/>
          <a:p>
            <a:r>
              <a:rPr lang="it-IT" b="1" dirty="0">
                <a:solidFill>
                  <a:schemeClr val="accent6">
                    <a:lumMod val="75000"/>
                  </a:schemeClr>
                </a:solidFill>
              </a:rPr>
              <a:t>Le stelle</a:t>
            </a:r>
          </a:p>
        </p:txBody>
      </p:sp>
      <p:sp>
        <p:nvSpPr>
          <p:cNvPr id="3" name="Sottotitolo 2"/>
          <p:cNvSpPr>
            <a:spLocks noGrp="1"/>
          </p:cNvSpPr>
          <p:nvPr>
            <p:ph idx="1"/>
          </p:nvPr>
        </p:nvSpPr>
        <p:spPr>
          <a:xfrm>
            <a:off x="457200" y="987574"/>
            <a:ext cx="8363272" cy="3660437"/>
          </a:xfrm>
        </p:spPr>
        <p:txBody>
          <a:bodyPr>
            <a:noAutofit/>
          </a:bodyPr>
          <a:lstStyle/>
          <a:p>
            <a:pPr marL="0" indent="0" algn="l">
              <a:buNone/>
            </a:pPr>
            <a:r>
              <a:rPr lang="it-IT" sz="1600" dirty="0">
                <a:solidFill>
                  <a:schemeClr val="tx1"/>
                </a:solidFill>
              </a:rPr>
              <a:t>Gli astronomi pensano che l’Universo abbia avuto origine da una fortissima esplosione, il </a:t>
            </a:r>
            <a:r>
              <a:rPr lang="it-IT" sz="1600" b="1" dirty="0">
                <a:solidFill>
                  <a:schemeClr val="tx1"/>
                </a:solidFill>
              </a:rPr>
              <a:t>Big Bang</a:t>
            </a:r>
            <a:r>
              <a:rPr lang="it-IT" sz="1600" dirty="0">
                <a:solidFill>
                  <a:schemeClr val="tx1"/>
                </a:solidFill>
              </a:rPr>
              <a:t>, avvenuta circa 14 miliardi di anni fa, dalla quale l’Universo cominciò ad espandersi dando origine alle stelle, ai pianeti e a tutti i corpi celesti.</a:t>
            </a:r>
          </a:p>
          <a:p>
            <a:pPr marL="0" indent="0">
              <a:buNone/>
            </a:pPr>
            <a:r>
              <a:rPr lang="it-IT" sz="1600" dirty="0"/>
              <a:t>Le </a:t>
            </a:r>
            <a:r>
              <a:rPr lang="it-IT" sz="1600" b="1" dirty="0"/>
              <a:t>stelle</a:t>
            </a:r>
            <a:r>
              <a:rPr lang="it-IT" sz="1600" dirty="0"/>
              <a:t> sono </a:t>
            </a:r>
            <a:r>
              <a:rPr lang="it-IT" sz="1600" b="1" dirty="0"/>
              <a:t>corpi celesti </a:t>
            </a:r>
            <a:r>
              <a:rPr lang="it-IT" sz="1600" dirty="0"/>
              <a:t>che brillano di </a:t>
            </a:r>
            <a:br>
              <a:rPr lang="it-IT" sz="1600" dirty="0"/>
            </a:br>
            <a:r>
              <a:rPr lang="it-IT" sz="1600" b="1" dirty="0">
                <a:solidFill>
                  <a:schemeClr val="accent6">
                    <a:lumMod val="75000"/>
                  </a:schemeClr>
                </a:solidFill>
              </a:rPr>
              <a:t>luce propria</a:t>
            </a:r>
            <a:r>
              <a:rPr lang="it-IT" sz="1600" dirty="0"/>
              <a:t>, perché emettono radiazioni </a:t>
            </a:r>
            <a:br>
              <a:rPr lang="it-IT" sz="1600" dirty="0"/>
            </a:br>
            <a:r>
              <a:rPr lang="it-IT" sz="1600" dirty="0"/>
              <a:t>luminose prodotte dalle reazioni </a:t>
            </a:r>
            <a:br>
              <a:rPr lang="it-IT" sz="1600" dirty="0"/>
            </a:br>
            <a:r>
              <a:rPr lang="it-IT" sz="1600" dirty="0"/>
              <a:t>termonucleari che avvengono al loro interno, </a:t>
            </a:r>
            <a:br>
              <a:rPr lang="it-IT" sz="1600" dirty="0"/>
            </a:br>
            <a:r>
              <a:rPr lang="it-IT" sz="1600" dirty="0"/>
              <a:t>dove i gas (</a:t>
            </a:r>
            <a:r>
              <a:rPr lang="it-IT" sz="1600" b="1" dirty="0"/>
              <a:t>idrogeno</a:t>
            </a:r>
            <a:r>
              <a:rPr lang="it-IT" sz="1600" dirty="0"/>
              <a:t> ed </a:t>
            </a:r>
            <a:r>
              <a:rPr lang="it-IT" sz="1600" b="1" dirty="0"/>
              <a:t>elio</a:t>
            </a:r>
            <a:r>
              <a:rPr lang="it-IT" sz="1600" dirty="0"/>
              <a:t>) raggiungono </a:t>
            </a:r>
            <a:br>
              <a:rPr lang="it-IT" sz="1600" dirty="0"/>
            </a:br>
            <a:r>
              <a:rPr lang="it-IT" sz="1600" dirty="0"/>
              <a:t>temperature di decine di milioni di gradi. </a:t>
            </a:r>
            <a:br>
              <a:rPr lang="it-IT" sz="1600" dirty="0"/>
            </a:br>
            <a:r>
              <a:rPr lang="it-IT" sz="1600" dirty="0"/>
              <a:t>Nella fusione nucleare, quattro nuclei di </a:t>
            </a:r>
            <a:br>
              <a:rPr lang="it-IT" sz="1600" dirty="0"/>
            </a:br>
            <a:r>
              <a:rPr lang="it-IT" sz="1600" dirty="0"/>
              <a:t>idrogeno si fondono dando origine a un nucleo </a:t>
            </a:r>
            <a:br>
              <a:rPr lang="it-IT" sz="1600" dirty="0"/>
            </a:br>
            <a:r>
              <a:rPr lang="it-IT" sz="1600" dirty="0"/>
              <a:t>di elio. L’energia liberata si manifesta sotto </a:t>
            </a:r>
            <a:br>
              <a:rPr lang="it-IT" sz="1600" dirty="0"/>
            </a:br>
            <a:r>
              <a:rPr lang="it-IT" sz="1600" dirty="0"/>
              <a:t>forma di radiazioni luminose.</a:t>
            </a:r>
          </a:p>
          <a:p>
            <a:pPr marL="0" indent="0" algn="l">
              <a:buNone/>
            </a:pPr>
            <a:endParaRPr lang="it-IT" sz="1800" dirty="0">
              <a:solidFill>
                <a:schemeClr val="tx1"/>
              </a:solidFill>
            </a:endParaRPr>
          </a:p>
          <a:p>
            <a:pPr marL="0" indent="0" algn="l">
              <a:buNone/>
            </a:pPr>
            <a:endParaRPr lang="it-IT" sz="1800" dirty="0"/>
          </a:p>
          <a:p>
            <a:pPr marL="0" lvl="0" indent="0" algn="ctr">
              <a:buNone/>
            </a:pPr>
            <a:endParaRPr lang="it-IT" sz="4000" dirty="0">
              <a:solidFill>
                <a:srgbClr val="FF0000"/>
              </a:solidFill>
            </a:endParaRPr>
          </a:p>
          <a:p>
            <a:pPr marL="0" indent="0" algn="l">
              <a:buNone/>
            </a:pPr>
            <a:endParaRPr lang="it-IT" sz="1800" dirty="0">
              <a:solidFill>
                <a:schemeClr val="tx1"/>
              </a:solidFill>
            </a:endParaRPr>
          </a:p>
        </p:txBody>
      </p:sp>
      <p:pic>
        <p:nvPicPr>
          <p:cNvPr id="5" name="Immagine 47" descr="logo LATTES OK nero.jpg">
            <a:extLst>
              <a:ext uri="{FF2B5EF4-FFF2-40B4-BE49-F238E27FC236}">
                <a16:creationId xmlns:a16="http://schemas.microsoft.com/office/drawing/2014/main" id="{FACDFDF6-ACE2-C048-AFEC-F864CD1E93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35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6">
            <a:extLst>
              <a:ext uri="{FF2B5EF4-FFF2-40B4-BE49-F238E27FC236}">
                <a16:creationId xmlns:a16="http://schemas.microsoft.com/office/drawing/2014/main" id="{45053F13-C6A9-004B-960C-8CC844F72B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1254" y="1696679"/>
            <a:ext cx="4337822" cy="3240668"/>
          </a:xfrm>
          <a:prstGeom prst="rect">
            <a:avLst/>
          </a:prstGeom>
          <a:ln>
            <a:solidFill>
              <a:schemeClr val="accent6">
                <a:lumMod val="75000"/>
              </a:schemeClr>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A448DD-C093-4DA5-924E-8483E82F579E}"/>
              </a:ext>
            </a:extLst>
          </p:cNvPr>
          <p:cNvSpPr>
            <a:spLocks noGrp="1"/>
          </p:cNvSpPr>
          <p:nvPr>
            <p:ph type="title"/>
          </p:nvPr>
        </p:nvSpPr>
        <p:spPr/>
        <p:txBody>
          <a:bodyPr>
            <a:noAutofit/>
          </a:bodyPr>
          <a:lstStyle/>
          <a:p>
            <a:r>
              <a:rPr lang="it-IT" sz="4000" b="1" dirty="0">
                <a:solidFill>
                  <a:schemeClr val="accent6">
                    <a:lumMod val="75000"/>
                  </a:schemeClr>
                </a:solidFill>
              </a:rPr>
              <a:t>Diversi tipi di stelle</a:t>
            </a:r>
          </a:p>
        </p:txBody>
      </p:sp>
      <p:sp>
        <p:nvSpPr>
          <p:cNvPr id="3" name="Segnaposto contenuto 2">
            <a:extLst>
              <a:ext uri="{FF2B5EF4-FFF2-40B4-BE49-F238E27FC236}">
                <a16:creationId xmlns:a16="http://schemas.microsoft.com/office/drawing/2014/main" id="{84B5A5FF-C64E-435B-86AC-BBDD7EDFA2D2}"/>
              </a:ext>
            </a:extLst>
          </p:cNvPr>
          <p:cNvSpPr>
            <a:spLocks noGrp="1"/>
          </p:cNvSpPr>
          <p:nvPr>
            <p:ph idx="1"/>
          </p:nvPr>
        </p:nvSpPr>
        <p:spPr>
          <a:xfrm>
            <a:off x="440678" y="1063230"/>
            <a:ext cx="6131024" cy="3446204"/>
          </a:xfrm>
        </p:spPr>
        <p:txBody>
          <a:bodyPr>
            <a:noAutofit/>
          </a:bodyPr>
          <a:lstStyle/>
          <a:p>
            <a:pPr marL="0">
              <a:buNone/>
            </a:pPr>
            <a:r>
              <a:rPr lang="it-IT" sz="1600" dirty="0"/>
              <a:t>Le stelle vengono classificate in base a colore, dimensioni e luminosità:</a:t>
            </a:r>
          </a:p>
          <a:p>
            <a:pPr marL="234900" indent="-234900"/>
            <a:r>
              <a:rPr lang="it-IT" sz="1600" dirty="0"/>
              <a:t>Il </a:t>
            </a:r>
            <a:r>
              <a:rPr lang="it-IT" sz="1600" b="1" dirty="0">
                <a:solidFill>
                  <a:schemeClr val="accent6">
                    <a:lumMod val="75000"/>
                  </a:schemeClr>
                </a:solidFill>
              </a:rPr>
              <a:t>colore</a:t>
            </a:r>
            <a:r>
              <a:rPr lang="it-IT" sz="1600" b="1" dirty="0">
                <a:solidFill>
                  <a:srgbClr val="00B050"/>
                </a:solidFill>
              </a:rPr>
              <a:t> </a:t>
            </a:r>
            <a:r>
              <a:rPr lang="it-IT" sz="1600" dirty="0"/>
              <a:t>della luce stellare dipende dalla temperatura della superficie. Dalla più fredda alla più calda si dividono </a:t>
            </a:r>
            <a:r>
              <a:rPr lang="it-IT" sz="1600" b="1" dirty="0"/>
              <a:t>in rosse, arancioni, gialle, bianche, azzurre</a:t>
            </a:r>
            <a:r>
              <a:rPr lang="it-IT" sz="1600" dirty="0"/>
              <a:t>.</a:t>
            </a:r>
          </a:p>
          <a:p>
            <a:pPr marL="234900" indent="-234900"/>
            <a:r>
              <a:rPr lang="it-IT" sz="1600" dirty="0"/>
              <a:t>Le </a:t>
            </a:r>
            <a:r>
              <a:rPr lang="it-IT" sz="1600" b="1" dirty="0">
                <a:solidFill>
                  <a:schemeClr val="accent6">
                    <a:lumMod val="75000"/>
                  </a:schemeClr>
                </a:solidFill>
              </a:rPr>
              <a:t>dimensioni</a:t>
            </a:r>
            <a:r>
              <a:rPr lang="it-IT" sz="1600" dirty="0"/>
              <a:t> sono variabili. Ci sono le </a:t>
            </a:r>
            <a:r>
              <a:rPr lang="it-IT" sz="1600" b="1" dirty="0"/>
              <a:t>nane</a:t>
            </a:r>
            <a:r>
              <a:rPr lang="it-IT" sz="1600" dirty="0"/>
              <a:t> (100 volte più piccole del Sole), le </a:t>
            </a:r>
            <a:r>
              <a:rPr lang="it-IT" sz="1600" b="1" dirty="0"/>
              <a:t>medie</a:t>
            </a:r>
            <a:r>
              <a:rPr lang="it-IT" sz="1600" dirty="0"/>
              <a:t> (come il Sole), le </a:t>
            </a:r>
            <a:r>
              <a:rPr lang="it-IT" sz="1600" b="1" dirty="0"/>
              <a:t>giganti</a:t>
            </a:r>
            <a:r>
              <a:rPr lang="it-IT" sz="1600" dirty="0"/>
              <a:t> (100 volte più grandi del Sole) e le </a:t>
            </a:r>
            <a:r>
              <a:rPr lang="it-IT" sz="1600" b="1" dirty="0"/>
              <a:t>supergiganti</a:t>
            </a:r>
            <a:r>
              <a:rPr lang="it-IT" sz="1600" dirty="0"/>
              <a:t> (almeno 300 volte più grandi del Sole).</a:t>
            </a:r>
          </a:p>
          <a:p>
            <a:pPr marL="234900" indent="-234900"/>
            <a:r>
              <a:rPr lang="it-IT" sz="1600" dirty="0"/>
              <a:t>La </a:t>
            </a:r>
            <a:r>
              <a:rPr lang="it-IT" sz="1600" b="1" dirty="0">
                <a:solidFill>
                  <a:schemeClr val="accent6">
                    <a:lumMod val="75000"/>
                  </a:schemeClr>
                </a:solidFill>
              </a:rPr>
              <a:t>luminosità</a:t>
            </a:r>
            <a:r>
              <a:rPr lang="it-IT" sz="1600" dirty="0"/>
              <a:t> è la quantità di luce emessa nell’unità di tempo. Dipende dalla temperatura, dalla loro distanza e dalla grandezza. Sono quindi valori relativi. Per calcolare la luminosità assoluta si considera la luminosità che si percepirebbe se le stelle fossero tutte alla stessa distanza, per convenzione 32,6 anni luce.</a:t>
            </a:r>
          </a:p>
        </p:txBody>
      </p:sp>
      <p:pic>
        <p:nvPicPr>
          <p:cNvPr id="5" name="Immagine 47" descr="logo LATTES OK nero.jpg">
            <a:extLst>
              <a:ext uri="{FF2B5EF4-FFF2-40B4-BE49-F238E27FC236}">
                <a16:creationId xmlns:a16="http://schemas.microsoft.com/office/drawing/2014/main" id="{337EF71F-A89B-AC4D-9839-C6FC40446F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35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6">
            <a:extLst>
              <a:ext uri="{FF2B5EF4-FFF2-40B4-BE49-F238E27FC236}">
                <a16:creationId xmlns:a16="http://schemas.microsoft.com/office/drawing/2014/main" id="{620E4571-B0E6-974A-B0A6-18F10C189C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485" y="1023746"/>
            <a:ext cx="2169886" cy="3797300"/>
          </a:xfrm>
          <a:prstGeom prst="rect">
            <a:avLst/>
          </a:prstGeom>
          <a:ln>
            <a:solidFill>
              <a:schemeClr val="accent6">
                <a:lumMod val="75000"/>
              </a:schemeClr>
            </a:solidFill>
          </a:ln>
        </p:spPr>
      </p:pic>
    </p:spTree>
    <p:extLst>
      <p:ext uri="{BB962C8B-B14F-4D97-AF65-F5344CB8AC3E}">
        <p14:creationId xmlns:p14="http://schemas.microsoft.com/office/powerpoint/2010/main" val="3142244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3A7BDA-A452-40B5-9895-4134D01C97F3}"/>
              </a:ext>
            </a:extLst>
          </p:cNvPr>
          <p:cNvSpPr>
            <a:spLocks noGrp="1"/>
          </p:cNvSpPr>
          <p:nvPr>
            <p:ph type="title"/>
          </p:nvPr>
        </p:nvSpPr>
        <p:spPr>
          <a:xfrm>
            <a:off x="457200" y="123478"/>
            <a:ext cx="8229600" cy="857250"/>
          </a:xfrm>
        </p:spPr>
        <p:txBody>
          <a:bodyPr>
            <a:normAutofit/>
          </a:bodyPr>
          <a:lstStyle/>
          <a:p>
            <a:r>
              <a:rPr lang="it-IT" sz="4000" b="1" dirty="0">
                <a:solidFill>
                  <a:schemeClr val="accent6">
                    <a:lumMod val="75000"/>
                  </a:schemeClr>
                </a:solidFill>
              </a:rPr>
              <a:t>Le costellazioni</a:t>
            </a:r>
          </a:p>
        </p:txBody>
      </p:sp>
      <p:sp>
        <p:nvSpPr>
          <p:cNvPr id="3" name="Segnaposto contenuto 2">
            <a:extLst>
              <a:ext uri="{FF2B5EF4-FFF2-40B4-BE49-F238E27FC236}">
                <a16:creationId xmlns:a16="http://schemas.microsoft.com/office/drawing/2014/main" id="{6119C571-DAFA-40FB-9DD8-4DBFDD6D3B3B}"/>
              </a:ext>
            </a:extLst>
          </p:cNvPr>
          <p:cNvSpPr>
            <a:spLocks noGrp="1"/>
          </p:cNvSpPr>
          <p:nvPr>
            <p:ph idx="1"/>
          </p:nvPr>
        </p:nvSpPr>
        <p:spPr>
          <a:xfrm>
            <a:off x="323528" y="905073"/>
            <a:ext cx="8640960" cy="2448272"/>
          </a:xfrm>
        </p:spPr>
        <p:txBody>
          <a:bodyPr>
            <a:normAutofit/>
          </a:bodyPr>
          <a:lstStyle/>
          <a:p>
            <a:pPr marL="0" indent="0">
              <a:buNone/>
            </a:pPr>
            <a:r>
              <a:rPr lang="it-IT" sz="1600" dirty="0"/>
              <a:t>Le  stelle, pur muovendosi secondo la propria orbita, </a:t>
            </a:r>
            <a:r>
              <a:rPr lang="it-IT" sz="1600" b="1" dirty="0"/>
              <a:t>mantengono sempre la loro posizione reciproca</a:t>
            </a:r>
            <a:r>
              <a:rPr lang="it-IT" sz="1600" dirty="0"/>
              <a:t>. Per questo motivo vengono riunite, già dall’antichità, in </a:t>
            </a:r>
            <a:r>
              <a:rPr lang="it-IT" sz="1600" b="1" dirty="0"/>
              <a:t>88 costellazioni</a:t>
            </a:r>
            <a:r>
              <a:rPr lang="it-IT" sz="1600" dirty="0"/>
              <a:t>. Le più facili da individuare sono l’</a:t>
            </a:r>
            <a:r>
              <a:rPr lang="it-IT" sz="1600" b="1" dirty="0"/>
              <a:t>Orsa</a:t>
            </a:r>
            <a:r>
              <a:rPr lang="it-IT" sz="1600" dirty="0"/>
              <a:t> </a:t>
            </a:r>
            <a:r>
              <a:rPr lang="it-IT" sz="1600" b="1" dirty="0"/>
              <a:t>Maggiore</a:t>
            </a:r>
            <a:r>
              <a:rPr lang="it-IT" sz="1600" dirty="0"/>
              <a:t> o </a:t>
            </a:r>
            <a:r>
              <a:rPr lang="it-IT" sz="1600" b="1" dirty="0"/>
              <a:t>Gran</a:t>
            </a:r>
            <a:r>
              <a:rPr lang="it-IT" sz="1600" dirty="0"/>
              <a:t> </a:t>
            </a:r>
            <a:r>
              <a:rPr lang="it-IT" sz="1600" b="1" dirty="0"/>
              <a:t>Carro</a:t>
            </a:r>
            <a:r>
              <a:rPr lang="it-IT" sz="1600" dirty="0"/>
              <a:t>, l’</a:t>
            </a:r>
            <a:r>
              <a:rPr lang="it-IT" sz="1600" b="1" dirty="0"/>
              <a:t>Orsa</a:t>
            </a:r>
            <a:r>
              <a:rPr lang="it-IT" sz="1600" dirty="0"/>
              <a:t> </a:t>
            </a:r>
            <a:r>
              <a:rPr lang="it-IT" sz="1600" b="1" dirty="0"/>
              <a:t>Minore</a:t>
            </a:r>
            <a:r>
              <a:rPr lang="it-IT" sz="1600" dirty="0"/>
              <a:t> o </a:t>
            </a:r>
            <a:r>
              <a:rPr lang="it-IT" sz="1600" b="1" dirty="0"/>
              <a:t>Piccolo</a:t>
            </a:r>
            <a:r>
              <a:rPr lang="it-IT" sz="1600" dirty="0"/>
              <a:t> </a:t>
            </a:r>
            <a:r>
              <a:rPr lang="it-IT" sz="1600" b="1" dirty="0"/>
              <a:t>Carro</a:t>
            </a:r>
            <a:r>
              <a:rPr lang="it-IT" sz="1600" dirty="0"/>
              <a:t>. La stella più esterna del Piccolo Carro è la </a:t>
            </a:r>
            <a:r>
              <a:rPr lang="it-IT" sz="1600" b="1" dirty="0"/>
              <a:t>Stella Polare</a:t>
            </a:r>
            <a:r>
              <a:rPr lang="it-IT" sz="1600" dirty="0"/>
              <a:t>, usata soprattutto dai marinai come punto di riferimento del Nord geografico. Altre costellazioni sono </a:t>
            </a:r>
            <a:r>
              <a:rPr lang="it-IT" sz="1600" b="1" dirty="0"/>
              <a:t>Orione</a:t>
            </a:r>
            <a:r>
              <a:rPr lang="it-IT" sz="1600" dirty="0"/>
              <a:t>, il </a:t>
            </a:r>
            <a:r>
              <a:rPr lang="it-IT" sz="1600" b="1" dirty="0"/>
              <a:t>Cigno</a:t>
            </a:r>
            <a:r>
              <a:rPr lang="it-IT" sz="1600" dirty="0"/>
              <a:t>, il </a:t>
            </a:r>
            <a:r>
              <a:rPr lang="it-IT" sz="1600" b="1" dirty="0"/>
              <a:t>Cane</a:t>
            </a:r>
            <a:r>
              <a:rPr lang="it-IT" sz="1600" dirty="0"/>
              <a:t> </a:t>
            </a:r>
            <a:r>
              <a:rPr lang="it-IT" sz="1600" b="1" dirty="0"/>
              <a:t>Maggiore</a:t>
            </a:r>
            <a:r>
              <a:rPr lang="it-IT" sz="1600" dirty="0"/>
              <a:t>, il Cane </a:t>
            </a:r>
            <a:r>
              <a:rPr lang="it-IT" sz="1600" b="1" dirty="0"/>
              <a:t>Minore</a:t>
            </a:r>
            <a:r>
              <a:rPr lang="it-IT" sz="1600" dirty="0"/>
              <a:t>, la </a:t>
            </a:r>
            <a:r>
              <a:rPr lang="it-IT" sz="1600" b="1" dirty="0"/>
              <a:t>Lira</a:t>
            </a:r>
            <a:r>
              <a:rPr lang="it-IT" sz="1600" dirty="0"/>
              <a:t>, </a:t>
            </a:r>
            <a:r>
              <a:rPr lang="it-IT" sz="1600" b="1" dirty="0"/>
              <a:t>Ofiuco</a:t>
            </a:r>
            <a:r>
              <a:rPr lang="it-IT" sz="1600" dirty="0"/>
              <a:t> o </a:t>
            </a:r>
            <a:r>
              <a:rPr lang="it-IT" sz="1600" b="1" dirty="0"/>
              <a:t>Serpentario</a:t>
            </a:r>
            <a:r>
              <a:rPr lang="it-IT" sz="1600" dirty="0"/>
              <a:t>, la </a:t>
            </a:r>
            <a:r>
              <a:rPr lang="it-IT" sz="1600" b="1" dirty="0"/>
              <a:t>Croce</a:t>
            </a:r>
            <a:r>
              <a:rPr lang="it-IT" sz="1600" dirty="0"/>
              <a:t> </a:t>
            </a:r>
            <a:r>
              <a:rPr lang="it-IT" sz="1600" b="1" dirty="0"/>
              <a:t>del</a:t>
            </a:r>
            <a:r>
              <a:rPr lang="it-IT" sz="1600" dirty="0"/>
              <a:t> </a:t>
            </a:r>
            <a:r>
              <a:rPr lang="it-IT" sz="1600" b="1" dirty="0"/>
              <a:t>Sud</a:t>
            </a:r>
            <a:r>
              <a:rPr lang="it-IT" sz="1600" dirty="0"/>
              <a:t>. Nelle costellazioni ci sono anche delle nebulose, aggregati di materiale interstestellare, come la </a:t>
            </a:r>
            <a:r>
              <a:rPr lang="it-IT" sz="1600" b="1" dirty="0"/>
              <a:t>Nebulosa</a:t>
            </a:r>
            <a:r>
              <a:rPr lang="it-IT" sz="1600" dirty="0"/>
              <a:t> </a:t>
            </a:r>
            <a:r>
              <a:rPr lang="it-IT" sz="1600" b="1" dirty="0"/>
              <a:t>di</a:t>
            </a:r>
            <a:r>
              <a:rPr lang="it-IT" sz="1600" dirty="0"/>
              <a:t> </a:t>
            </a:r>
            <a:r>
              <a:rPr lang="it-IT" sz="1600" b="1" dirty="0"/>
              <a:t>Orione</a:t>
            </a:r>
            <a:r>
              <a:rPr lang="it-IT" sz="1600" dirty="0"/>
              <a:t>.</a:t>
            </a:r>
          </a:p>
        </p:txBody>
      </p:sp>
      <p:pic>
        <p:nvPicPr>
          <p:cNvPr id="4" name="Immagine 47" descr="logo LATTES OK nero.jpg">
            <a:extLst>
              <a:ext uri="{FF2B5EF4-FFF2-40B4-BE49-F238E27FC236}">
                <a16:creationId xmlns:a16="http://schemas.microsoft.com/office/drawing/2014/main" id="{ECB7954D-0848-9B4C-B92B-E60829DEBC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35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a:extLst>
              <a:ext uri="{FF2B5EF4-FFF2-40B4-BE49-F238E27FC236}">
                <a16:creationId xmlns:a16="http://schemas.microsoft.com/office/drawing/2014/main" id="{06942147-57DA-A546-B080-6912256C44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9019" y="2719975"/>
            <a:ext cx="6251642" cy="2419735"/>
          </a:xfrm>
          <a:prstGeom prst="rect">
            <a:avLst/>
          </a:prstGeom>
        </p:spPr>
      </p:pic>
    </p:spTree>
    <p:extLst>
      <p:ext uri="{BB962C8B-B14F-4D97-AF65-F5344CB8AC3E}">
        <p14:creationId xmlns:p14="http://schemas.microsoft.com/office/powerpoint/2010/main" val="3605804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5DF082-C731-4C7F-8EE0-6268865BCF4A}"/>
              </a:ext>
            </a:extLst>
          </p:cNvPr>
          <p:cNvSpPr>
            <a:spLocks noGrp="1"/>
          </p:cNvSpPr>
          <p:nvPr>
            <p:ph type="title"/>
          </p:nvPr>
        </p:nvSpPr>
        <p:spPr>
          <a:xfrm>
            <a:off x="500034" y="285734"/>
            <a:ext cx="8229600" cy="849846"/>
          </a:xfrm>
        </p:spPr>
        <p:txBody>
          <a:bodyPr>
            <a:noAutofit/>
          </a:bodyPr>
          <a:lstStyle/>
          <a:p>
            <a:r>
              <a:rPr lang="it-IT" sz="4000" b="1" dirty="0">
                <a:solidFill>
                  <a:schemeClr val="accent6">
                    <a:lumMod val="75000"/>
                  </a:schemeClr>
                </a:solidFill>
              </a:rPr>
              <a:t>Le galassie</a:t>
            </a:r>
          </a:p>
        </p:txBody>
      </p:sp>
      <p:sp>
        <p:nvSpPr>
          <p:cNvPr id="3" name="Segnaposto contenuto 2">
            <a:extLst>
              <a:ext uri="{FF2B5EF4-FFF2-40B4-BE49-F238E27FC236}">
                <a16:creationId xmlns:a16="http://schemas.microsoft.com/office/drawing/2014/main" id="{E2EDA74E-1AC5-4EC8-BF7A-CDA6A99C7944}"/>
              </a:ext>
            </a:extLst>
          </p:cNvPr>
          <p:cNvSpPr>
            <a:spLocks noGrp="1"/>
          </p:cNvSpPr>
          <p:nvPr>
            <p:ph idx="1"/>
          </p:nvPr>
        </p:nvSpPr>
        <p:spPr>
          <a:xfrm>
            <a:off x="433991" y="1123592"/>
            <a:ext cx="4138009" cy="4019908"/>
          </a:xfrm>
        </p:spPr>
        <p:txBody>
          <a:bodyPr>
            <a:normAutofit/>
          </a:bodyPr>
          <a:lstStyle/>
          <a:p>
            <a:pPr marL="0" indent="0">
              <a:buNone/>
            </a:pPr>
            <a:r>
              <a:rPr lang="it-IT" sz="1800" dirty="0"/>
              <a:t>L’insieme di pianeti, stelle, polveri e gas è detto galassia e può essere:</a:t>
            </a:r>
            <a:endParaRPr lang="it-IT" sz="1800" dirty="0">
              <a:solidFill>
                <a:srgbClr val="FF0000"/>
              </a:solidFill>
            </a:endParaRPr>
          </a:p>
          <a:p>
            <a:pPr marL="234900" indent="-234900">
              <a:buClr>
                <a:schemeClr val="tx1"/>
              </a:buClr>
            </a:pPr>
            <a:r>
              <a:rPr lang="it-IT" sz="1800" b="1" dirty="0">
                <a:solidFill>
                  <a:schemeClr val="accent6">
                    <a:lumMod val="75000"/>
                  </a:schemeClr>
                </a:solidFill>
              </a:rPr>
              <a:t>Galassia a disco </a:t>
            </a:r>
            <a:r>
              <a:rPr lang="it-IT" sz="1800" dirty="0"/>
              <a:t>o</a:t>
            </a:r>
            <a:r>
              <a:rPr lang="it-IT" sz="1800" b="1" dirty="0"/>
              <a:t> </a:t>
            </a:r>
            <a:r>
              <a:rPr lang="it-IT" sz="1800" b="1" dirty="0">
                <a:solidFill>
                  <a:schemeClr val="accent6">
                    <a:lumMod val="75000"/>
                  </a:schemeClr>
                </a:solidFill>
              </a:rPr>
              <a:t>ellittica</a:t>
            </a:r>
            <a:r>
              <a:rPr lang="it-IT" sz="1800" dirty="0"/>
              <a:t>: ha la forma di un’enorme lente, spessa al centro e sottile ai bordi.</a:t>
            </a:r>
          </a:p>
          <a:p>
            <a:pPr marL="234900" indent="-234900">
              <a:buClr>
                <a:schemeClr val="tx1"/>
              </a:buClr>
            </a:pPr>
            <a:r>
              <a:rPr lang="it-IT" sz="1800" b="1" dirty="0">
                <a:solidFill>
                  <a:schemeClr val="accent6">
                    <a:lumMod val="75000"/>
                  </a:schemeClr>
                </a:solidFill>
              </a:rPr>
              <a:t>Galassia a spirale</a:t>
            </a:r>
            <a:r>
              <a:rPr lang="it-IT" sz="1800" dirty="0"/>
              <a:t>: ha un nucleo centrale da cui si diramano diversi bracci a spirale, o due soli bracci alle estremità opposte del nucleo nelle </a:t>
            </a:r>
            <a:r>
              <a:rPr lang="it-IT" sz="1800" b="1" dirty="0"/>
              <a:t>galassie a spirale barrata</a:t>
            </a:r>
            <a:r>
              <a:rPr lang="it-IT" sz="1800" dirty="0"/>
              <a:t>. </a:t>
            </a:r>
          </a:p>
          <a:p>
            <a:pPr marL="234900" lvl="0" indent="-234900">
              <a:buClr>
                <a:schemeClr val="tx1"/>
              </a:buClr>
            </a:pPr>
            <a:r>
              <a:rPr lang="it-IT" sz="1800" b="1" dirty="0">
                <a:solidFill>
                  <a:schemeClr val="accent6">
                    <a:lumMod val="75000"/>
                  </a:schemeClr>
                </a:solidFill>
              </a:rPr>
              <a:t>Galassia irregolare</a:t>
            </a:r>
            <a:r>
              <a:rPr lang="it-IT" sz="1800" dirty="0">
                <a:solidFill>
                  <a:prstClr val="black"/>
                </a:solidFill>
              </a:rPr>
              <a:t>: non ha una forma ben definita.</a:t>
            </a:r>
          </a:p>
          <a:p>
            <a:endParaRPr lang="it-IT" sz="1800" dirty="0"/>
          </a:p>
          <a:p>
            <a:endParaRPr lang="it-IT" sz="1800" dirty="0"/>
          </a:p>
          <a:p>
            <a:pPr marL="0" indent="0" algn="ctr">
              <a:buNone/>
            </a:pPr>
            <a:endParaRPr lang="it-IT" sz="4000" dirty="0">
              <a:solidFill>
                <a:srgbClr val="FF0000"/>
              </a:solidFill>
            </a:endParaRPr>
          </a:p>
          <a:p>
            <a:pPr marL="0" indent="0" algn="ctr">
              <a:buNone/>
            </a:pPr>
            <a:endParaRPr lang="it-IT" sz="4000" dirty="0">
              <a:solidFill>
                <a:srgbClr val="FF0000"/>
              </a:solidFill>
            </a:endParaRPr>
          </a:p>
          <a:p>
            <a:pPr marL="0" indent="0" algn="ctr">
              <a:buNone/>
            </a:pPr>
            <a:endParaRPr lang="it-IT" sz="4000" dirty="0">
              <a:solidFill>
                <a:srgbClr val="FF0000"/>
              </a:solidFill>
            </a:endParaRPr>
          </a:p>
        </p:txBody>
      </p:sp>
      <p:pic>
        <p:nvPicPr>
          <p:cNvPr id="5" name="Immagine 47" descr="logo LATTES OK nero.jpg">
            <a:extLst>
              <a:ext uri="{FF2B5EF4-FFF2-40B4-BE49-F238E27FC236}">
                <a16:creationId xmlns:a16="http://schemas.microsoft.com/office/drawing/2014/main" id="{959D7D36-C78C-9742-8A3F-39A8FC9FE2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35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6">
            <a:extLst>
              <a:ext uri="{FF2B5EF4-FFF2-40B4-BE49-F238E27FC236}">
                <a16:creationId xmlns:a16="http://schemas.microsoft.com/office/drawing/2014/main" id="{04378A88-A173-9A42-9251-821DF6521F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70716">
            <a:off x="6044859" y="575576"/>
            <a:ext cx="2906806" cy="1614132"/>
          </a:xfrm>
          <a:prstGeom prst="rect">
            <a:avLst/>
          </a:prstGeom>
          <a:ln w="28575">
            <a:solidFill>
              <a:schemeClr val="accent6">
                <a:lumMod val="75000"/>
              </a:schemeClr>
            </a:solidFill>
          </a:ln>
        </p:spPr>
      </p:pic>
      <p:pic>
        <p:nvPicPr>
          <p:cNvPr id="9" name="Immagine 8">
            <a:extLst>
              <a:ext uri="{FF2B5EF4-FFF2-40B4-BE49-F238E27FC236}">
                <a16:creationId xmlns:a16="http://schemas.microsoft.com/office/drawing/2014/main" id="{63DA99EA-F284-AE48-9ECC-47951FBDDD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83421">
            <a:off x="4428955" y="2120744"/>
            <a:ext cx="2476661" cy="1857496"/>
          </a:xfrm>
          <a:prstGeom prst="rect">
            <a:avLst/>
          </a:prstGeom>
          <a:ln w="28575">
            <a:solidFill>
              <a:schemeClr val="accent6">
                <a:lumMod val="75000"/>
              </a:schemeClr>
            </a:solidFill>
          </a:ln>
        </p:spPr>
      </p:pic>
      <p:pic>
        <p:nvPicPr>
          <p:cNvPr id="11" name="Immagine 10">
            <a:extLst>
              <a:ext uri="{FF2B5EF4-FFF2-40B4-BE49-F238E27FC236}">
                <a16:creationId xmlns:a16="http://schemas.microsoft.com/office/drawing/2014/main" id="{08C3A3F1-25B5-914F-A560-F1CA9F4E31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8594">
            <a:off x="6787000" y="3126657"/>
            <a:ext cx="2223650" cy="1899367"/>
          </a:xfrm>
          <a:prstGeom prst="rect">
            <a:avLst/>
          </a:prstGeom>
          <a:ln w="28575">
            <a:solidFill>
              <a:schemeClr val="accent6">
                <a:lumMod val="75000"/>
              </a:schemeClr>
            </a:solidFill>
          </a:ln>
        </p:spPr>
      </p:pic>
      <p:sp>
        <p:nvSpPr>
          <p:cNvPr id="12" name="Rettangolo 11">
            <a:extLst>
              <a:ext uri="{FF2B5EF4-FFF2-40B4-BE49-F238E27FC236}">
                <a16:creationId xmlns:a16="http://schemas.microsoft.com/office/drawing/2014/main" id="{9B8D97B0-6333-6A4D-B0B6-305F3F1B356D}"/>
              </a:ext>
            </a:extLst>
          </p:cNvPr>
          <p:cNvSpPr/>
          <p:nvPr/>
        </p:nvSpPr>
        <p:spPr>
          <a:xfrm rot="21107004">
            <a:off x="5458320" y="1394248"/>
            <a:ext cx="717569" cy="307777"/>
          </a:xfrm>
          <a:prstGeom prst="rect">
            <a:avLst/>
          </a:prstGeom>
          <a:solidFill>
            <a:schemeClr val="accent6">
              <a:lumMod val="40000"/>
              <a:lumOff val="60000"/>
            </a:schemeClr>
          </a:solidFill>
        </p:spPr>
        <p:txBody>
          <a:bodyPr wrap="none">
            <a:spAutoFit/>
          </a:bodyPr>
          <a:lstStyle/>
          <a:p>
            <a:r>
              <a:rPr lang="it-IT" sz="1400" b="1" dirty="0"/>
              <a:t>A disco</a:t>
            </a:r>
            <a:endParaRPr lang="it-IT" sz="1400" dirty="0"/>
          </a:p>
        </p:txBody>
      </p:sp>
      <p:sp>
        <p:nvSpPr>
          <p:cNvPr id="13" name="Rettangolo 12">
            <a:extLst>
              <a:ext uri="{FF2B5EF4-FFF2-40B4-BE49-F238E27FC236}">
                <a16:creationId xmlns:a16="http://schemas.microsoft.com/office/drawing/2014/main" id="{D940A0B8-067E-EF4D-87E7-D896EF47A5C8}"/>
              </a:ext>
            </a:extLst>
          </p:cNvPr>
          <p:cNvSpPr/>
          <p:nvPr/>
        </p:nvSpPr>
        <p:spPr>
          <a:xfrm rot="212441">
            <a:off x="6804733" y="2584435"/>
            <a:ext cx="829907" cy="307777"/>
          </a:xfrm>
          <a:prstGeom prst="rect">
            <a:avLst/>
          </a:prstGeom>
          <a:solidFill>
            <a:schemeClr val="accent6">
              <a:lumMod val="40000"/>
              <a:lumOff val="60000"/>
            </a:schemeClr>
          </a:solidFill>
        </p:spPr>
        <p:txBody>
          <a:bodyPr wrap="none">
            <a:spAutoFit/>
          </a:bodyPr>
          <a:lstStyle/>
          <a:p>
            <a:r>
              <a:rPr lang="it-IT" sz="1400" b="1" dirty="0"/>
              <a:t>A spirale</a:t>
            </a:r>
            <a:endParaRPr lang="it-IT" sz="1400" dirty="0"/>
          </a:p>
        </p:txBody>
      </p:sp>
      <p:sp>
        <p:nvSpPr>
          <p:cNvPr id="14" name="Rettangolo 13">
            <a:extLst>
              <a:ext uri="{FF2B5EF4-FFF2-40B4-BE49-F238E27FC236}">
                <a16:creationId xmlns:a16="http://schemas.microsoft.com/office/drawing/2014/main" id="{838AB5CE-FFE6-1D4A-B48B-F5A31C56F1D3}"/>
              </a:ext>
            </a:extLst>
          </p:cNvPr>
          <p:cNvSpPr/>
          <p:nvPr/>
        </p:nvSpPr>
        <p:spPr>
          <a:xfrm rot="490329">
            <a:off x="6003196" y="4344079"/>
            <a:ext cx="909929" cy="307777"/>
          </a:xfrm>
          <a:prstGeom prst="rect">
            <a:avLst/>
          </a:prstGeom>
          <a:solidFill>
            <a:schemeClr val="accent6">
              <a:lumMod val="40000"/>
              <a:lumOff val="60000"/>
            </a:schemeClr>
          </a:solidFill>
        </p:spPr>
        <p:txBody>
          <a:bodyPr wrap="none">
            <a:spAutoFit/>
          </a:bodyPr>
          <a:lstStyle/>
          <a:p>
            <a:r>
              <a:rPr lang="it-IT" sz="1400" b="1" dirty="0"/>
              <a:t>irregolare</a:t>
            </a:r>
            <a:endParaRPr lang="it-IT" sz="1400" dirty="0"/>
          </a:p>
        </p:txBody>
      </p:sp>
    </p:spTree>
    <p:extLst>
      <p:ext uri="{BB962C8B-B14F-4D97-AF65-F5344CB8AC3E}">
        <p14:creationId xmlns:p14="http://schemas.microsoft.com/office/powerpoint/2010/main" val="1567332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296EE5-9C8E-4C11-B12C-4AFCEECE0380}"/>
              </a:ext>
            </a:extLst>
          </p:cNvPr>
          <p:cNvSpPr>
            <a:spLocks noGrp="1"/>
          </p:cNvSpPr>
          <p:nvPr>
            <p:ph type="title"/>
          </p:nvPr>
        </p:nvSpPr>
        <p:spPr>
          <a:xfrm>
            <a:off x="457200" y="205979"/>
            <a:ext cx="8229600" cy="637579"/>
          </a:xfrm>
        </p:spPr>
        <p:txBody>
          <a:bodyPr>
            <a:noAutofit/>
          </a:bodyPr>
          <a:lstStyle/>
          <a:p>
            <a:r>
              <a:rPr lang="it-IT" sz="4000" b="1" dirty="0">
                <a:solidFill>
                  <a:schemeClr val="accent6">
                    <a:lumMod val="75000"/>
                  </a:schemeClr>
                </a:solidFill>
              </a:rPr>
              <a:t>La via Lattea</a:t>
            </a:r>
          </a:p>
        </p:txBody>
      </p:sp>
      <p:sp>
        <p:nvSpPr>
          <p:cNvPr id="3" name="Segnaposto contenuto 2">
            <a:extLst>
              <a:ext uri="{FF2B5EF4-FFF2-40B4-BE49-F238E27FC236}">
                <a16:creationId xmlns:a16="http://schemas.microsoft.com/office/drawing/2014/main" id="{AC07B919-35E7-4B6A-B110-61CBBD111EFB}"/>
              </a:ext>
            </a:extLst>
          </p:cNvPr>
          <p:cNvSpPr>
            <a:spLocks noGrp="1"/>
          </p:cNvSpPr>
          <p:nvPr>
            <p:ph idx="1"/>
          </p:nvPr>
        </p:nvSpPr>
        <p:spPr>
          <a:xfrm>
            <a:off x="457200" y="987573"/>
            <a:ext cx="4186808" cy="3949947"/>
          </a:xfrm>
        </p:spPr>
        <p:txBody>
          <a:bodyPr>
            <a:noAutofit/>
          </a:bodyPr>
          <a:lstStyle/>
          <a:p>
            <a:pPr marL="0" indent="0">
              <a:buNone/>
            </a:pPr>
            <a:r>
              <a:rPr lang="it-IT" sz="1600" dirty="0"/>
              <a:t>La nostra galassia venne chiamata Via Lattea dagli antichi Greci. Perché dal punto di vista della Terra appare come una striscia, formata da tante stelle, con una luminosità complessiva di un bianco lattiginoso. Contiene circa 200 miliardi di stelle e ha un diametro di 100 000 anni luce e uno spessore di 30 000 anni luce. Il Sole ha una posizione molto periferica a 27 000 anni luce dal centro. Nell’Universo ci sono 125 miliardi di galassie, separate da distanze enormi. Le più vicine alla nostra sono la </a:t>
            </a:r>
            <a:r>
              <a:rPr lang="it-IT" sz="1600" b="1" dirty="0"/>
              <a:t>Piccola</a:t>
            </a:r>
            <a:r>
              <a:rPr lang="it-IT" sz="1600" dirty="0"/>
              <a:t> e la </a:t>
            </a:r>
            <a:r>
              <a:rPr lang="it-IT" sz="1600" b="1" dirty="0"/>
              <a:t>Grande Nube di Magellano</a:t>
            </a:r>
            <a:r>
              <a:rPr lang="it-IT" sz="1600" dirty="0"/>
              <a:t>. La nostra galassia, insieme ad altre venti circa, fa parte del </a:t>
            </a:r>
            <a:r>
              <a:rPr lang="it-IT" sz="1600" b="1" dirty="0"/>
              <a:t>Gruppo Locale </a:t>
            </a:r>
            <a:r>
              <a:rPr lang="it-IT" sz="1600" dirty="0"/>
              <a:t>in cui la galassia più grande è la </a:t>
            </a:r>
            <a:r>
              <a:rPr lang="it-IT" sz="1600" b="1" dirty="0"/>
              <a:t>galassia di Andromeda</a:t>
            </a:r>
            <a:r>
              <a:rPr lang="it-IT" sz="1600" dirty="0"/>
              <a:t>.</a:t>
            </a:r>
          </a:p>
          <a:p>
            <a:pPr marL="0" indent="0">
              <a:buNone/>
            </a:pPr>
            <a:endParaRPr lang="it-IT" sz="1600" dirty="0"/>
          </a:p>
          <a:p>
            <a:pPr marL="0" indent="0" algn="ctr">
              <a:buNone/>
            </a:pPr>
            <a:endParaRPr lang="it-IT" sz="1600" dirty="0">
              <a:solidFill>
                <a:srgbClr val="FF0000"/>
              </a:solidFill>
            </a:endParaRPr>
          </a:p>
        </p:txBody>
      </p:sp>
      <p:pic>
        <p:nvPicPr>
          <p:cNvPr id="4" name="Immagine 47" descr="logo LATTES OK nero.jpg">
            <a:extLst>
              <a:ext uri="{FF2B5EF4-FFF2-40B4-BE49-F238E27FC236}">
                <a16:creationId xmlns:a16="http://schemas.microsoft.com/office/drawing/2014/main" id="{D0EF7BD9-A151-B04B-9A49-C8AC4C2856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35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a:extLst>
              <a:ext uri="{FF2B5EF4-FFF2-40B4-BE49-F238E27FC236}">
                <a16:creationId xmlns:a16="http://schemas.microsoft.com/office/drawing/2014/main" id="{9F4BDCBE-4495-924F-8FFE-057D9A4F50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439"/>
          <a:stretch/>
        </p:blipFill>
        <p:spPr>
          <a:xfrm>
            <a:off x="4812621" y="987573"/>
            <a:ext cx="4186808" cy="3700201"/>
          </a:xfrm>
          <a:prstGeom prst="rect">
            <a:avLst/>
          </a:prstGeom>
          <a:ln w="28575">
            <a:solidFill>
              <a:schemeClr val="accent6">
                <a:lumMod val="75000"/>
              </a:schemeClr>
            </a:solidFill>
          </a:ln>
        </p:spPr>
      </p:pic>
    </p:spTree>
    <p:extLst>
      <p:ext uri="{BB962C8B-B14F-4D97-AF65-F5344CB8AC3E}">
        <p14:creationId xmlns:p14="http://schemas.microsoft.com/office/powerpoint/2010/main" val="4262455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329E74-2A3E-4750-A4FA-F465978C9840}"/>
              </a:ext>
            </a:extLst>
          </p:cNvPr>
          <p:cNvSpPr>
            <a:spLocks noGrp="1"/>
          </p:cNvSpPr>
          <p:nvPr>
            <p:ph type="title"/>
          </p:nvPr>
        </p:nvSpPr>
        <p:spPr/>
        <p:txBody>
          <a:bodyPr>
            <a:normAutofit/>
          </a:bodyPr>
          <a:lstStyle/>
          <a:p>
            <a:r>
              <a:rPr lang="it-IT" sz="4000" b="1" dirty="0">
                <a:solidFill>
                  <a:schemeClr val="accent6">
                    <a:lumMod val="75000"/>
                  </a:schemeClr>
                </a:solidFill>
              </a:rPr>
              <a:t>I quasar</a:t>
            </a:r>
          </a:p>
        </p:txBody>
      </p:sp>
      <p:sp>
        <p:nvSpPr>
          <p:cNvPr id="3" name="Segnaposto contenuto 2">
            <a:extLst>
              <a:ext uri="{FF2B5EF4-FFF2-40B4-BE49-F238E27FC236}">
                <a16:creationId xmlns:a16="http://schemas.microsoft.com/office/drawing/2014/main" id="{2C1634A9-27F2-4D2F-8124-405E4E1F715E}"/>
              </a:ext>
            </a:extLst>
          </p:cNvPr>
          <p:cNvSpPr>
            <a:spLocks noGrp="1"/>
          </p:cNvSpPr>
          <p:nvPr>
            <p:ph idx="1"/>
          </p:nvPr>
        </p:nvSpPr>
        <p:spPr>
          <a:xfrm>
            <a:off x="457200" y="1128316"/>
            <a:ext cx="8435280" cy="3394472"/>
          </a:xfrm>
        </p:spPr>
        <p:txBody>
          <a:bodyPr>
            <a:noAutofit/>
          </a:bodyPr>
          <a:lstStyle/>
          <a:p>
            <a:pPr marL="0" indent="0">
              <a:spcBef>
                <a:spcPts val="0"/>
              </a:spcBef>
              <a:buNone/>
            </a:pPr>
            <a:r>
              <a:rPr lang="it-IT" sz="1600" dirty="0"/>
              <a:t>Grazie ai radiotelescopi, gli astronomi sono riusciti a rilevare fonti di onde radio distanti da 2 a 13 miliardi di anni. Sono emesse dagli oggetti più luminosi dell’Universo, i </a:t>
            </a:r>
            <a:r>
              <a:rPr lang="it-IT" sz="1600" b="1" dirty="0"/>
              <a:t>quasar</a:t>
            </a:r>
            <a:r>
              <a:rPr lang="it-IT" sz="1600" dirty="0"/>
              <a:t> (quasi star) che emettono una luce 100 volte più intensa di quella dell’intera Via Lattea. </a:t>
            </a:r>
          </a:p>
          <a:p>
            <a:pPr marL="0" indent="0">
              <a:spcBef>
                <a:spcPts val="0"/>
              </a:spcBef>
              <a:buNone/>
            </a:pPr>
            <a:r>
              <a:rPr lang="it-IT" sz="1600" dirty="0"/>
              <a:t>Attualmente conosciamo circa 2000 quasar </a:t>
            </a:r>
            <a:br>
              <a:rPr lang="it-IT" sz="1600" dirty="0"/>
            </a:br>
            <a:r>
              <a:rPr lang="it-IT" sz="1600" dirty="0"/>
              <a:t>e la loro natura non è ancora del tutto chiarita. </a:t>
            </a:r>
            <a:br>
              <a:rPr lang="it-IT" sz="1600" dirty="0"/>
            </a:br>
            <a:r>
              <a:rPr lang="it-IT" sz="1600" dirty="0"/>
              <a:t>La teoria più accettata è che si tratti di nuclei </a:t>
            </a:r>
            <a:br>
              <a:rPr lang="it-IT" sz="1600" dirty="0"/>
            </a:br>
            <a:r>
              <a:rPr lang="it-IT" sz="1600" dirty="0"/>
              <a:t>di galassie in formazione, perché ai loro </a:t>
            </a:r>
            <a:br>
              <a:rPr lang="it-IT" sz="1600" dirty="0"/>
            </a:br>
            <a:r>
              <a:rPr lang="it-IT" sz="1600" dirty="0"/>
              <a:t>margini si possono osservare deboli aloni </a:t>
            </a:r>
            <a:br>
              <a:rPr lang="it-IT" sz="1600" dirty="0"/>
            </a:br>
            <a:r>
              <a:rPr lang="it-IT" sz="1600" dirty="0"/>
              <a:t>di stelle. </a:t>
            </a:r>
          </a:p>
        </p:txBody>
      </p:sp>
      <p:pic>
        <p:nvPicPr>
          <p:cNvPr id="4" name="Immagine 47" descr="logo LATTES OK nero.jpg">
            <a:extLst>
              <a:ext uri="{FF2B5EF4-FFF2-40B4-BE49-F238E27FC236}">
                <a16:creationId xmlns:a16="http://schemas.microsoft.com/office/drawing/2014/main" id="{3712C2DE-9412-C44D-8463-1B8BE4208F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35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a:extLst>
              <a:ext uri="{FF2B5EF4-FFF2-40B4-BE49-F238E27FC236}">
                <a16:creationId xmlns:a16="http://schemas.microsoft.com/office/drawing/2014/main" id="{7D2A200C-99BE-5F4B-9879-5E32EF5449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211710"/>
            <a:ext cx="4241822" cy="2725811"/>
          </a:xfrm>
          <a:prstGeom prst="rect">
            <a:avLst/>
          </a:prstGeom>
          <a:ln w="28575">
            <a:solidFill>
              <a:schemeClr val="accent6">
                <a:lumMod val="75000"/>
              </a:schemeClr>
            </a:solidFill>
          </a:ln>
        </p:spPr>
      </p:pic>
    </p:spTree>
    <p:extLst>
      <p:ext uri="{BB962C8B-B14F-4D97-AF65-F5344CB8AC3E}">
        <p14:creationId xmlns:p14="http://schemas.microsoft.com/office/powerpoint/2010/main" val="2865088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E9A12CA0-7813-4447-9BDC-34F6AB9058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9863" y="1181692"/>
            <a:ext cx="3956633" cy="3457677"/>
          </a:xfrm>
          <a:prstGeom prst="rect">
            <a:avLst/>
          </a:prstGeom>
        </p:spPr>
      </p:pic>
      <p:sp>
        <p:nvSpPr>
          <p:cNvPr id="2" name="Titolo 1">
            <a:extLst>
              <a:ext uri="{FF2B5EF4-FFF2-40B4-BE49-F238E27FC236}">
                <a16:creationId xmlns:a16="http://schemas.microsoft.com/office/drawing/2014/main" id="{2B048C45-91AF-468A-BA43-A63E9E3E4713}"/>
              </a:ext>
            </a:extLst>
          </p:cNvPr>
          <p:cNvSpPr>
            <a:spLocks noGrp="1"/>
          </p:cNvSpPr>
          <p:nvPr>
            <p:ph type="title"/>
          </p:nvPr>
        </p:nvSpPr>
        <p:spPr/>
        <p:txBody>
          <a:bodyPr>
            <a:normAutofit/>
          </a:bodyPr>
          <a:lstStyle/>
          <a:p>
            <a:r>
              <a:rPr lang="it-IT" sz="3600" b="1" dirty="0">
                <a:solidFill>
                  <a:schemeClr val="accent6">
                    <a:lumMod val="75000"/>
                  </a:schemeClr>
                </a:solidFill>
              </a:rPr>
              <a:t>Come si è formato l’Universo: il Big Bang</a:t>
            </a:r>
          </a:p>
        </p:txBody>
      </p:sp>
      <p:sp>
        <p:nvSpPr>
          <p:cNvPr id="3" name="Segnaposto contenuto 2">
            <a:extLst>
              <a:ext uri="{FF2B5EF4-FFF2-40B4-BE49-F238E27FC236}">
                <a16:creationId xmlns:a16="http://schemas.microsoft.com/office/drawing/2014/main" id="{E5C17B25-F306-4691-8399-4057F007915D}"/>
              </a:ext>
            </a:extLst>
          </p:cNvPr>
          <p:cNvSpPr>
            <a:spLocks noGrp="1"/>
          </p:cNvSpPr>
          <p:nvPr>
            <p:ph idx="1"/>
          </p:nvPr>
        </p:nvSpPr>
        <p:spPr>
          <a:xfrm>
            <a:off x="457200" y="1200151"/>
            <a:ext cx="4834880" cy="3737370"/>
          </a:xfrm>
        </p:spPr>
        <p:txBody>
          <a:bodyPr>
            <a:noAutofit/>
          </a:bodyPr>
          <a:lstStyle/>
          <a:p>
            <a:pPr marL="0" indent="0">
              <a:buNone/>
            </a:pPr>
            <a:r>
              <a:rPr lang="it-IT" sz="1600" dirty="0"/>
              <a:t>La teoria più accreditata da parte degli scienziati sulla formazione dell’Universo è quella del </a:t>
            </a:r>
            <a:r>
              <a:rPr lang="it-IT" sz="1600" b="1" dirty="0"/>
              <a:t>Big</a:t>
            </a:r>
            <a:r>
              <a:rPr lang="it-IT" sz="1600" dirty="0"/>
              <a:t> </a:t>
            </a:r>
            <a:r>
              <a:rPr lang="it-IT" sz="1600" b="1" dirty="0"/>
              <a:t>Bang</a:t>
            </a:r>
            <a:r>
              <a:rPr lang="it-IT" sz="1600" dirty="0"/>
              <a:t>, secondo la quale si sarebbe formato in seguito ad un’immensa esplosione avvenuta circa 14 milioni di anni fa. </a:t>
            </a:r>
          </a:p>
          <a:p>
            <a:pPr marL="0" indent="0">
              <a:buNone/>
            </a:pPr>
            <a:r>
              <a:rPr lang="it-IT" sz="1600" dirty="0"/>
              <a:t>Al momento dell’esplosione, tutto era concentrato in un punto molto più piccolo di un atomo, densissimo e caldissimo. Dopo l’esplosione l’Universo cominciò ad espandersi a velocità elevatissima. Nello spazio di pochi secondi minuti si formarono gli elementi più leggeri: idrogeno, elio, litio. Con l’abbassarsi delle temperature, gli atomi si aggregarono e si formarono le prime stelle, le prime galassie e il nostro Universo che continua ad espandersi.</a:t>
            </a:r>
          </a:p>
        </p:txBody>
      </p:sp>
      <p:pic>
        <p:nvPicPr>
          <p:cNvPr id="6" name="Immagine 47" descr="logo LATTES OK nero.jpg">
            <a:extLst>
              <a:ext uri="{FF2B5EF4-FFF2-40B4-BE49-F238E27FC236}">
                <a16:creationId xmlns:a16="http://schemas.microsoft.com/office/drawing/2014/main" id="{06ECED6C-11F3-8A4D-ADDC-1B8A05FA44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35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3027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278881-1D43-4B9B-9689-FCD97C6B7AB6}"/>
              </a:ext>
            </a:extLst>
          </p:cNvPr>
          <p:cNvSpPr>
            <a:spLocks noGrp="1"/>
          </p:cNvSpPr>
          <p:nvPr>
            <p:ph type="title"/>
          </p:nvPr>
        </p:nvSpPr>
        <p:spPr/>
        <p:txBody>
          <a:bodyPr>
            <a:normAutofit/>
          </a:bodyPr>
          <a:lstStyle/>
          <a:p>
            <a:r>
              <a:rPr lang="it-IT" sz="4000" b="1" dirty="0">
                <a:solidFill>
                  <a:schemeClr val="accent6">
                    <a:lumMod val="75000"/>
                  </a:schemeClr>
                </a:solidFill>
              </a:rPr>
              <a:t>Le prove della teoria del Big Bang</a:t>
            </a:r>
          </a:p>
        </p:txBody>
      </p:sp>
      <p:sp>
        <p:nvSpPr>
          <p:cNvPr id="3" name="Segnaposto contenuto 2">
            <a:extLst>
              <a:ext uri="{FF2B5EF4-FFF2-40B4-BE49-F238E27FC236}">
                <a16:creationId xmlns:a16="http://schemas.microsoft.com/office/drawing/2014/main" id="{2B30C983-D279-4EA9-ACF8-7C39DD8FDDDF}"/>
              </a:ext>
            </a:extLst>
          </p:cNvPr>
          <p:cNvSpPr>
            <a:spLocks noGrp="1"/>
          </p:cNvSpPr>
          <p:nvPr>
            <p:ph idx="1"/>
          </p:nvPr>
        </p:nvSpPr>
        <p:spPr>
          <a:xfrm>
            <a:off x="566039" y="1170037"/>
            <a:ext cx="5014073" cy="3201913"/>
          </a:xfrm>
        </p:spPr>
        <p:txBody>
          <a:bodyPr>
            <a:normAutofit/>
          </a:bodyPr>
          <a:lstStyle/>
          <a:p>
            <a:pPr marL="0" indent="0">
              <a:buNone/>
            </a:pPr>
            <a:r>
              <a:rPr lang="it-IT" sz="1600" dirty="0"/>
              <a:t>Per comprendere la natura delle stelle, si osserva la natura dello spettro solare che emettono. Come anche per le onde sonore, le onde luminose emettono delle bande luminose il cui spettro visibile va dal violetto al rosso. Le righe degli spettri solari sono tanto più rosse quanto sono lontane le stelle che li emettono. </a:t>
            </a:r>
          </a:p>
          <a:p>
            <a:pPr marL="0" indent="0">
              <a:buNone/>
            </a:pPr>
            <a:r>
              <a:rPr lang="it-IT" sz="1600" dirty="0"/>
              <a:t>Questo spostamento è dovuto all’</a:t>
            </a:r>
            <a:r>
              <a:rPr lang="it-IT" sz="1600" b="1" dirty="0"/>
              <a:t>effetto</a:t>
            </a:r>
            <a:r>
              <a:rPr lang="it-IT" sz="1600" dirty="0"/>
              <a:t> </a:t>
            </a:r>
            <a:r>
              <a:rPr lang="it-IT" sz="1600" b="1" dirty="0"/>
              <a:t>Doppler</a:t>
            </a:r>
            <a:r>
              <a:rPr lang="it-IT" sz="1600" dirty="0"/>
              <a:t>: quando la sorgente si avvicina, aumenta la frequenza e diminuisce la lunghezza d’onda, quindi le onde si spostano verso il violetto. Al contrario, le onde si comportano come se si dilatassero e si spostano verso il rosso.</a:t>
            </a:r>
          </a:p>
        </p:txBody>
      </p:sp>
      <p:pic>
        <p:nvPicPr>
          <p:cNvPr id="5" name="Immagine 47" descr="logo LATTES OK nero.jpg">
            <a:extLst>
              <a:ext uri="{FF2B5EF4-FFF2-40B4-BE49-F238E27FC236}">
                <a16:creationId xmlns:a16="http://schemas.microsoft.com/office/drawing/2014/main" id="{727BA9C0-82F1-B742-889D-5021C58CC6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35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6">
            <a:extLst>
              <a:ext uri="{FF2B5EF4-FFF2-40B4-BE49-F238E27FC236}">
                <a16:creationId xmlns:a16="http://schemas.microsoft.com/office/drawing/2014/main" id="{49DD1365-F10D-0A42-AF26-4874415CB60B}"/>
              </a:ext>
            </a:extLst>
          </p:cNvPr>
          <p:cNvPicPr>
            <a:picLocks noChangeAspect="1"/>
          </p:cNvPicPr>
          <p:nvPr/>
        </p:nvPicPr>
        <p:blipFill rotWithShape="1">
          <a:blip r:embed="rId3">
            <a:extLst>
              <a:ext uri="{28A0092B-C50C-407E-A947-70E740481C1C}">
                <a14:useLocalDpi xmlns:a14="http://schemas.microsoft.com/office/drawing/2010/main" val="0"/>
              </a:ext>
            </a:extLst>
          </a:blip>
          <a:srcRect b="2822"/>
          <a:stretch/>
        </p:blipFill>
        <p:spPr>
          <a:xfrm>
            <a:off x="5940152" y="1213800"/>
            <a:ext cx="2383823" cy="3803595"/>
          </a:xfrm>
          <a:prstGeom prst="rect">
            <a:avLst/>
          </a:prstGeom>
          <a:ln>
            <a:solidFill>
              <a:schemeClr val="accent6">
                <a:lumMod val="75000"/>
              </a:schemeClr>
            </a:solidFill>
          </a:ln>
        </p:spPr>
      </p:pic>
    </p:spTree>
    <p:extLst>
      <p:ext uri="{BB962C8B-B14F-4D97-AF65-F5344CB8AC3E}">
        <p14:creationId xmlns:p14="http://schemas.microsoft.com/office/powerpoint/2010/main" val="182136798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3355</TotalTime>
  <Words>1068</Words>
  <Application>Microsoft Macintosh PowerPoint</Application>
  <PresentationFormat>Presentazione su schermo (16:9)</PresentationFormat>
  <Paragraphs>43</Paragraphs>
  <Slides>10</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10</vt:i4>
      </vt:variant>
    </vt:vector>
  </HeadingPairs>
  <TitlesOfParts>
    <vt:vector size="13" baseType="lpstr">
      <vt:lpstr>Arial</vt:lpstr>
      <vt:lpstr>Calibri</vt:lpstr>
      <vt:lpstr>Tema di Office</vt:lpstr>
      <vt:lpstr>Oltre il Sistema Solare</vt:lpstr>
      <vt:lpstr>Le stelle</vt:lpstr>
      <vt:lpstr>Diversi tipi di stelle</vt:lpstr>
      <vt:lpstr>Le costellazioni</vt:lpstr>
      <vt:lpstr>Le galassie</vt:lpstr>
      <vt:lpstr>La via Lattea</vt:lpstr>
      <vt:lpstr>I quasar</vt:lpstr>
      <vt:lpstr>Come si è formato l’Universo: il Big Bang</vt:lpstr>
      <vt:lpstr>Le prove della teoria del Big Bang</vt:lpstr>
      <vt:lpstr>Come si evolverà l’Universo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respirazione</dc:title>
  <dc:creator>exir.gennari@latteseditori.it</dc:creator>
  <cp:lastModifiedBy>Microsoft Office User</cp:lastModifiedBy>
  <cp:revision>478</cp:revision>
  <dcterms:created xsi:type="dcterms:W3CDTF">2020-03-17T13:59:37Z</dcterms:created>
  <dcterms:modified xsi:type="dcterms:W3CDTF">2020-05-19T06:35:36Z</dcterms:modified>
</cp:coreProperties>
</file>