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8"/>
    <p:restoredTop sz="94650"/>
  </p:normalViewPr>
  <p:slideViewPr>
    <p:cSldViewPr>
      <p:cViewPr>
        <p:scale>
          <a:sx n="175" d="100"/>
          <a:sy n="175" d="100"/>
        </p:scale>
        <p:origin x="176" y="7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31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39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99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98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52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66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7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25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63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84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6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CA947-341B-47FD-B6A6-B96E25956717}" type="datetimeFigureOut">
              <a:rPr lang="it-IT" smtClean="0"/>
              <a:t>16/04/20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32FF0-2A7A-4B94-82B3-96057770E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2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984927B-B3AC-D742-A8AD-8CB9DDC43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r="5397"/>
          <a:stretch/>
        </p:blipFill>
        <p:spPr>
          <a:xfrm>
            <a:off x="0" y="12366"/>
            <a:ext cx="9144000" cy="685077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59832" y="2564904"/>
            <a:ext cx="4678288" cy="1470025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it-IT" sz="6000" b="1" dirty="0"/>
              <a:t>Operazioni </a:t>
            </a:r>
            <a:br>
              <a:rPr lang="it-IT" sz="6000" b="1" dirty="0"/>
            </a:br>
            <a:r>
              <a:rPr lang="it-IT" sz="6000" b="1" dirty="0"/>
              <a:t>con le frazioni</a:t>
            </a:r>
            <a:endParaRPr lang="it-IT" sz="6000" dirty="0"/>
          </a:p>
        </p:txBody>
      </p:sp>
      <p:pic>
        <p:nvPicPr>
          <p:cNvPr id="8" name="Immagine 4" descr="logo LATTES OK nero.psd">
            <a:extLst>
              <a:ext uri="{FF2B5EF4-FFF2-40B4-BE49-F238E27FC236}">
                <a16:creationId xmlns:a16="http://schemas.microsoft.com/office/drawing/2014/main" id="{54B94B8B-332A-7E4D-A5A5-E892318E9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1125705" cy="11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532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/>
              <a:t>Le stesse proprietà studiate per le potenze nell’insieme </a:t>
            </a:r>
            <a:r>
              <a:rPr lang="it-IT" sz="1800" b="1" dirty="0"/>
              <a:t>N</a:t>
            </a:r>
            <a:r>
              <a:rPr lang="it-IT" sz="1800" dirty="0"/>
              <a:t> valgono per le potenze di frazioni.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b="1" dirty="0">
                <a:solidFill>
                  <a:srgbClr val="FF0000"/>
                </a:solidFill>
              </a:rPr>
              <a:t>POTENZE CON LA STESSA BASE</a:t>
            </a:r>
          </a:p>
          <a:p>
            <a:pPr marL="0" indent="0">
              <a:buNone/>
            </a:pPr>
            <a:endParaRPr lang="it-IT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rgbClr val="FF0000"/>
                </a:solidFill>
              </a:rPr>
              <a:t>POTENZE CON LO STESSO ESPONENTE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C6EE466A-EF72-864B-8B11-B5FC257BD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3CFA7B6-BECA-AC45-AB76-6C723E5E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Elevamento a potenza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78D6FBAA-29F5-4347-AD71-5AFB44C58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59821A4-3476-4C41-80B3-373389729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1" y="2924944"/>
            <a:ext cx="7345001" cy="10069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960611C-FE7C-9E4B-B4C7-ECD874AFF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82690"/>
            <a:ext cx="4575818" cy="10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4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 Light" panose="020F0302020204030204" pitchFamily="34" charset="0"/>
              </a:rPr>
              <a:t>Espressioni con le frazioni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000" dirty="0"/>
              <a:t>Le </a:t>
            </a:r>
            <a:r>
              <a:rPr lang="it-IT" sz="2000" b="1" dirty="0"/>
              <a:t>espressioni aritmetiche </a:t>
            </a:r>
            <a:r>
              <a:rPr lang="it-IT" sz="2000" dirty="0"/>
              <a:t>contenenti frazioni si risolvono in modo analogo a quello seguito per il calcolo di un’espressione contenente solo numeri naturali. </a:t>
            </a:r>
          </a:p>
          <a:p>
            <a:pPr marL="0" indent="0">
              <a:buNone/>
            </a:pPr>
            <a:r>
              <a:rPr lang="it-IT" sz="2000" dirty="0"/>
              <a:t>Si eseguono:</a:t>
            </a:r>
          </a:p>
          <a:p>
            <a:pPr>
              <a:buFontTx/>
              <a:buChar char="-"/>
            </a:pPr>
            <a:r>
              <a:rPr lang="it-IT" sz="2000" dirty="0"/>
              <a:t>prima le potenze, le moltiplicazioni e le divisioni nell’ordine in cui si presentano;</a:t>
            </a:r>
          </a:p>
          <a:p>
            <a:pPr>
              <a:buFontTx/>
              <a:buChar char="-"/>
            </a:pPr>
            <a:r>
              <a:rPr lang="it-IT" sz="2000" dirty="0"/>
              <a:t>poi le addizioni e le sottrazioni nell’ordine in cui si presentano.</a:t>
            </a:r>
          </a:p>
          <a:p>
            <a:pPr marL="0" indent="0">
              <a:buNone/>
            </a:pPr>
            <a:r>
              <a:rPr lang="it-IT" sz="2000" dirty="0"/>
              <a:t>Per quanto riguarda le parentesi:</a:t>
            </a:r>
          </a:p>
          <a:p>
            <a:pPr>
              <a:buFontTx/>
              <a:buChar char="-"/>
            </a:pPr>
            <a:r>
              <a:rPr lang="it-IT" sz="2000" dirty="0"/>
              <a:t>se in un’espressione ci sono parentesi tonde, quadre e graffe si eseguono prima i calcoli racchiusi nelle tonde, poi quelli racchiusi nelle quadre e infine quelli racchiusi nelle graffe;</a:t>
            </a:r>
          </a:p>
          <a:p>
            <a:pPr>
              <a:buFontTx/>
              <a:buChar char="-"/>
            </a:pPr>
            <a:r>
              <a:rPr lang="it-IT" sz="2000" dirty="0"/>
              <a:t>è opportuno ridurre le frazioni ai minimi termini e semplificare tutte le volte che è possibile, altrimenti i numeri crescono e con loro gli errori di calcolo.</a:t>
            </a:r>
          </a:p>
          <a:p>
            <a:pPr>
              <a:buFontTx/>
              <a:buChar char="-"/>
            </a:pPr>
            <a:endParaRPr lang="it-IT" sz="2000" dirty="0"/>
          </a:p>
          <a:p>
            <a:pPr>
              <a:buFontTx/>
              <a:buChar char="-"/>
            </a:pPr>
            <a:endParaRPr lang="it-IT" sz="2000" dirty="0"/>
          </a:p>
          <a:p>
            <a:pPr>
              <a:buFontTx/>
              <a:buChar char="-"/>
            </a:pPr>
            <a:endParaRPr lang="it-IT" sz="2000" dirty="0"/>
          </a:p>
          <a:p>
            <a:pPr>
              <a:buFontTx/>
              <a:buChar char="-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7418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21F98C0-A548-0143-854B-C31C82FC7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Problemi con le frazioni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62880" y="1340768"/>
                <a:ext cx="8229600" cy="489654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CALCOLARE LA FRAZIONE DI UN NUMERO O DI UNA GRANDEZZA</a:t>
                </a:r>
              </a:p>
              <a:p>
                <a:pPr marL="0" indent="0">
                  <a:buNone/>
                </a:pPr>
                <a:r>
                  <a:rPr lang="it-IT" sz="1600" dirty="0"/>
                  <a:t>Per calcolare il valore </a:t>
                </a:r>
                <a:r>
                  <a:rPr lang="it-IT" sz="1600" i="1" dirty="0"/>
                  <a:t>p</a:t>
                </a:r>
                <a:r>
                  <a:rPr lang="it-IT" sz="1600" dirty="0"/>
                  <a:t> della parte frazionaria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it-IT" sz="1600" b="0" i="1" smtClean="0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it-IT" sz="1600" dirty="0"/>
                  <a:t> di un numero o di una grandezza </a:t>
                </a:r>
                <a:r>
                  <a:rPr lang="it-IT" sz="1600" i="1" dirty="0"/>
                  <a:t>a</a:t>
                </a:r>
                <a:r>
                  <a:rPr lang="it-IT" sz="1600" dirty="0"/>
                  <a:t> si moltiplica il numero o la grandezza per la frazione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it-IT" sz="1600" b="0" i="1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it-IT" sz="1600" dirty="0"/>
                  <a:t>:	</a:t>
                </a:r>
              </a:p>
              <a:p>
                <a:pPr marL="0" indent="0" algn="ctr">
                  <a:buNone/>
                </a:pPr>
                <a:r>
                  <a:rPr lang="it-IT" sz="1600" b="1" i="1" dirty="0" err="1"/>
                  <a:t>p</a:t>
                </a:r>
                <a:r>
                  <a:rPr lang="it-IT" sz="16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>
                            <a:latin typeface="Cambria Math"/>
                          </a:rPr>
                          <m:t>𝒎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𝒏</m:t>
                        </m:r>
                      </m:den>
                    </m:f>
                  </m:oMath>
                </a14:m>
                <a:r>
                  <a:rPr lang="it-IT" sz="1600" b="1" dirty="0"/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00" b="1" dirty="0"/>
                  <a:t> </a:t>
                </a:r>
                <a:r>
                  <a:rPr lang="it-IT" sz="1600" b="1" i="1" dirty="0"/>
                  <a:t>a</a:t>
                </a:r>
              </a:p>
              <a:p>
                <a:pPr marL="0" indent="0">
                  <a:buNone/>
                </a:pPr>
                <a:r>
                  <a:rPr lang="it-IT" sz="1600" dirty="0"/>
                  <a:t>48</a:t>
                </a:r>
                <a:r>
                  <a:rPr lang="it-IT" sz="1600" i="1" dirty="0"/>
                  <a:t> persone partecipano a una gita in Toscana.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it-IT" sz="16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it-IT" sz="1600" i="1" dirty="0"/>
                  <a:t> sono donne. Quante sono?</a:t>
                </a:r>
              </a:p>
              <a:p>
                <a:pPr marL="0" indent="0">
                  <a:spcBef>
                    <a:spcPts val="1008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DATI 						INCOGNITA</a:t>
                </a:r>
                <a:endParaRPr lang="it-IT" sz="1600" b="1" dirty="0"/>
              </a:p>
              <a:p>
                <a:pPr marL="0" indent="0">
                  <a:buNone/>
                </a:pPr>
                <a:r>
                  <a:rPr lang="it-IT" sz="1600" i="1" dirty="0"/>
                  <a:t>a</a:t>
                </a:r>
                <a:r>
                  <a:rPr lang="it-IT" sz="1600" dirty="0"/>
                  <a:t> = 48 partecipanti alla gita				</a:t>
                </a:r>
                <a:r>
                  <a:rPr lang="it-IT" sz="1600" i="1" dirty="0"/>
                  <a:t>b</a:t>
                </a:r>
                <a:r>
                  <a:rPr lang="it-IT" sz="1600" dirty="0"/>
                  <a:t> = n° donne</a:t>
                </a:r>
              </a:p>
              <a:p>
                <a:pPr marL="0" indent="0">
                  <a:buNone/>
                </a:pPr>
                <a:r>
                  <a:rPr lang="it-IT" sz="1600" i="1" dirty="0"/>
                  <a:t>b</a:t>
                </a:r>
                <a:r>
                  <a:rPr lang="it-IT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it-IT" sz="16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it-IT" sz="1600" i="1" dirty="0"/>
                  <a:t>  a</a:t>
                </a:r>
              </a:p>
              <a:p>
                <a:pPr marL="0" indent="0">
                  <a:spcBef>
                    <a:spcPts val="1008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RAPPRESENTAZIONE GRAFICA</a:t>
                </a:r>
                <a:endParaRPr lang="it-IT" sz="1600" i="1" dirty="0"/>
              </a:p>
              <a:p>
                <a:pPr marL="0" indent="0">
                  <a:buNone/>
                </a:pP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spcBef>
                    <a:spcPts val="1032"/>
                  </a:spcBef>
                  <a:buNone/>
                </a:pP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spcBef>
                    <a:spcPts val="1032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SVOLGIMENTO</a:t>
                </a:r>
              </a:p>
              <a:p>
                <a:pPr marL="0" indent="0">
                  <a:buNone/>
                </a:pPr>
                <a:r>
                  <a:rPr lang="it-IT" sz="1600" dirty="0"/>
                  <a:t>Dobbiamo calcolare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it-IT" sz="16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it-IT" sz="1600" i="1" dirty="0"/>
                  <a:t> </a:t>
                </a:r>
                <a:r>
                  <a:rPr lang="it-IT" sz="1600" dirty="0"/>
                  <a:t>di 48:		48 : 8 = 6 		</a:t>
                </a:r>
                <a:r>
                  <a:rPr lang="it-IT" sz="1600" i="1" dirty="0"/>
                  <a:t>b</a:t>
                </a:r>
                <a:r>
                  <a:rPr lang="it-IT" sz="1600" dirty="0"/>
                  <a:t> = 6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00" dirty="0"/>
                  <a:t> 3 = 18 n° donne</a:t>
                </a:r>
              </a:p>
              <a:p>
                <a:pPr marL="0" indent="0">
                  <a:buNone/>
                </a:pPr>
                <a:r>
                  <a:rPr lang="it-IT" sz="1600" dirty="0"/>
                  <a:t>In modo abbreviato si scrive:		</a:t>
                </a:r>
                <a:r>
                  <a:rPr lang="it-IT" sz="1600" i="1" dirty="0"/>
                  <a:t>b</a:t>
                </a:r>
                <a:r>
                  <a:rPr lang="it-IT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it-IT" sz="16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it-IT" sz="1600" i="1" dirty="0"/>
                  <a:t> 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00" dirty="0"/>
                  <a:t> 48 = 18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880" y="1340768"/>
                <a:ext cx="8229600" cy="4896544"/>
              </a:xfrm>
              <a:blipFill>
                <a:blip r:embed="rId3"/>
                <a:stretch>
                  <a:fillRect l="-308" t="-259" r="-308" b="-62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3095FF39-BE5E-3542-8038-2D22D3D1C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6FB2F69-9103-3F48-B2FE-9516619F7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" y="4585816"/>
            <a:ext cx="3835400" cy="7874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5767948-80F6-3342-BF93-F4DBF49BB4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8"/>
          <a:stretch/>
        </p:blipFill>
        <p:spPr>
          <a:xfrm>
            <a:off x="5338340" y="4662016"/>
            <a:ext cx="1095524" cy="635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C8A98E-A43C-5C40-BB92-B6B3D3ABE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9" r="1"/>
          <a:stretch/>
        </p:blipFill>
        <p:spPr>
          <a:xfrm>
            <a:off x="6433864" y="4653136"/>
            <a:ext cx="879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73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39750" y="1401538"/>
                <a:ext cx="8229600" cy="555585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CALCOLARE IL VALORE DI UN NUMERO O DI UNA GRANDEZZA DATA UNA LORO FRAZIONE</a:t>
                </a:r>
              </a:p>
              <a:p>
                <a:pPr marL="0" indent="0">
                  <a:buNone/>
                </a:pPr>
                <a:r>
                  <a:rPr lang="it-IT" sz="1600" dirty="0"/>
                  <a:t>Per calcolare un numero o una grandezza </a:t>
                </a:r>
                <a:r>
                  <a:rPr lang="it-IT" sz="1600" i="1" dirty="0"/>
                  <a:t>a </a:t>
                </a:r>
                <a:r>
                  <a:rPr lang="it-IT" sz="1600" dirty="0"/>
                  <a:t>quando si conosce il valore </a:t>
                </a:r>
                <a:r>
                  <a:rPr lang="it-IT" sz="1600" i="1" dirty="0"/>
                  <a:t>p </a:t>
                </a:r>
                <a:r>
                  <a:rPr lang="it-IT" sz="1600" dirty="0"/>
                  <a:t>di una sua parte frazionaria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it-IT" sz="1600" b="0" i="1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it-IT" sz="1600" b="0" i="1">
                        <a:latin typeface="Cambria Math"/>
                      </a:rPr>
                      <m:t> </m:t>
                    </m:r>
                  </m:oMath>
                </a14:m>
                <a:r>
                  <a:rPr lang="it-IT" sz="1600" dirty="0"/>
                  <a:t> si divide il valore </a:t>
                </a:r>
                <a:r>
                  <a:rPr lang="it-IT" sz="1600" i="1" dirty="0"/>
                  <a:t>p </a:t>
                </a:r>
                <a:r>
                  <a:rPr lang="it-IT" sz="1600" dirty="0"/>
                  <a:t>di tale parte per la frazione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it-IT" sz="1600" b="0" i="1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it-IT" sz="1600" b="0" i="1">
                        <a:latin typeface="Cambria Math"/>
                      </a:rPr>
                      <m:t> </m:t>
                    </m:r>
                  </m:oMath>
                </a14:m>
                <a:r>
                  <a:rPr lang="it-IT" sz="1600" dirty="0"/>
                  <a:t>:	</a:t>
                </a:r>
                <a:r>
                  <a:rPr lang="it-IT" sz="1600" b="1" i="1" dirty="0"/>
                  <a:t>a</a:t>
                </a:r>
                <a:r>
                  <a:rPr lang="it-IT" sz="1600" b="1" dirty="0"/>
                  <a:t> = </a:t>
                </a:r>
                <a:r>
                  <a:rPr lang="it-IT" sz="1600" b="1" i="1" dirty="0"/>
                  <a:t>p</a:t>
                </a:r>
                <a:r>
                  <a:rPr lang="it-IT" sz="1600" b="1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>
                            <a:latin typeface="Cambria Math"/>
                          </a:rPr>
                          <m:t>𝒎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𝒏</m:t>
                        </m:r>
                      </m:den>
                    </m:f>
                  </m:oMath>
                </a14:m>
                <a:endParaRPr lang="it-IT" sz="1600" b="1" i="1" dirty="0"/>
              </a:p>
              <a:p>
                <a:pPr marL="0" indent="0">
                  <a:buNone/>
                </a:pPr>
                <a:r>
                  <a:rPr lang="it-IT" sz="1600" i="1" dirty="0"/>
                  <a:t>In un’assemblea di condominio ci sono 6 assenti che corrispondono 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1600" b="1" i="1" smtClean="0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it-IT" sz="1600" i="1" dirty="0"/>
                  <a:t> del totale. Quanti sono i condomini che dovrebbero essere presenti all’assemblea?</a:t>
                </a:r>
              </a:p>
              <a:p>
                <a:pPr marL="0" indent="0">
                  <a:spcBef>
                    <a:spcPts val="984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DATI 					INCOGNITA</a:t>
                </a:r>
                <a:endParaRPr lang="it-IT" sz="1600" b="1" dirty="0"/>
              </a:p>
              <a:p>
                <a:pPr marL="0" indent="0">
                  <a:buNone/>
                </a:pPr>
                <a:r>
                  <a:rPr lang="it-IT" sz="1600" i="1" dirty="0"/>
                  <a:t>b </a:t>
                </a:r>
                <a:r>
                  <a:rPr lang="it-IT" sz="1600" dirty="0"/>
                  <a:t>= 6 n° condomini assenti			</a:t>
                </a:r>
                <a:r>
                  <a:rPr lang="it-IT" sz="1600" i="1" dirty="0"/>
                  <a:t>a</a:t>
                </a:r>
                <a:r>
                  <a:rPr lang="it-IT" sz="1600" dirty="0"/>
                  <a:t> = n° totale condomini</a:t>
                </a:r>
              </a:p>
              <a:p>
                <a:pPr marL="0" indent="0">
                  <a:spcBef>
                    <a:spcPts val="984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RAPPRESENTAZIONE GRAFICA</a:t>
                </a:r>
                <a:endParaRPr lang="it-IT" sz="1600" i="1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SVOLGIMENTO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600" dirty="0"/>
                  <a:t>Dobbiamo calcolare il valore dell’intero, cioè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it-IT" sz="1600" dirty="0"/>
                  <a:t>:</a:t>
                </a:r>
              </a:p>
              <a:p>
                <a:pPr marL="0" indent="0" algn="ctr">
                  <a:buNone/>
                </a:pPr>
                <a:r>
                  <a:rPr lang="it-IT" sz="1600" dirty="0"/>
                  <a:t>6 : 2 = 3 		</a:t>
                </a:r>
                <a:r>
                  <a:rPr lang="it-IT" sz="1600" i="1" dirty="0"/>
                  <a:t>a</a:t>
                </a:r>
                <a:r>
                  <a:rPr lang="it-IT" sz="1600" dirty="0"/>
                  <a:t> = 3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600" dirty="0"/>
                  <a:t> 9 = 27 n° totale condomini</a:t>
                </a:r>
              </a:p>
              <a:p>
                <a:pPr marL="0" indent="0">
                  <a:buNone/>
                </a:pPr>
                <a:r>
                  <a:rPr lang="it-IT" sz="1600" dirty="0"/>
                  <a:t>In modo abbreviato si scrive:	</a:t>
                </a:r>
                <a:r>
                  <a:rPr lang="it-IT" sz="1600" i="1" dirty="0"/>
                  <a:t>a</a:t>
                </a:r>
                <a:r>
                  <a:rPr lang="it-IT" sz="1600" dirty="0"/>
                  <a:t> = 6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it-IT" sz="1600" dirty="0"/>
                  <a:t> = 6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it-IT" sz="1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1600" i="1" dirty="0"/>
                  <a:t> </a:t>
                </a:r>
                <a:r>
                  <a:rPr lang="it-IT" sz="1600" dirty="0"/>
                  <a:t>= 27</a:t>
                </a:r>
              </a:p>
              <a:p>
                <a:pPr marL="0" indent="0">
                  <a:buNone/>
                </a:pPr>
                <a:endParaRPr lang="it-IT" sz="16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750" y="1401538"/>
                <a:ext cx="8229600" cy="5555854"/>
              </a:xfrm>
              <a:blipFill>
                <a:blip r:embed="rId2"/>
                <a:stretch>
                  <a:fillRect l="-462" t="-2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7D0E4B3E-17DE-9C44-8A85-E23E7E3CD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7AF4A5F-2F1F-134E-9E98-3A4A996E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Problemi con le frazioni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A169BBCD-47DD-D442-8B4F-454EBDE15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4EE239-92E2-A843-9608-74D784FE50A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"/>
          <a:stretch/>
        </p:blipFill>
        <p:spPr>
          <a:xfrm>
            <a:off x="539750" y="4086844"/>
            <a:ext cx="4889500" cy="46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314463A-2ECF-8A4C-8D05-CE6D27585E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/>
          <a:stretch/>
        </p:blipFill>
        <p:spPr>
          <a:xfrm>
            <a:off x="539750" y="4518892"/>
            <a:ext cx="4178300" cy="4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88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5DCD863-3024-1C48-8A11-9F964A904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3616"/>
            <a:ext cx="4330700" cy="6096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F769041-9785-9348-AFBA-4128360EF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42153"/>
            <a:ext cx="28067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8738"/>
                <a:ext cx="8229600" cy="526861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CALCOLARE IL VALORE DI DUE NUMERI O DI DUE GRANDEZZE CONOSCENDO LA LORO SOMMA E SAPENDO CHE UNO DI ESSI È UNA FRAZIONE DELL’ALTRO</a:t>
                </a:r>
              </a:p>
              <a:p>
                <a:pPr marL="0" indent="0">
                  <a:buNone/>
                </a:pPr>
                <a:r>
                  <a:rPr lang="it-IT" sz="1600" dirty="0"/>
                  <a:t>Per calcolare due numeri o due grandezze di cui si conosce la somma e sapendo che uno è una frazione dell’altro, si divide tale somma per la somma del numeratore e del denominatore e si moltiplica il quoziente ottenuto rispettivamente per il numeratore e per il denominatore.</a:t>
                </a:r>
              </a:p>
              <a:p>
                <a:pPr marL="0" indent="0">
                  <a:buNone/>
                </a:pPr>
                <a:r>
                  <a:rPr lang="it-IT" sz="1600" i="1" dirty="0"/>
                  <a:t>Noemi e Sara collezionano </a:t>
                </a:r>
                <a:r>
                  <a:rPr lang="it-IT" sz="1600" i="1" dirty="0" err="1"/>
                  <a:t>peluches</a:t>
                </a:r>
                <a:r>
                  <a:rPr lang="it-IT" sz="1600" i="1" dirty="0"/>
                  <a:t>. Tra tutte e due ne hanno </a:t>
                </a:r>
                <a:r>
                  <a:rPr lang="it-IT" sz="1600" dirty="0"/>
                  <a:t>45</a:t>
                </a:r>
                <a:r>
                  <a:rPr lang="it-IT" sz="1600" i="1" dirty="0"/>
                  <a:t> e Noemi ne possiede 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1600" b="1" i="1" smtClean="0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1600" i="1" dirty="0"/>
                  <a:t> di quelli di Sara. Quanti </a:t>
                </a:r>
                <a:r>
                  <a:rPr lang="it-IT" sz="1600" i="1" dirty="0" err="1"/>
                  <a:t>peluches</a:t>
                </a:r>
                <a:r>
                  <a:rPr lang="it-IT" sz="1600" i="1" dirty="0"/>
                  <a:t> ha ciascuna di loro?</a:t>
                </a: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spcBef>
                    <a:spcPts val="984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DATI 					INCOGNITA</a:t>
                </a:r>
                <a:endParaRPr lang="it-IT" sz="1600" b="1" dirty="0"/>
              </a:p>
              <a:p>
                <a:pPr marL="0" indent="0">
                  <a:buNone/>
                </a:pPr>
                <a:r>
                  <a:rPr lang="it-IT" sz="1600" i="1" dirty="0"/>
                  <a:t>a </a:t>
                </a:r>
                <a:r>
                  <a:rPr lang="it-IT" sz="1600" dirty="0"/>
                  <a:t>+</a:t>
                </a:r>
                <a:r>
                  <a:rPr lang="it-IT" sz="1600" i="1" dirty="0"/>
                  <a:t> b </a:t>
                </a:r>
                <a:r>
                  <a:rPr lang="it-IT" sz="1600" dirty="0"/>
                  <a:t>= 45 n° </a:t>
                </a:r>
                <a:r>
                  <a:rPr lang="it-IT" sz="1600" dirty="0" err="1"/>
                  <a:t>peluches</a:t>
                </a:r>
                <a:r>
                  <a:rPr lang="it-IT" sz="1600" dirty="0"/>
                  <a:t> totali			</a:t>
                </a:r>
                <a:r>
                  <a:rPr lang="it-IT" sz="1600" i="1" dirty="0"/>
                  <a:t>a</a:t>
                </a:r>
                <a:r>
                  <a:rPr lang="it-IT" sz="1600" dirty="0"/>
                  <a:t> = n° </a:t>
                </a:r>
                <a:r>
                  <a:rPr lang="it-IT" sz="1600" dirty="0" err="1"/>
                  <a:t>peluches</a:t>
                </a:r>
                <a:r>
                  <a:rPr lang="it-IT" sz="1600" dirty="0"/>
                  <a:t> Sara</a:t>
                </a:r>
              </a:p>
              <a:p>
                <a:pPr marL="0" indent="0">
                  <a:buNone/>
                </a:pPr>
                <a:r>
                  <a:rPr lang="it-IT" sz="1600" i="1" dirty="0"/>
                  <a:t>b</a:t>
                </a:r>
                <a:r>
                  <a:rPr lang="it-IT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00" dirty="0"/>
                  <a:t> </a:t>
                </a:r>
                <a:r>
                  <a:rPr lang="it-IT" sz="1600" i="1" dirty="0"/>
                  <a:t>a					b</a:t>
                </a:r>
                <a:r>
                  <a:rPr lang="it-IT" sz="1600" dirty="0"/>
                  <a:t> = n° </a:t>
                </a:r>
                <a:r>
                  <a:rPr lang="it-IT" sz="1600" dirty="0" err="1"/>
                  <a:t>peluches</a:t>
                </a:r>
                <a:r>
                  <a:rPr lang="it-IT" sz="1600" dirty="0"/>
                  <a:t> Noemi</a:t>
                </a:r>
              </a:p>
              <a:p>
                <a:pPr marL="0" indent="0">
                  <a:spcBef>
                    <a:spcPts val="984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RAPPRESENTAZIONE GRAFICA</a:t>
                </a:r>
                <a:endParaRPr lang="it-IT" sz="1600" i="1" dirty="0"/>
              </a:p>
              <a:p>
                <a:pPr marL="0" indent="0">
                  <a:buNone/>
                </a:pP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SVOLGIMENTO</a:t>
                </a:r>
              </a:p>
              <a:p>
                <a:pPr marL="0" indent="0">
                  <a:buNone/>
                </a:pPr>
                <a:r>
                  <a:rPr lang="it-IT" sz="1600" dirty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>
                    <a:solidFill>
                      <a:schemeClr val="tx1"/>
                    </a:solidFill>
                  </a:rPr>
                  <a:t>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it-IT" sz="16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it-IT" sz="1600" dirty="0">
                    <a:solidFill>
                      <a:schemeClr val="tx1"/>
                    </a:solidFill>
                  </a:rPr>
                  <a:t> = 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it-IT" sz="1600" b="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it-IT" sz="1600" dirty="0">
                    <a:solidFill>
                      <a:schemeClr val="tx1"/>
                    </a:solidFill>
                  </a:rPr>
                  <a:t> 				45 : 9 = 5</a:t>
                </a:r>
                <a:endParaRPr lang="it-IT" sz="1600" dirty="0"/>
              </a:p>
              <a:p>
                <a:pPr marL="0" indent="0">
                  <a:buNone/>
                </a:pPr>
                <a:r>
                  <a:rPr lang="it-IT" sz="1600" i="1" dirty="0"/>
                  <a:t>	a</a:t>
                </a:r>
                <a:r>
                  <a:rPr lang="it-IT" sz="1600" dirty="0"/>
                  <a:t> = 5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</a:rPr>
                  <a:t> 5 = 25 </a:t>
                </a:r>
                <a:r>
                  <a:rPr lang="it-IT" sz="1600" dirty="0"/>
                  <a:t>n° </a:t>
                </a:r>
                <a:r>
                  <a:rPr lang="it-IT" sz="1600" dirty="0" err="1"/>
                  <a:t>peluches</a:t>
                </a:r>
                <a:r>
                  <a:rPr lang="it-IT" sz="1600" dirty="0"/>
                  <a:t> Sara		</a:t>
                </a:r>
                <a:r>
                  <a:rPr lang="it-IT" sz="1600" i="1" dirty="0"/>
                  <a:t>b</a:t>
                </a:r>
                <a:r>
                  <a:rPr lang="it-IT" sz="1600" dirty="0"/>
                  <a:t> = 5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/>
                      </a:rPr>
                      <m:t>×</m:t>
                    </m:r>
                    <m:r>
                      <a:rPr lang="it-IT" sz="16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1600" dirty="0"/>
                  <a:t>4= 20 n° </a:t>
                </a:r>
                <a:r>
                  <a:rPr lang="it-IT" sz="1600" dirty="0" err="1"/>
                  <a:t>peluches</a:t>
                </a:r>
                <a:r>
                  <a:rPr lang="it-IT" sz="1600" dirty="0"/>
                  <a:t> Noemi</a:t>
                </a:r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8738"/>
                <a:ext cx="8229600" cy="5268614"/>
              </a:xfrm>
              <a:blipFill>
                <a:blip r:embed="rId4"/>
                <a:stretch>
                  <a:fillRect l="-463" t="-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6BEFE012-E5BE-EC4B-83E7-8D11BB57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F8AF9624-9D56-DF44-A589-24FF5504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Problemi con le frazioni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0D617B94-5BBE-AB45-AF8A-9A7FD08F4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232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229600" cy="525658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CALCOLARE IL VALORE DI DUE NUMERI O DI DUE GRANDEZZE CONOSCENDO LA LORO DIFFERENZA E SAPENDO CHE UNO DI ESSI È UNA FRAZIONE DELL’ALTRO</a:t>
                </a:r>
              </a:p>
              <a:p>
                <a:pPr marL="0" indent="0">
                  <a:buNone/>
                </a:pPr>
                <a:r>
                  <a:rPr lang="it-IT" sz="1600" dirty="0"/>
                  <a:t>Per calcolare due numeri o due grandezze di cui si conosce la differenza e sapendo che uno è una frazione dell’altro, si divide tale differenza per la differenza tra il denominatore e il numeratore e si moltiplica il quoziente ottenuto rispettivamente per il numeratore e per il denominatore.</a:t>
                </a:r>
              </a:p>
              <a:p>
                <a:pPr marL="0" indent="0">
                  <a:buNone/>
                </a:pPr>
                <a:r>
                  <a:rPr lang="it-IT" sz="1600" i="1" dirty="0"/>
                  <a:t>Luciano vende tessuti al mercato e possiede due pezze di stoffa. Una pezza è lunga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1600" i="1" dirty="0"/>
                  <a:t> dell’altra e la loro differenza misura </a:t>
                </a:r>
                <a:r>
                  <a:rPr lang="it-IT" sz="1600" dirty="0"/>
                  <a:t>24 </a:t>
                </a:r>
                <a:r>
                  <a:rPr lang="it-IT" sz="1600" i="1" dirty="0"/>
                  <a:t>m. Quanto è lunga ciascuna pezza di stoffa?</a:t>
                </a:r>
              </a:p>
              <a:p>
                <a:pPr marL="0" indent="0">
                  <a:spcBef>
                    <a:spcPts val="984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DATI 					INCOGNITA</a:t>
                </a:r>
                <a:endParaRPr lang="it-IT" sz="1600" b="1" dirty="0"/>
              </a:p>
              <a:p>
                <a:pPr marL="0" indent="0">
                  <a:buNone/>
                </a:pPr>
                <a:r>
                  <a:rPr lang="it-IT" sz="1600" i="1" dirty="0"/>
                  <a:t>a </a:t>
                </a:r>
                <a:r>
                  <a:rPr lang="it-IT" sz="1600" i="1" dirty="0">
                    <a:sym typeface="Symbol"/>
                  </a:rPr>
                  <a:t></a:t>
                </a:r>
                <a:r>
                  <a:rPr lang="it-IT" sz="1600" i="1" dirty="0"/>
                  <a:t> b </a:t>
                </a:r>
                <a:r>
                  <a:rPr lang="it-IT" sz="1600" dirty="0"/>
                  <a:t>= 24 m 				</a:t>
                </a:r>
                <a:r>
                  <a:rPr lang="it-IT" sz="1600" i="1" dirty="0"/>
                  <a:t>a</a:t>
                </a:r>
                <a:r>
                  <a:rPr lang="it-IT" sz="1600" dirty="0"/>
                  <a:t> = lunghezza maggiore</a:t>
                </a:r>
              </a:p>
              <a:p>
                <a:pPr marL="0" indent="0">
                  <a:buNone/>
                </a:pPr>
                <a:r>
                  <a:rPr lang="it-IT" sz="1600" i="1" dirty="0"/>
                  <a:t>b</a:t>
                </a:r>
                <a:r>
                  <a:rPr lang="it-IT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600" dirty="0"/>
                  <a:t> </a:t>
                </a:r>
                <a:r>
                  <a:rPr lang="it-IT" sz="1600" i="1" dirty="0"/>
                  <a:t>a					b</a:t>
                </a:r>
                <a:r>
                  <a:rPr lang="it-IT" sz="1600" dirty="0"/>
                  <a:t> = lunghezza minore</a:t>
                </a:r>
              </a:p>
              <a:p>
                <a:pPr marL="0" indent="0">
                  <a:spcBef>
                    <a:spcPts val="984"/>
                  </a:spcBef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RAPPRESENTAZIONE GRAFICA</a:t>
                </a:r>
                <a:endParaRPr lang="it-IT" sz="1600" i="1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600" b="1" dirty="0">
                    <a:solidFill>
                      <a:srgbClr val="FF0000"/>
                    </a:solidFill>
                  </a:rPr>
                  <a:t>SVOLGIMENTO</a:t>
                </a:r>
              </a:p>
              <a:p>
                <a:pPr marL="0" indent="0">
                  <a:buNone/>
                </a:pPr>
                <a:r>
                  <a:rPr lang="it-IT" sz="1600" dirty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1600" b="1" i="1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>
                    <a:sym typeface="Symbol"/>
                  </a:rPr>
                  <a:t>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it-IT" sz="16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it-IT" sz="16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it-IT" sz="16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it-IT" sz="1600" dirty="0"/>
                  <a:t> 				24 : 3 = 8 m </a:t>
                </a:r>
              </a:p>
              <a:p>
                <a:pPr marL="0" indent="0">
                  <a:buNone/>
                </a:pPr>
                <a:r>
                  <a:rPr lang="it-IT" sz="1600" i="1" dirty="0"/>
                  <a:t>	a</a:t>
                </a:r>
                <a:r>
                  <a:rPr lang="it-IT" sz="1600" dirty="0"/>
                  <a:t> = 8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600" dirty="0"/>
                  <a:t> 5 = 40 lunghezza maggiore	</a:t>
                </a:r>
                <a:r>
                  <a:rPr lang="it-IT" sz="1600" i="1" dirty="0"/>
                  <a:t>b</a:t>
                </a:r>
                <a:r>
                  <a:rPr lang="it-IT" sz="1600" dirty="0"/>
                  <a:t> = 8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/>
                      </a:rPr>
                      <m:t>×</m:t>
                    </m:r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0" smtClean="0">
                        <a:latin typeface="Cambria Math"/>
                      </a:rPr>
                      <m:t>2 </m:t>
                    </m:r>
                  </m:oMath>
                </a14:m>
                <a:r>
                  <a:rPr lang="it-IT" sz="1600" dirty="0"/>
                  <a:t>= 16 n° lunghezza minore</a:t>
                </a:r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229600" cy="5256584"/>
              </a:xfrm>
              <a:blipFill>
                <a:blip r:embed="rId2"/>
                <a:stretch>
                  <a:fillRect l="-463" t="-242" r="-3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E6F0F579-FB91-EC4C-BA23-C48D2CFFC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F750D24D-7E01-6741-AD73-E48E027AF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Problemi con le frazioni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6F04EE5C-E35F-7241-B6DD-DA7DE8008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170D25-1CEC-1A40-853E-74DA02D68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9" y="4797152"/>
            <a:ext cx="4114800" cy="4953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E084DBD-9B7C-FE48-AC87-999EE0DA0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69" y="4806296"/>
            <a:ext cx="22479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8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E08BF8DF-B4B1-2340-BD93-623B5D22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3239"/>
            <a:ext cx="8229600" cy="1168401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Addizione di frazioni e numeri misti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it-IT" sz="1900" dirty="0"/>
                  <a:t>L’insieme </a:t>
                </a:r>
                <a:r>
                  <a:rPr lang="it-IT" sz="1900" b="1" dirty="0"/>
                  <a:t>Q</a:t>
                </a:r>
                <a:r>
                  <a:rPr lang="it-IT" sz="1900" b="1" baseline="30000" dirty="0"/>
                  <a:t>+</a:t>
                </a:r>
                <a:r>
                  <a:rPr lang="it-IT" sz="1900" dirty="0"/>
                  <a:t> è un ampliamento dell’insieme </a:t>
                </a:r>
                <a:r>
                  <a:rPr lang="it-IT" sz="1900" b="1" dirty="0"/>
                  <a:t>N</a:t>
                </a:r>
                <a:r>
                  <a:rPr lang="it-IT" sz="1900" dirty="0"/>
                  <a:t>,  per cui le operazioni con le frazioni devono avere le stesse proprietà e caratteristiche viste in </a:t>
                </a:r>
                <a:r>
                  <a:rPr lang="it-IT" sz="1900" b="1" dirty="0"/>
                  <a:t>N</a:t>
                </a:r>
                <a:r>
                  <a:rPr lang="it-IT" sz="1900" dirty="0"/>
                  <a:t>.</a:t>
                </a:r>
              </a:p>
              <a:p>
                <a:pPr marL="0" indent="0">
                  <a:buNone/>
                </a:pPr>
                <a:endParaRPr lang="it-IT" sz="1900" dirty="0"/>
              </a:p>
              <a:p>
                <a:pPr marL="0" indent="0">
                  <a:buNone/>
                </a:pPr>
                <a:r>
                  <a:rPr lang="it-IT" sz="1900" b="1" dirty="0">
                    <a:solidFill>
                      <a:srgbClr val="FF0000"/>
                    </a:solidFill>
                  </a:rPr>
                  <a:t>ADDIZIONE DI FRAZIONI CON LO STESSO DENOMINATORE</a:t>
                </a:r>
              </a:p>
              <a:p>
                <a:pPr marL="0" indent="0">
                  <a:buNone/>
                </a:pPr>
                <a:r>
                  <a:rPr lang="it-IT" sz="1900" dirty="0"/>
                  <a:t>La </a:t>
                </a:r>
                <a:r>
                  <a:rPr lang="it-IT" sz="1900" b="1" dirty="0"/>
                  <a:t>somma</a:t>
                </a:r>
                <a:r>
                  <a:rPr lang="it-IT" sz="1900" dirty="0"/>
                  <a:t> di più frazioni aventi lo stesso denominatore è la frazione che ha per numeratore la somma dei numeratori e per denominatore il denominatore comune.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it-IT" sz="2600" b="1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it-IT" sz="26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endParaRPr lang="it-IT" sz="2600" b="1" dirty="0"/>
              </a:p>
              <a:p>
                <a:pPr marL="0" indent="0">
                  <a:buNone/>
                </a:pPr>
                <a:endParaRPr lang="it-IT" sz="1900" dirty="0"/>
              </a:p>
              <a:p>
                <a:pPr marL="0" indent="0">
                  <a:buNone/>
                </a:pPr>
                <a:r>
                  <a:rPr lang="it-IT" sz="1900" b="1" dirty="0">
                    <a:solidFill>
                      <a:srgbClr val="FF0000"/>
                    </a:solidFill>
                  </a:rPr>
                  <a:t>ADDIZIONE DI FRAZIONI CON DENOMINATORE DIVERSO</a:t>
                </a:r>
              </a:p>
              <a:p>
                <a:pPr marL="0" indent="0">
                  <a:buNone/>
                </a:pPr>
                <a:r>
                  <a:rPr lang="it-IT" sz="1900" dirty="0"/>
                  <a:t>Per addizionare più frazioni aventi denominatori diversi occorre ridurle al minimo comune denominatore (</a:t>
                </a:r>
                <a:r>
                  <a:rPr lang="it-IT" sz="1900" dirty="0" err="1"/>
                  <a:t>m.c.d.</a:t>
                </a:r>
                <a:r>
                  <a:rPr lang="it-IT" sz="1900" dirty="0"/>
                  <a:t>).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it-IT" sz="26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600" b="1" dirty="0"/>
                  <a:t>+</a:t>
                </a:r>
                <a:r>
                  <a:rPr lang="it-IT" sz="2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sz="26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600" b="1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𝟏𝟐</m:t>
                        </m:r>
                      </m:num>
                      <m:den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it-IT" sz="2600" b="1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it-IT" sz="26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𝟏𝟗</m:t>
                        </m:r>
                      </m:num>
                      <m:den>
                        <m:r>
                          <a:rPr lang="it-IT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𝟐𝟖</m:t>
                        </m:r>
                      </m:den>
                    </m:f>
                  </m:oMath>
                </a14:m>
                <a:endParaRPr lang="it-IT" sz="2600" b="1" dirty="0"/>
              </a:p>
              <a:p>
                <a:pPr marL="0" indent="0">
                  <a:buNone/>
                </a:pPr>
                <a:endParaRPr lang="it-IT" sz="2000" dirty="0"/>
              </a:p>
              <a:p>
                <a:pPr marL="0" indent="0">
                  <a:buNone/>
                </a:pPr>
                <a:endParaRPr lang="it-IT" sz="20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E414D9DA-6985-E845-AEED-6F75BAF69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0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NUMERI MISTI</a:t>
                </a:r>
              </a:p>
              <a:p>
                <a:pPr marL="0" indent="0">
                  <a:buNone/>
                </a:pPr>
                <a:r>
                  <a:rPr lang="it-IT" sz="1800" dirty="0"/>
                  <a:t>Addizionando un numero naturale con una frazione propria si ottiene un </a:t>
                </a:r>
                <a:r>
                  <a:rPr lang="it-IT" sz="1800" b="1" dirty="0"/>
                  <a:t>numero misto</a:t>
                </a:r>
                <a:r>
                  <a:rPr lang="it-IT" sz="1800" dirty="0"/>
                  <a:t>, cioè un numero composto da una parte intera e da una parte frazionaria: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198900" indent="-198900"/>
                <a:r>
                  <a:rPr lang="it-IT" sz="1800" dirty="0"/>
                  <a:t>Si può </a:t>
                </a:r>
                <a:r>
                  <a:rPr lang="it-IT" sz="1800" b="1" dirty="0"/>
                  <a:t>trasformare un numero misto in una frazione impropria</a:t>
                </a:r>
                <a:r>
                  <a:rPr lang="it-IT" sz="1800" dirty="0"/>
                  <a:t>:</a:t>
                </a:r>
              </a:p>
              <a:p>
                <a:pPr marL="0" indent="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×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𝟏𝟓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𝟏𝟕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it-IT" sz="2400" b="1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198900" indent="-198900"/>
                <a:r>
                  <a:rPr lang="it-IT" sz="1800" dirty="0"/>
                  <a:t>Si può </a:t>
                </a:r>
                <a:r>
                  <a:rPr lang="it-IT" sz="1800" b="1" dirty="0"/>
                  <a:t>scrivere una frazione impropria sotto forma di numero misto</a:t>
                </a:r>
                <a:r>
                  <a:rPr lang="it-IT" sz="1800" dirty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𝟏𝟕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𝟏𝟓</m:t>
                        </m:r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=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it-IT" sz="2400" b="1" dirty="0"/>
              </a:p>
              <a:p>
                <a:endParaRPr lang="it-IT" sz="1800" dirty="0"/>
              </a:p>
              <a:p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E7314C89-E49F-B64C-BDE8-A51ABF8EA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9EA7FAF-09DF-F34D-B98D-EF990499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3239"/>
            <a:ext cx="8229600" cy="1168401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Addizione di frazioni e numeri misti </a:t>
            </a: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E80223F9-8673-D543-9380-8B8BB2B84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3E3C2E1-6FFC-8E43-AAA9-C605499FE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5189259" cy="6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6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78FE336F-F6BC-8743-A899-0593B4389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Sottrazione di frazioni </a:t>
            </a:r>
            <a:b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 frazione complementare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SOTTRAZIONE DI FRAZIONI CON LO STESSO DENOMINATORE</a:t>
                </a:r>
              </a:p>
              <a:p>
                <a:pPr marL="0" indent="0">
                  <a:buNone/>
                </a:pPr>
                <a:r>
                  <a:rPr lang="it-IT" sz="1800" dirty="0"/>
                  <a:t>La </a:t>
                </a:r>
                <a:r>
                  <a:rPr lang="it-IT" sz="1800" b="1" dirty="0"/>
                  <a:t>differenza</a:t>
                </a:r>
                <a:r>
                  <a:rPr lang="it-IT" sz="1800" dirty="0"/>
                  <a:t> tra due frazioni aventi lo stesso denominatore è la frazione che ha per denominatore lo stesso denominatore e per numeratore la differenza fra i numeratori delle frazioni date.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it-IT" sz="2400" b="1" dirty="0"/>
                  <a:t> </a:t>
                </a:r>
                <a:r>
                  <a:rPr lang="it-IT" sz="2400" i="1" dirty="0">
                    <a:sym typeface="Symbol"/>
                  </a:rPr>
                  <a:t> </a:t>
                </a:r>
                <a:r>
                  <a:rPr lang="it-IT" sz="24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it-IT" sz="24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it-IT" sz="24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SOTTRAZIONE DI FRAZIONI CON DENOMINATORE DIVERSO</a:t>
                </a:r>
              </a:p>
              <a:p>
                <a:pPr marL="0" indent="0">
                  <a:buNone/>
                </a:pPr>
                <a:r>
                  <a:rPr lang="it-IT" sz="1800" dirty="0"/>
                  <a:t>Per sottrarre due frazioni aventi denominatori diversi occorre ridurle al minimo comune denominatore (</a:t>
                </a:r>
                <a:r>
                  <a:rPr lang="it-IT" sz="1800" dirty="0" err="1"/>
                  <a:t>m.c.d.</a:t>
                </a:r>
                <a:r>
                  <a:rPr lang="it-IT" sz="1800" dirty="0"/>
                  <a:t>).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i="1" dirty="0">
                    <a:solidFill>
                      <a:srgbClr val="FF0000"/>
                    </a:solidFill>
                    <a:sym typeface="Symbol"/>
                  </a:rPr>
                  <a:t>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𝟑𝟓</m:t>
                        </m:r>
                      </m:num>
                      <m:den>
                        <m:r>
                          <a:rPr lang="it-IT" sz="2400" b="1" i="1">
                            <a:latin typeface="Cambria Math"/>
                          </a:rPr>
                          <m:t>𝟐</m:t>
                        </m:r>
                        <m:r>
                          <a:rPr lang="it-IT" sz="2400" b="1" i="1" smtClean="0">
                            <a:latin typeface="Cambria Math"/>
                          </a:rPr>
                          <m:t>𝟎</m:t>
                        </m:r>
                      </m:den>
                    </m:f>
                  </m:oMath>
                </a14:m>
                <a:r>
                  <a:rPr lang="it-IT" sz="2400" b="1" dirty="0"/>
                  <a:t> </a:t>
                </a:r>
                <a:r>
                  <a:rPr lang="it-IT" sz="2400" b="1" i="1" dirty="0">
                    <a:sym typeface="Symbol"/>
                  </a:rPr>
                  <a:t></a:t>
                </a:r>
                <a:r>
                  <a:rPr lang="it-IT" sz="24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it-IT" sz="2400" b="1" i="1">
                            <a:latin typeface="Cambria Math"/>
                          </a:rPr>
                          <m:t>𝟐</m:t>
                        </m:r>
                        <m:r>
                          <a:rPr lang="it-IT" sz="2400" b="1" i="1" smtClean="0">
                            <a:latin typeface="Cambria Math"/>
                          </a:rPr>
                          <m:t>𝟎</m:t>
                        </m:r>
                      </m:den>
                    </m:f>
                  </m:oMath>
                </a14:m>
                <a:r>
                  <a:rPr lang="it-IT" sz="24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den>
                    </m:f>
                  </m:oMath>
                </a14:m>
                <a:endParaRPr lang="it-IT" sz="2400" b="1" dirty="0"/>
              </a:p>
              <a:p>
                <a:pPr marL="0" indent="0">
                  <a:buNone/>
                </a:pPr>
                <a:r>
                  <a:rPr lang="it-IT" sz="1800" dirty="0"/>
                  <a:t>	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FB744AD8-48BB-EC4F-913D-41E6D893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6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FRAZIONE COMPLEMENTARE</a:t>
                </a:r>
              </a:p>
              <a:p>
                <a:pPr marL="0" indent="0">
                  <a:buNone/>
                </a:pPr>
                <a:r>
                  <a:rPr lang="it-IT" sz="1800" dirty="0"/>
                  <a:t>Se si sottrae dall’unità una frazione propria si ottiene la frazione complementare della frazione data:</a:t>
                </a:r>
              </a:p>
              <a:p>
                <a:pPr marL="0" indent="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1 </a:t>
                </a:r>
                <a:r>
                  <a:rPr lang="it-IT" sz="2400" b="1" i="1" dirty="0">
                    <a:solidFill>
                      <a:srgbClr val="FF0000"/>
                    </a:solidFill>
                    <a:sym typeface="Symbol"/>
                  </a:rPr>
                  <a:t>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  <m:r>
                          <m:rPr>
                            <m:nor/>
                          </m:rPr>
                          <a:rPr lang="it-IT" sz="2400" b="1" i="1">
                            <a:solidFill>
                              <a:schemeClr val="tx1"/>
                            </a:solidFill>
                            <a:sym typeface="Symbol"/>
                          </a:rPr>
                          <m:t>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  <a:sym typeface="Symbol"/>
                          </a:rPr>
                          <m:t> 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  <a:sym typeface="Symbol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it-IT" sz="2400" b="1" dirty="0"/>
              </a:p>
              <a:p>
                <a:pPr marL="0" indent="0">
                  <a:buNone/>
                </a:pPr>
                <a:r>
                  <a:rPr lang="it-IT" sz="1800" dirty="0"/>
                  <a:t>La frazione complementare rappresenta la parte da aggiungere alla frazione data per ottenere l’intero.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Due frazioni si dicono </a:t>
                </a:r>
                <a:r>
                  <a:rPr lang="it-IT" sz="1800" b="1" dirty="0"/>
                  <a:t>complementari</a:t>
                </a:r>
                <a:r>
                  <a:rPr lang="it-IT" sz="1800" dirty="0"/>
                  <a:t> se la loro somma è 1.  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1EEFDA3B-A890-F948-84E9-E80152C5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D5B5C4A-31DC-0540-9A73-FFD7C804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Sottrazione di frazioni </a:t>
            </a:r>
            <a:b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 frazione complementare</a:t>
            </a: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EA754035-FDC4-1246-B986-D903C7DBD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89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7510E5ED-E789-074C-9B44-6AC1090C6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Moltiplicazione di frazioni </a:t>
            </a:r>
            <a:b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 frazioni reciproche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Il </a:t>
                </a:r>
                <a:r>
                  <a:rPr lang="it-IT" sz="1800" b="1" dirty="0"/>
                  <a:t>prodotto</a:t>
                </a:r>
                <a:r>
                  <a:rPr lang="it-IT" sz="1800" dirty="0"/>
                  <a:t> di due o più frazioni è una frazione che ha per numeratore il prodotto dei numeratori e per denominatore il prodotto dei denominatori.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/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4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24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𝟏𝟓</m:t>
                        </m:r>
                      </m:den>
                    </m:f>
                  </m:oMath>
                </a14:m>
                <a:endParaRPr lang="it-IT" sz="2400" b="1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FRAZIONE RECIPROCA O INVERSA</a:t>
                </a:r>
              </a:p>
              <a:p>
                <a:pPr marL="0" indent="0">
                  <a:buNone/>
                </a:pPr>
                <a:r>
                  <a:rPr lang="it-IT" sz="1800" dirty="0"/>
                  <a:t>La frazione </a:t>
                </a:r>
                <a:r>
                  <a:rPr lang="it-IT" sz="1800" b="1" dirty="0"/>
                  <a:t>reciproca</a:t>
                </a:r>
                <a:r>
                  <a:rPr lang="it-IT" sz="1800" dirty="0"/>
                  <a:t> o </a:t>
                </a:r>
                <a:r>
                  <a:rPr lang="it-IT" sz="1800" b="1" dirty="0"/>
                  <a:t>inversa</a:t>
                </a:r>
                <a:r>
                  <a:rPr lang="it-IT" sz="1800" dirty="0"/>
                  <a:t> di una frazione data si ottiene scambiando il numeratore con il denominatore: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it-IT" sz="1800" b="1" dirty="0"/>
                  <a:t> </a:t>
                </a:r>
                <a:r>
                  <a:rPr lang="it-IT" sz="1800" dirty="0"/>
                  <a:t>è la frazione reciproca di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it-IT" sz="1800" b="1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Due frazioni si dicono </a:t>
                </a:r>
                <a:r>
                  <a:rPr lang="it-IT" sz="1800" b="1" dirty="0"/>
                  <a:t>reciproche</a:t>
                </a:r>
                <a:r>
                  <a:rPr lang="it-IT" sz="1800" dirty="0"/>
                  <a:t> se il loro prodotto è l’unità:</a:t>
                </a:r>
              </a:p>
              <a:p>
                <a:pPr marL="0" indent="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= 1</a:t>
                </a:r>
                <a:endParaRPr lang="it-IT" sz="2400" b="1" dirty="0"/>
              </a:p>
              <a:p>
                <a:pPr marL="0" indent="0">
                  <a:buNone/>
                </a:pPr>
                <a:endParaRPr lang="it-IT" sz="2000" dirty="0"/>
              </a:p>
              <a:p>
                <a:pPr marL="0" indent="0">
                  <a:buNone/>
                </a:pPr>
                <a:endParaRPr lang="it-IT" sz="2000" dirty="0"/>
              </a:p>
              <a:p>
                <a:endParaRPr lang="it-IT" sz="20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6069D306-A5DF-0C4F-9578-A9B288689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13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F6E77E41-A3C2-2147-8BC9-B2E8246F6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74411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Divisione e frazioni a termini frazionari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Il </a:t>
                </a:r>
                <a:r>
                  <a:rPr lang="it-IT" sz="1800" b="1" dirty="0"/>
                  <a:t>quoziente</a:t>
                </a:r>
                <a:r>
                  <a:rPr lang="it-IT" sz="1800" dirty="0"/>
                  <a:t> di due frazioni, di cui la seconda diversa da zero, è la frazione che si ottiene moltiplicando la prima per l’inverso della seconda.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it-IT" sz="2400" b="1" dirty="0"/>
                  <a:t>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it-IT" sz="2400" b="1" dirty="0"/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4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sz="24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it-IT" sz="1800" b="1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Come nell’insieme </a:t>
                </a:r>
                <a:r>
                  <a:rPr lang="it-IT" sz="1800" b="1" dirty="0"/>
                  <a:t>N</a:t>
                </a:r>
                <a:r>
                  <a:rPr lang="it-IT" sz="1800" dirty="0"/>
                  <a:t>, anche nell’insieme </a:t>
                </a:r>
                <a:r>
                  <a:rPr lang="it-IT" sz="1800" b="1" dirty="0"/>
                  <a:t>Q</a:t>
                </a:r>
                <a:r>
                  <a:rPr lang="it-IT" sz="1800" b="1" baseline="30000" dirty="0"/>
                  <a:t>+</a:t>
                </a:r>
                <a:r>
                  <a:rPr lang="it-IT" sz="1800" dirty="0"/>
                  <a:t> la divisione è l’operazione inversa della moltiplicazione.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Possiamo sempre calcolare il quoziente di due numeri razionali a eccezione, come accade nell’insieme </a:t>
                </a:r>
                <a:r>
                  <a:rPr lang="it-IT" sz="1800" b="1" dirty="0"/>
                  <a:t>N</a:t>
                </a:r>
                <a:r>
                  <a:rPr lang="it-IT" sz="1800" dirty="0"/>
                  <a:t>, dei seguenti casi: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𝒎</m:t>
                        </m:r>
                      </m:num>
                      <m:den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</m:den>
                    </m:f>
                  </m:oMath>
                </a14:m>
                <a:r>
                  <a:rPr lang="it-IT" sz="1800" b="1" dirty="0">
                    <a:solidFill>
                      <a:srgbClr val="FF0000"/>
                    </a:solidFill>
                  </a:rPr>
                  <a:t> : 0 	impossibile </a:t>
                </a:r>
              </a:p>
              <a:p>
                <a:pPr marL="0" indent="0" algn="ctr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0 : 0	indeterminata 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20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61AF6BA7-C2B3-8E4E-9552-5E3CD63A3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2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rgbClr val="FF0000"/>
                </a:solidFill>
              </a:rPr>
              <a:t>FRAZIONE A TERMINI FRAZIONARI</a:t>
            </a:r>
          </a:p>
          <a:p>
            <a:pPr marL="0" indent="0">
              <a:buNone/>
            </a:pPr>
            <a:r>
              <a:rPr lang="it-IT" sz="1800" dirty="0"/>
              <a:t>Una </a:t>
            </a:r>
            <a:r>
              <a:rPr lang="it-IT" sz="1800" b="1" dirty="0"/>
              <a:t>frazione a termini frazionari </a:t>
            </a:r>
            <a:r>
              <a:rPr lang="it-IT" sz="1800" dirty="0"/>
              <a:t>è una frazione in cui il numeratore e il denominatore sono due frazioni oppure un numero intero e una frazione.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Nella frazione a termini frazionari il </a:t>
            </a:r>
            <a:r>
              <a:rPr lang="it-IT" sz="1800" b="1" dirty="0"/>
              <a:t>simbolo</a:t>
            </a:r>
            <a:r>
              <a:rPr lang="it-IT" sz="1800" dirty="0"/>
              <a:t> della </a:t>
            </a:r>
            <a:r>
              <a:rPr lang="it-IT" sz="1800" b="1" dirty="0"/>
              <a:t>divisione</a:t>
            </a:r>
            <a:r>
              <a:rPr lang="it-IT" sz="1800" dirty="0"/>
              <a:t> è rappresentato da una linea di frazione che è più lunga di quella delle frazioni scritte al numeratore e al denominatore.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ACD611D4-4D12-B34A-B02E-610A14EF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6764BD4-4C59-B544-A49A-F82D8C29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74411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Divisione e frazioni a termini frazionari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AD71FB4E-3194-7C46-9A82-395C71C30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02FAF10-8A5D-0E41-BE18-30BE155F3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04" y="2758206"/>
            <a:ext cx="3771791" cy="229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D47FC4AC-181B-AA4B-AB5D-F1D1AF72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Elevamento a potenza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La potenza di una frazione è il prodotto di tante frazioni uguali alla base quante ne indica l’esponente.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La </a:t>
            </a:r>
            <a:r>
              <a:rPr lang="it-IT" sz="1800" b="1" dirty="0"/>
              <a:t>potenza</a:t>
            </a:r>
            <a:r>
              <a:rPr lang="it-IT" sz="1800" dirty="0"/>
              <a:t> di una frazione è una frazione avente per numeratore la potenza del numeratore e per denominatore la potenza del denominatore.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EACFC5EB-27F2-E541-B535-59B48847D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4A5A69-36B3-5841-9D87-AC36B9F48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39" y="2363041"/>
            <a:ext cx="4897122" cy="6306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02D956A-C6CC-C14F-8716-6ECA9A249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38" y="4437112"/>
            <a:ext cx="4971323" cy="6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62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1450</Words>
  <Application>Microsoft Macintosh PowerPoint</Application>
  <PresentationFormat>Presentazione su schermo (4:3)</PresentationFormat>
  <Paragraphs>153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Tema di Office</vt:lpstr>
      <vt:lpstr>Operazioni  con le frazioni</vt:lpstr>
      <vt:lpstr>Addizione di frazioni e numeri misti </vt:lpstr>
      <vt:lpstr>Addizione di frazioni e numeri misti </vt:lpstr>
      <vt:lpstr>Sottrazione di frazioni  e frazione complementare</vt:lpstr>
      <vt:lpstr>Sottrazione di frazioni  e frazione complementare</vt:lpstr>
      <vt:lpstr>Moltiplicazione di frazioni  e frazioni reciproche</vt:lpstr>
      <vt:lpstr>Divisione e frazioni a termini frazionari</vt:lpstr>
      <vt:lpstr>Divisione e frazioni a termini frazionari</vt:lpstr>
      <vt:lpstr>Elevamento a potenza</vt:lpstr>
      <vt:lpstr>Elevamento a potenza</vt:lpstr>
      <vt:lpstr>Espressioni con le frazioni</vt:lpstr>
      <vt:lpstr>Problemi con le frazioni</vt:lpstr>
      <vt:lpstr>Problemi con le frazioni</vt:lpstr>
      <vt:lpstr>Problemi con le frazioni</vt:lpstr>
      <vt:lpstr>Problemi con le frazioni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Operazioni con le frazioni</dc:title>
  <dc:creator>Elisa Favro</dc:creator>
  <cp:lastModifiedBy>Microsoft Office User</cp:lastModifiedBy>
  <cp:revision>45</cp:revision>
  <dcterms:created xsi:type="dcterms:W3CDTF">2020-04-07T10:04:39Z</dcterms:created>
  <dcterms:modified xsi:type="dcterms:W3CDTF">2020-04-16T09:02:56Z</dcterms:modified>
</cp:coreProperties>
</file>