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4927FA-E360-4C48-BCDB-69B25B73A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86369F-EE0F-4684-BF4D-DD24266B7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991302-3284-4DE5-BDC1-731E8300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51FF18-D027-41C3-86C4-F7FD9261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8BA135-C03E-4FB6-858D-C2AE3F3D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56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B8F5AB-CCE3-420F-89A9-21FCD3BB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793919-E925-47F0-9831-DD8E2D988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F8E1B8-FD10-46AA-B783-3CE4DBED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CCE2EE-357E-4A33-A27A-347A61C9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C9D60-BA60-466A-9C25-0AE6FC99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62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50F97D-BF4E-4FFD-8B29-E09F6A951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B11CDE-C17F-4E5A-B49E-92734E500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AAFEE2-C899-487E-A878-91ED0C6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88DCA8-E0C1-4ADA-BB1C-19356A01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7E8085-27E5-44EE-8DA2-ACE3409A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82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6524F-D3E1-40B2-ABA3-CBE1C6F9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81F3B3-A239-4A64-8269-20163C04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5DDCCB-7BBE-4B9D-BBA2-220DA81B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DD24CA-C3F1-4B1F-A1C6-D25BD25C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DD5183-9914-4714-BE41-3EF89E82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00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E87ED-32CB-4D8B-BBED-530AE395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AFDCB6-5CCA-4C0B-B6AC-CA226A2FA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EA60F1-7FA3-4AFE-8718-DB0D0D62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464A87-A013-41F7-90D3-BD58B0A7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20D1F9-587A-4483-BFF7-F253EBB0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18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75B2A-7F18-4533-A465-56AE4821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766454-053F-4F9F-81EA-4ED9B7407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BDACCC-35DF-4537-BB8C-96DC0F1A5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D3C572-78DD-4E2C-8E85-B68D87A5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49FDAC-D384-4E60-BFE1-5DA1DC96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6DBB00-72E6-4575-AA1E-84D99817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29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C64CD9-5F3D-412B-B621-4608EEF9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C63064-5918-4B2D-A897-C93D3F30E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1FCEE9-05A4-4087-83B6-8D9D62C2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3D3759-360C-4BEA-83C8-F00FB047D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F11F84B-0269-4CA1-83A6-F0948986A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C931D8D-5A1C-45AB-AD88-886C91E7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978977E-C5B9-4667-8F91-F07F153D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AAA8EC-8B29-4144-B51D-F50AB068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09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68545-8A13-4FA1-949B-BEF9DA46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6511FE-7AE2-454F-959A-2C045E6A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B5BAA4-ADEC-4DCE-8D01-F84D3C74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BF67AF-E9AF-4313-817D-2DF707C2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46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5B63A5-4067-4396-A3BE-209AD5C4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C7E661-4F1C-4B0E-8742-C6BD03C4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AE4E07-83DA-4338-9951-C2EF212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17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00D00-7BB9-4F3C-AF52-2EFD104B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682CCE-9A60-4049-82C6-0DD00E60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639D02-AC95-45EC-9E61-1A4851223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9AE65F-74EF-4647-80B3-789641C1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D941C3-2D86-4F78-B253-ED656534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9E0352-C5D6-4505-97D8-AF223552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17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DBD16-DFBD-47D8-A6F8-AA688387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273C45-116C-4551-8B57-4B8AD31A6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13D70C-0A11-4B4E-B238-71BF03E9A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FEC1EE-98D9-4282-A86D-69417B12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0CF7B6-C793-48E4-BD5C-A180AD03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72B546-B42F-42F9-A559-0C5B76EE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5FBBCF-6DAC-4C89-802E-C7A1C32B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E71DFE-90B4-4A73-9BC3-29DB78EAF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EA9AB6-756A-4188-A636-991C6142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71866-9898-4487-8C20-383EF40FD3F9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964295-3548-419D-9805-05F2ED452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2CD035-9E98-44DC-ACE8-254CEF5FA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3CF8-AF04-470C-9A62-4D139328D1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14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904FF-36F4-4168-A4FB-803400842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Poliziesco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A82F9931-CCCB-B34B-A0C4-E45532990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0C641F1-09D1-8E47-A9ED-4FC7A76D4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7"/>
          <a:stretch/>
        </p:blipFill>
        <p:spPr>
          <a:xfrm>
            <a:off x="19983" y="0"/>
            <a:ext cx="1225668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53084F-EC45-AC4C-AE8D-7E6459F4149D}"/>
              </a:ext>
            </a:extLst>
          </p:cNvPr>
          <p:cNvSpPr txBox="1">
            <a:spLocks/>
          </p:cNvSpPr>
          <p:nvPr/>
        </p:nvSpPr>
        <p:spPr>
          <a:xfrm>
            <a:off x="3954697" y="4876000"/>
            <a:ext cx="6562512" cy="14266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>
                <a:solidFill>
                  <a:schemeClr val="bg1"/>
                </a:solidFill>
                <a:latin typeface="+mn-lt"/>
              </a:rPr>
              <a:t>Poliziesco</a:t>
            </a:r>
            <a:r>
              <a:rPr lang="it-IT" sz="5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3200" b="1" dirty="0">
                <a:latin typeface="+mn-lt"/>
              </a:rPr>
              <a:t>vol. 2</a:t>
            </a:r>
          </a:p>
        </p:txBody>
      </p:sp>
      <p:pic>
        <p:nvPicPr>
          <p:cNvPr id="9" name="Immagine 4" descr="logo LATTES OK nero.psd">
            <a:extLst>
              <a:ext uri="{FF2B5EF4-FFF2-40B4-BE49-F238E27FC236}">
                <a16:creationId xmlns:a16="http://schemas.microsoft.com/office/drawing/2014/main" id="{4F367FEC-4E37-E148-8673-5FD4477C6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03" y="5068293"/>
            <a:ext cx="956635" cy="100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27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0DF17F-1EE4-438A-887A-119EB8D0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I romanzi gialli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4EEB8B-EE16-4C99-B511-3A4D1963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37704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Nel 1929, un editore comincia a pubblicare romanzi polizieschi in una collana di libri con la copertina gialla: il genere diventa noto in Italia con il termine </a:t>
            </a:r>
            <a:r>
              <a:rPr lang="it-IT" sz="2000" b="1" dirty="0"/>
              <a:t>giallo</a:t>
            </a:r>
            <a:r>
              <a:rPr lang="it-IT" sz="2000" dirty="0"/>
              <a:t>. </a:t>
            </a:r>
          </a:p>
          <a:p>
            <a:pPr marL="0" indent="0">
              <a:buNone/>
            </a:pPr>
            <a:r>
              <a:rPr lang="it-IT" sz="2000" dirty="0"/>
              <a:t>I romanzi del genere poliziesco ruotano attorno a un </a:t>
            </a:r>
            <a:r>
              <a:rPr lang="it-IT" sz="2000" b="1" dirty="0"/>
              <a:t>crimine</a:t>
            </a:r>
            <a:r>
              <a:rPr lang="it-IT" sz="2000" dirty="0"/>
              <a:t> e sono ricchi di </a:t>
            </a:r>
            <a:r>
              <a:rPr lang="it-IT" sz="2000" b="1" dirty="0"/>
              <a:t>suspense</a:t>
            </a:r>
            <a:r>
              <a:rPr lang="it-IT" sz="2000" dirty="0"/>
              <a:t>. </a:t>
            </a:r>
          </a:p>
          <a:p>
            <a:pPr marL="0" indent="0">
              <a:buNone/>
            </a:pPr>
            <a:r>
              <a:rPr lang="it-IT" sz="2000" dirty="0"/>
              <a:t>Il protagonista è un </a:t>
            </a:r>
            <a:r>
              <a:rPr lang="it-IT" sz="2000" b="1" dirty="0"/>
              <a:t>detective</a:t>
            </a:r>
            <a:r>
              <a:rPr lang="it-IT" sz="2000" dirty="0"/>
              <a:t> brillante che usa la </a:t>
            </a:r>
            <a:r>
              <a:rPr lang="it-IT" sz="2000" b="1" dirty="0"/>
              <a:t>logica</a:t>
            </a:r>
            <a:r>
              <a:rPr lang="it-IT" sz="2000" dirty="0"/>
              <a:t> per risolvere il caso e catturare i criminali. </a:t>
            </a:r>
          </a:p>
          <a:p>
            <a:pPr marL="0" indent="0">
              <a:buNone/>
            </a:pPr>
            <a:r>
              <a:rPr lang="it-IT" sz="2000" dirty="0"/>
              <a:t>Alla fine, la </a:t>
            </a:r>
            <a:r>
              <a:rPr lang="it-IT" sz="2000" b="1" dirty="0"/>
              <a:t>verità</a:t>
            </a:r>
            <a:r>
              <a:rPr lang="it-IT" sz="2000" dirty="0"/>
              <a:t> emerge sempre e la </a:t>
            </a:r>
            <a:r>
              <a:rPr lang="it-IT" sz="2000" b="1" dirty="0"/>
              <a:t>giustizia</a:t>
            </a:r>
            <a:r>
              <a:rPr lang="it-IT" sz="2000" dirty="0"/>
              <a:t> prevale; i colpevoli ricevono la meritata punizione e </a:t>
            </a:r>
            <a:r>
              <a:rPr lang="it-IT" sz="2000" b="1" dirty="0"/>
              <a:t>il bene vince sul male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/>
              <a:t>Nel genere poliziesco si possono individuare i </a:t>
            </a:r>
            <a:r>
              <a:rPr lang="it-IT" sz="2000" b="1" dirty="0"/>
              <a:t>gialli enigma </a:t>
            </a:r>
            <a:r>
              <a:rPr lang="it-IT" sz="2000" dirty="0"/>
              <a:t>e i </a:t>
            </a:r>
            <a:r>
              <a:rPr lang="it-IT" sz="2000" b="1" dirty="0"/>
              <a:t>gialli a suspense</a:t>
            </a:r>
            <a:r>
              <a:rPr lang="it-IT" sz="2000" dirty="0"/>
              <a:t>. 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4EA47522-082B-344F-AD0F-CE1919830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F33314C-685E-4B4E-89FF-45A989E17BC2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FFC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29A3797-0C83-3541-89AD-45EC888115B9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chemeClr val="accent4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29A0017-C3AC-864C-B264-252C004DC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03" y="1364322"/>
            <a:ext cx="3249299" cy="48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9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98B9EC1-4362-E648-BE28-31983E438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3" y="2408518"/>
            <a:ext cx="2571242" cy="312334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66F5A8-15E6-49DB-8B4A-2E031526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Il giallo enigma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2F074B-33DF-417D-A4A1-F325C8A0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513"/>
            <a:ext cx="10878312" cy="50453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Il lettore viene coinvolto in una </a:t>
            </a:r>
            <a:r>
              <a:rPr lang="it-IT" sz="2000" b="1" dirty="0"/>
              <a:t>“gara” intellettuale </a:t>
            </a:r>
            <a:r>
              <a:rPr lang="it-IT" sz="2000" dirty="0"/>
              <a:t>con l’investigatore.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C’è un </a:t>
            </a:r>
            <a:r>
              <a:rPr lang="it-IT" sz="2000" b="1" dirty="0"/>
              <a:t>enigma da risolvere</a:t>
            </a:r>
            <a:r>
              <a:rPr lang="it-IT" sz="2000" dirty="0"/>
              <a:t>: è stato commesso un reato e i potenziali colpevoli sono numerosi oppure nessuno sembra sospettabile.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Le circostanze del delitto vengono proposte al lettore come i </a:t>
            </a:r>
            <a:r>
              <a:rPr lang="it-IT" sz="2000" b="1" dirty="0"/>
              <a:t>dati di un problema</a:t>
            </a:r>
            <a:r>
              <a:rPr lang="it-IT" sz="2000" dirty="0"/>
              <a:t>: </a:t>
            </a:r>
            <a:br>
              <a:rPr lang="it-IT" sz="2000" dirty="0"/>
            </a:br>
            <a:r>
              <a:rPr lang="it-IT" sz="2000" dirty="0"/>
              <a:t>se interpretati correttamente, portano alla soluzione.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Figura centrale è il </a:t>
            </a:r>
            <a:r>
              <a:rPr lang="it-IT" sz="2000" b="1" dirty="0"/>
              <a:t>detective</a:t>
            </a:r>
            <a:r>
              <a:rPr lang="it-IT" sz="2000" dirty="0"/>
              <a:t>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000" dirty="0"/>
              <a:t>studia la </a:t>
            </a:r>
            <a:r>
              <a:rPr lang="it-IT" sz="2000" b="1" dirty="0"/>
              <a:t>scena del crimine</a:t>
            </a:r>
            <a:r>
              <a:rPr lang="it-IT" sz="2000" dirty="0"/>
              <a:t>;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000" dirty="0"/>
              <a:t>nota gli </a:t>
            </a:r>
            <a:r>
              <a:rPr lang="it-IT" sz="2000" b="1" dirty="0"/>
              <a:t>indizi</a:t>
            </a:r>
            <a:r>
              <a:rPr lang="it-IT" sz="2000" dirty="0"/>
              <a:t>;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000" dirty="0"/>
              <a:t>raccoglie le </a:t>
            </a:r>
            <a:r>
              <a:rPr lang="it-IT" sz="2000" b="1" dirty="0"/>
              <a:t>prove</a:t>
            </a:r>
            <a:r>
              <a:rPr lang="it-IT" sz="2000" dirty="0"/>
              <a:t>;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000" dirty="0"/>
              <a:t>individua i possibili </a:t>
            </a:r>
            <a:r>
              <a:rPr lang="it-IT" sz="2000" b="1" dirty="0"/>
              <a:t>colpevoli</a:t>
            </a:r>
            <a:r>
              <a:rPr lang="it-IT" sz="2000" dirty="0"/>
              <a:t>;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000" dirty="0"/>
              <a:t>cerca l’</a:t>
            </a:r>
            <a:r>
              <a:rPr lang="it-IT" sz="2000" b="1" dirty="0"/>
              <a:t>arma del delitto </a:t>
            </a:r>
            <a:r>
              <a:rPr lang="it-IT" sz="2000" dirty="0"/>
              <a:t>e il </a:t>
            </a:r>
            <a:r>
              <a:rPr lang="it-IT" sz="2000" b="1" dirty="0"/>
              <a:t>movente</a:t>
            </a:r>
            <a:r>
              <a:rPr lang="it-IT" sz="2000" dirty="0"/>
              <a:t>;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000" dirty="0"/>
              <a:t>grazie alle sue capacità intellettive e ad una </a:t>
            </a:r>
            <a:r>
              <a:rPr lang="it-IT" sz="2000" b="1" dirty="0"/>
              <a:t>logica rigorosa</a:t>
            </a:r>
            <a:r>
              <a:rPr lang="it-IT" sz="2000" dirty="0"/>
              <a:t>, rivela il ragionamento e le prove che portano alla soluzione del mistero.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C7259899-7A4B-4D40-9825-FC89E236A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6A823CC-6275-9E46-BE52-7DA7DF234CB6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FFC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8006053-A28E-8A46-B24A-ED3BCDB462A4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chemeClr val="accent4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27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70F9E-7D61-49B3-9CD8-B37FBD77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Il giallo a suspense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DDC431-F662-4DE4-A4F4-9531D758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44" y="2000335"/>
            <a:ext cx="5506039" cy="3707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giallo-enigma presenta in genere un delitto già avvenuto di cui occorre svelare il mistero. </a:t>
            </a:r>
          </a:p>
          <a:p>
            <a:pPr marL="0" indent="0">
              <a:buNone/>
            </a:pPr>
            <a:r>
              <a:rPr lang="it-IT" sz="2000" dirty="0"/>
              <a:t>Nel </a:t>
            </a:r>
            <a:r>
              <a:rPr lang="it-IT" sz="2000" b="1" dirty="0"/>
              <a:t>giallo a suspense </a:t>
            </a:r>
            <a:r>
              <a:rPr lang="it-IT" sz="2000" dirty="0"/>
              <a:t>i crimini si svolgono sotto gli occhi del lettore che prova sentimenti crescenti di </a:t>
            </a:r>
            <a:r>
              <a:rPr lang="it-IT" sz="2000" b="1" dirty="0"/>
              <a:t>ansia</a:t>
            </a:r>
            <a:r>
              <a:rPr lang="it-IT" sz="2000" dirty="0"/>
              <a:t> e </a:t>
            </a:r>
            <a:r>
              <a:rPr lang="it-IT" sz="2000" b="1" dirty="0"/>
              <a:t>paura</a:t>
            </a:r>
            <a:r>
              <a:rPr lang="it-IT" sz="2000" dirty="0"/>
              <a:t>: i </a:t>
            </a:r>
            <a:r>
              <a:rPr lang="it-IT" sz="2000" b="1" dirty="0"/>
              <a:t>pericoli</a:t>
            </a:r>
            <a:r>
              <a:rPr lang="it-IT" sz="2000" dirty="0"/>
              <a:t> minacciano i personaggi e, a volte, il detective stesso.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7750D558-90E9-7047-9AA7-B0B6E9014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B06C1FB-74F3-1B43-AEDD-2083E3684EB7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FFC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5AC1142-D1D0-AF47-98D6-6F489CA58C95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chemeClr val="accent4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1A9D860-0C0F-A94E-897D-3FA639602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4" y="1667201"/>
            <a:ext cx="4656328" cy="47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6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5C6383A-D0C7-DB4D-A0F5-D1A5B02C9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50" y="571500"/>
            <a:ext cx="3416300" cy="6286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D9FF86D-B95B-43F4-8EE9-C13D2154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Le tecniche narrative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A65962-C474-4125-AB76-ED330DCC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8566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All’inizio un </a:t>
            </a:r>
            <a:r>
              <a:rPr lang="it-IT" sz="2000" b="1" dirty="0"/>
              <a:t>crimine</a:t>
            </a:r>
            <a:r>
              <a:rPr lang="it-IT" sz="2000" dirty="0"/>
              <a:t> rompe l’equilibrio iniziale e mette in moto la vicenda. </a:t>
            </a:r>
          </a:p>
          <a:p>
            <a:pPr marL="0" indent="0">
              <a:buNone/>
            </a:pPr>
            <a:r>
              <a:rPr lang="it-IT" sz="2000" dirty="0"/>
              <a:t>Il lettore e il detective si pongono le stesse domande: </a:t>
            </a:r>
            <a:r>
              <a:rPr lang="it-IT" sz="2000" b="1" dirty="0"/>
              <a:t>chi</a:t>
            </a:r>
            <a:r>
              <a:rPr lang="it-IT" sz="2000" dirty="0"/>
              <a:t> ha commesso il delitto? </a:t>
            </a:r>
            <a:r>
              <a:rPr lang="it-IT" sz="2000" b="1" dirty="0"/>
              <a:t>Perché</a:t>
            </a:r>
            <a:r>
              <a:rPr lang="it-IT" sz="2000" dirty="0"/>
              <a:t>? </a:t>
            </a:r>
            <a:r>
              <a:rPr lang="it-IT" sz="2000" b="1" dirty="0"/>
              <a:t>Quando</a:t>
            </a:r>
            <a:r>
              <a:rPr lang="it-IT" sz="2000" dirty="0"/>
              <a:t>? </a:t>
            </a:r>
          </a:p>
          <a:p>
            <a:pPr marL="0" indent="0">
              <a:buNone/>
            </a:pPr>
            <a:r>
              <a:rPr lang="it-IT" sz="2000" dirty="0"/>
              <a:t>Alcuni autori scelgono l’utilizzo di </a:t>
            </a:r>
            <a:r>
              <a:rPr lang="it-IT" sz="2000" b="1" dirty="0"/>
              <a:t>flashback</a:t>
            </a:r>
            <a:r>
              <a:rPr lang="it-IT" sz="2000" dirty="0"/>
              <a:t> per presentare personaggi chiave e fornire al lettore importanti indizi: gli eventi vengono ricostruiti a ritroso. </a:t>
            </a:r>
          </a:p>
          <a:p>
            <a:pPr marL="0" indent="0">
              <a:buNone/>
            </a:pPr>
            <a:r>
              <a:rPr lang="it-IT" sz="2000" dirty="0"/>
              <a:t>Può capitare che il detective segua una </a:t>
            </a:r>
            <a:r>
              <a:rPr lang="it-IT" sz="2000" b="1" dirty="0"/>
              <a:t>falsa pista </a:t>
            </a:r>
            <a:r>
              <a:rPr lang="it-IT" sz="2000" dirty="0"/>
              <a:t>e il “gioco” dell’inchiesta ricomincia. 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10AA82ED-382D-4B42-A399-ED59153CA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BE4BC7D-1F89-7645-B746-44E816D8B773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FFC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33AE538-E1BF-0F4F-B1B8-DC851B317A2D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chemeClr val="accent4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39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B7EE692-8466-0249-BEF8-F8E41BF77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855" y="3846408"/>
            <a:ext cx="2773545" cy="243042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D7C7580-8A3C-4BAA-841C-396A430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832"/>
            <a:ext cx="10515600" cy="1048895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Autori tra Otto e Novecento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1E5056-7940-47BE-B920-96C2140C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05" y="1597957"/>
            <a:ext cx="8824023" cy="4857210"/>
          </a:xfrm>
        </p:spPr>
        <p:txBody>
          <a:bodyPr>
            <a:noAutofit/>
          </a:bodyPr>
          <a:lstStyle/>
          <a:p>
            <a:r>
              <a:rPr lang="it-IT" sz="2000" b="1" dirty="0"/>
              <a:t>Edgar Allan Poe </a:t>
            </a:r>
            <a:r>
              <a:rPr lang="it-IT" sz="2000" dirty="0"/>
              <a:t>(1809-1849) e </a:t>
            </a:r>
            <a:r>
              <a:rPr lang="it-IT" sz="2000" b="1" dirty="0"/>
              <a:t>Arthur Conan Doyle </a:t>
            </a:r>
            <a:r>
              <a:rPr lang="it-IT" sz="2000" dirty="0"/>
              <a:t>(1859-1930), inventori del giallo enigma;</a:t>
            </a:r>
          </a:p>
          <a:p>
            <a:r>
              <a:rPr lang="it-IT" sz="2000" dirty="0"/>
              <a:t>Conan Doyle crea la figura di Sherlock Holmes; le sue opere e quelle degli anglosassoni </a:t>
            </a:r>
            <a:r>
              <a:rPr lang="it-IT" sz="2000" b="1" dirty="0"/>
              <a:t>Gilbert Keith Chesterton</a:t>
            </a:r>
            <a:r>
              <a:rPr lang="it-IT" sz="2000" dirty="0"/>
              <a:t>, </a:t>
            </a:r>
            <a:r>
              <a:rPr lang="it-IT" sz="2000" b="1" dirty="0"/>
              <a:t>Austin Freeman</a:t>
            </a:r>
            <a:r>
              <a:rPr lang="it-IT" sz="2000" dirty="0"/>
              <a:t>, </a:t>
            </a:r>
            <a:r>
              <a:rPr lang="it-IT" sz="2000" b="1" dirty="0"/>
              <a:t>Agatha Christie</a:t>
            </a:r>
            <a:r>
              <a:rPr lang="it-IT" sz="2000" dirty="0"/>
              <a:t>, </a:t>
            </a:r>
            <a:r>
              <a:rPr lang="it-IT" sz="2000" b="1" dirty="0"/>
              <a:t>Ellery Queen</a:t>
            </a:r>
            <a:r>
              <a:rPr lang="it-IT" sz="2000" dirty="0"/>
              <a:t>, </a:t>
            </a:r>
            <a:r>
              <a:rPr lang="it-IT" sz="2000" b="1" dirty="0"/>
              <a:t>Edgar Wallace </a:t>
            </a:r>
            <a:r>
              <a:rPr lang="it-IT" sz="2000" dirty="0"/>
              <a:t>definiscono le caratteristiche del genere poliziesco; </a:t>
            </a:r>
          </a:p>
          <a:p>
            <a:r>
              <a:rPr lang="it-IT" sz="2000" b="1" dirty="0"/>
              <a:t>Georges Simenon </a:t>
            </a:r>
            <a:r>
              <a:rPr lang="it-IT" sz="2000" dirty="0"/>
              <a:t>crea il commissario della polizia francese Jules Maigret;</a:t>
            </a:r>
          </a:p>
          <a:p>
            <a:r>
              <a:rPr lang="it-IT" sz="2000" dirty="0"/>
              <a:t>tra gli autori di gialli a suspense, </a:t>
            </a:r>
            <a:r>
              <a:rPr lang="it-IT" sz="2000" b="1" dirty="0"/>
              <a:t>Dashiell Hammett</a:t>
            </a:r>
            <a:r>
              <a:rPr lang="it-IT" sz="2000" dirty="0"/>
              <a:t>, </a:t>
            </a:r>
            <a:r>
              <a:rPr lang="it-IT" sz="2000" b="1" dirty="0"/>
              <a:t>Raymond Chandler</a:t>
            </a:r>
            <a:r>
              <a:rPr lang="it-IT" sz="2000" dirty="0"/>
              <a:t>, </a:t>
            </a:r>
            <a:r>
              <a:rPr lang="it-IT" sz="2000" b="1" dirty="0"/>
              <a:t>Patricia Highsmith</a:t>
            </a:r>
            <a:r>
              <a:rPr lang="it-IT" sz="2000" dirty="0"/>
              <a:t>, </a:t>
            </a:r>
            <a:r>
              <a:rPr lang="it-IT" sz="2000" b="1" dirty="0"/>
              <a:t>Michael Connelly</a:t>
            </a:r>
            <a:r>
              <a:rPr lang="it-IT" sz="2000" dirty="0"/>
              <a:t>; </a:t>
            </a:r>
          </a:p>
          <a:p>
            <a:r>
              <a:rPr lang="it-IT" sz="2000" b="1" dirty="0"/>
              <a:t>Leonardo Sciascia </a:t>
            </a:r>
            <a:r>
              <a:rPr lang="it-IT" sz="2000" dirty="0"/>
              <a:t>e </a:t>
            </a:r>
            <a:r>
              <a:rPr lang="it-IT" sz="2000" b="1" dirty="0"/>
              <a:t>Umberto Eco </a:t>
            </a:r>
            <a:r>
              <a:rPr lang="it-IT" sz="2000" dirty="0"/>
              <a:t>sono stati accesi lettori (e scrittori) di gialli raffinati;</a:t>
            </a:r>
          </a:p>
          <a:p>
            <a:r>
              <a:rPr lang="it-IT" sz="2000" dirty="0"/>
              <a:t>tra gli autori italiani ricordiamo anche </a:t>
            </a:r>
            <a:r>
              <a:rPr lang="it-IT" sz="2000" b="1" dirty="0"/>
              <a:t>Giorgio Scerbanenco</a:t>
            </a:r>
            <a:r>
              <a:rPr lang="it-IT" sz="2000" dirty="0"/>
              <a:t>, </a:t>
            </a:r>
            <a:r>
              <a:rPr lang="it-IT" sz="2000" b="1" dirty="0"/>
              <a:t>Carlo Lucarelli</a:t>
            </a:r>
            <a:r>
              <a:rPr lang="it-IT" sz="2000" dirty="0"/>
              <a:t>, la coppia </a:t>
            </a:r>
            <a:r>
              <a:rPr lang="it-IT" sz="2000" b="1" dirty="0" err="1"/>
              <a:t>Fruttero&amp;Lucentini</a:t>
            </a:r>
            <a:r>
              <a:rPr lang="it-IT" sz="2000" b="1" dirty="0"/>
              <a:t> </a:t>
            </a:r>
            <a:r>
              <a:rPr lang="it-IT" sz="2000" dirty="0"/>
              <a:t>e il grande </a:t>
            </a:r>
            <a:r>
              <a:rPr lang="it-IT" sz="2000" b="1" dirty="0"/>
              <a:t>Andrea Camilleri</a:t>
            </a:r>
            <a:r>
              <a:rPr lang="it-IT" sz="2000" dirty="0"/>
              <a:t>, «padre» del commissario Montalbano.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47B98C2F-2940-624D-9FBC-2EEB7BB9F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E04C11E-CD8A-004A-BC47-57271FA59437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FFC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DA69BB7-295D-8E40-B284-50AA7CBE9F48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chemeClr val="accent4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7A67DA-E9B2-CF4C-AE7C-42A74EAAE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7" y="927279"/>
            <a:ext cx="2222893" cy="240370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43D0135-C5A1-3F4E-90BF-C48051E9F777}"/>
              </a:ext>
            </a:extLst>
          </p:cNvPr>
          <p:cNvSpPr/>
          <p:nvPr/>
        </p:nvSpPr>
        <p:spPr>
          <a:xfrm rot="21127175">
            <a:off x="10105651" y="3193019"/>
            <a:ext cx="17236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Edgar Allan Poe 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D493259-F1FF-7C49-8085-FB74ABA76003}"/>
              </a:ext>
            </a:extLst>
          </p:cNvPr>
          <p:cNvSpPr/>
          <p:nvPr/>
        </p:nvSpPr>
        <p:spPr>
          <a:xfrm rot="355210">
            <a:off x="8645458" y="6022236"/>
            <a:ext cx="182614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Sherlock Holmes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9134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511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Poliziesco</vt:lpstr>
      <vt:lpstr>I romanzi gialli </vt:lpstr>
      <vt:lpstr>Il giallo enigma </vt:lpstr>
      <vt:lpstr>Il giallo a suspense</vt:lpstr>
      <vt:lpstr>Le tecniche narrative</vt:lpstr>
      <vt:lpstr>Autori tra Otto e Novecento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Poliziesco</dc:title>
  <dc:creator>silvia grilli</dc:creator>
  <cp:lastModifiedBy>Microsoft Office User</cp:lastModifiedBy>
  <cp:revision>16</cp:revision>
  <dcterms:created xsi:type="dcterms:W3CDTF">2020-03-31T08:12:31Z</dcterms:created>
  <dcterms:modified xsi:type="dcterms:W3CDTF">2020-05-05T09:54:15Z</dcterms:modified>
</cp:coreProperties>
</file>