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303" r:id="rId4"/>
    <p:sldId id="304" r:id="rId5"/>
    <p:sldId id="305" r:id="rId6"/>
    <p:sldId id="306" r:id="rId7"/>
    <p:sldId id="307" r:id="rId8"/>
    <p:sldId id="308" r:id="rId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0"/>
    <p:restoredTop sz="91412"/>
  </p:normalViewPr>
  <p:slideViewPr>
    <p:cSldViewPr>
      <p:cViewPr>
        <p:scale>
          <a:sx n="140" d="100"/>
          <a:sy n="140" d="100"/>
        </p:scale>
        <p:origin x="204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D370234-4C30-E547-AC58-47E34E351735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CF403D-EF67-1A48-BE10-DDEA35D953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136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1769-D634-E84F-AA17-CE9C9F1CF023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DB4C-C8F2-2048-8AF2-F2427DBBDA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32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81D5-A084-6B44-A4B4-7C1F07A8D095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C1D6-55AA-DF43-96DC-F693192E98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39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E49-89EB-FF46-8C5B-4E92DFF64D3C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66E42-83ED-9C49-BD2C-55034BEF3F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60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DED70-9411-D14A-BD08-61360AAEFF95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B0A5-A78D-334E-9E61-7ECF403AFE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58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0CD3D-81F8-054E-8D6E-D8333A612FBB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D469A-41AE-0647-B70E-7C0D6E4592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08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5A762-9B85-674E-B444-8AC8148DEDD8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6E59-9515-0647-A49A-C8BF461500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07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246A-113B-4E41-9498-1FCE648F51EA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82E39-B5D1-F943-8D4E-4E0DC2095C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60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628E-0C83-1949-9D26-D42D4E67D668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8152-93E4-154F-B751-DADF83BD28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52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6C6E-77E0-A548-BB51-73020B3C0312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D9D9F-D4D1-724B-AF85-359EA96E0F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94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B5D4-0249-104A-9848-3A3D0EF2551F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2C679-B454-F542-A83D-7764585A99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5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B732D-C87B-E042-9222-738A9BA71F54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5A28D-84B7-5D4E-9B1C-0EEA139F88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38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8A948D-E951-3044-A19C-0FEDDCFE62BE}" type="datetimeFigureOut">
              <a:rPr lang="it-IT"/>
              <a:pPr>
                <a:defRPr/>
              </a:pPr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C58D53-9572-FD45-BBB8-1A412652E3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3F70F4E-B07F-A245-B90B-7AE7AD37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r="8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778670" y="2492499"/>
            <a:ext cx="6913562" cy="11525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4800" b="1" dirty="0">
                <a:latin typeface="+mn-lt"/>
              </a:rPr>
              <a:t>Rappresentazioni grafiche</a:t>
            </a:r>
          </a:p>
        </p:txBody>
      </p:sp>
      <p:pic>
        <p:nvPicPr>
          <p:cNvPr id="14339" name="Immagine 5" descr="logo LATTES OK nero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483"/>
            <a:ext cx="1003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foglio quadretti.psd">
            <a:extLst>
              <a:ext uri="{FF2B5EF4-FFF2-40B4-BE49-F238E27FC236}">
                <a16:creationId xmlns:a16="http://schemas.microsoft.com/office/drawing/2014/main" id="{86CAE1D2-61FF-C940-B77D-B9FA602F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23515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Rappresentazioni grafiche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561262" cy="4608537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Quando i dati sono molti, le tabelle risultano precise ma poco significative. </a:t>
            </a:r>
          </a:p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In questo caso le rappresentazioni grafiche forniscono, in modo immediato, quali rapporti si stabiliscono tra i dati.</a:t>
            </a:r>
          </a:p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Prenderemo in considerazione le seguenti rappresentazioni grafiche:</a:t>
            </a: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marL="241200" indent="-241200" algn="l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O</a:t>
            </a:r>
            <a:r>
              <a:rPr lang="is-IS" sz="2800" b="1" dirty="0">
                <a:solidFill>
                  <a:srgbClr val="C00000"/>
                </a:solidFill>
                <a:latin typeface="Calibri" charset="0"/>
              </a:rPr>
              <a:t>rtogramma</a:t>
            </a:r>
          </a:p>
          <a:p>
            <a:pPr marL="241200" indent="-241200" algn="l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I</a:t>
            </a:r>
            <a:r>
              <a:rPr lang="is-IS" sz="2800" b="1" dirty="0">
                <a:solidFill>
                  <a:srgbClr val="C00000"/>
                </a:solidFill>
                <a:latin typeface="Calibri" charset="0"/>
              </a:rPr>
              <a:t>deogramma</a:t>
            </a:r>
          </a:p>
          <a:p>
            <a:pPr marL="241200" indent="-241200" algn="l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A</a:t>
            </a:r>
            <a:r>
              <a:rPr lang="is-IS" sz="2800" b="1" dirty="0">
                <a:solidFill>
                  <a:srgbClr val="C00000"/>
                </a:solidFill>
                <a:latin typeface="Calibri" charset="0"/>
              </a:rPr>
              <a:t>reogramma</a:t>
            </a:r>
          </a:p>
          <a:p>
            <a:pPr marL="241200" indent="-241200" algn="l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D</a:t>
            </a:r>
            <a:r>
              <a:rPr lang="is-IS" sz="2800" b="1" dirty="0">
                <a:solidFill>
                  <a:srgbClr val="C00000"/>
                </a:solidFill>
                <a:latin typeface="Calibri" charset="0"/>
              </a:rPr>
              <a:t>iagramma cartesiano</a:t>
            </a: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b="1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b="1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2000" dirty="0">
              <a:solidFill>
                <a:srgbClr val="000000"/>
              </a:solidFill>
              <a:latin typeface="Calibri" charset="0"/>
            </a:endParaRPr>
          </a:p>
          <a:p>
            <a:pPr algn="l" eaLnBrk="1" hangingPunct="1"/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3" descr="foglio quadretti.psd">
            <a:extLst>
              <a:ext uri="{FF2B5EF4-FFF2-40B4-BE49-F238E27FC236}">
                <a16:creationId xmlns:a16="http://schemas.microsoft.com/office/drawing/2014/main" id="{C329FC64-154A-4F4D-A6D4-6DDF89CE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 err="1">
                <a:solidFill>
                  <a:srgbClr val="953735"/>
                </a:solidFill>
                <a:latin typeface="+mn-lt"/>
                <a:ea typeface="+mj-ea"/>
                <a:cs typeface="+mj-cs"/>
              </a:rPr>
              <a:t>Ortogramma</a:t>
            </a:r>
            <a:endParaRPr lang="it-IT" b="1" dirty="0">
              <a:solidFill>
                <a:srgbClr val="953735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827088" y="1340769"/>
            <a:ext cx="7561262" cy="4248471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Un ortogramma è una rappresentazione grafica con rettangoli equidistanti tra loro. Data la tabella che associa a ogni sport il numero dei ragazzi che lo praticano:</a:t>
            </a:r>
            <a:endParaRPr lang="is-IS" sz="2000" dirty="0">
              <a:solidFill>
                <a:srgbClr val="FF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3086100" lvl="6" indent="-342900" algn="l">
              <a:spcBef>
                <a:spcPct val="0"/>
              </a:spcBef>
              <a:buFont typeface="Arial"/>
              <a:buChar char="•"/>
            </a:pPr>
            <a:endParaRPr lang="is-IS" sz="800" b="1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20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84804"/>
              </p:ext>
            </p:extLst>
          </p:nvPr>
        </p:nvGraphicFramePr>
        <p:xfrm>
          <a:off x="971600" y="2492896"/>
          <a:ext cx="1905239" cy="2595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2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Ragazzi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Basket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Calcio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Nuoto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Pallavolo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ottotitolo 2"/>
          <p:cNvSpPr txBox="1">
            <a:spLocks/>
          </p:cNvSpPr>
          <p:nvPr/>
        </p:nvSpPr>
        <p:spPr bwMode="auto">
          <a:xfrm>
            <a:off x="827584" y="5229200"/>
            <a:ext cx="75612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00" indent="-234900" algn="l" eaLnBrk="1" hangingPunct="1"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I dati sono rappresentati da rettangoli con la stessa base.</a:t>
            </a:r>
          </a:p>
          <a:p>
            <a:pPr marL="234900" indent="-234900" algn="l" eaLnBrk="1" hangingPunct="1"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L’unità di misura indica il valore del rettangolo unitario.</a:t>
            </a:r>
          </a:p>
          <a:p>
            <a:pPr marL="234900" indent="-234900" algn="l" eaLnBrk="1" hangingPunct="1"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L’altezza di ogni rettangolo dipende dalla frequenza di ciascun dato.</a:t>
            </a:r>
          </a:p>
          <a:p>
            <a:pPr algn="l" eaLnBrk="1" hangingPunct="1"/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49678D-52F3-124C-9641-1A4C0BCA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77" y="2279827"/>
            <a:ext cx="1206500" cy="368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B10525C-FFE9-4344-8EEA-C0EEF8215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64676"/>
            <a:ext cx="4495800" cy="23241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349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 descr="foglio quadretti.psd">
            <a:extLst>
              <a:ext uri="{FF2B5EF4-FFF2-40B4-BE49-F238E27FC236}">
                <a16:creationId xmlns:a16="http://schemas.microsoft.com/office/drawing/2014/main" id="{1415189F-C5C0-FC42-8A7C-F53FBF5F8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Ideogramma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827088" y="1268761"/>
            <a:ext cx="7561262" cy="432048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L’ideogramma è una rappresentazione grafica in cui:</a:t>
            </a:r>
          </a:p>
          <a:p>
            <a:pPr marL="234900" indent="-234900" algn="l" eaLnBrk="1" hangingPunct="1">
              <a:spcBef>
                <a:spcPct val="0"/>
              </a:spcBef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u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n simbolo rappresenta l’oggetto in esame;</a:t>
            </a:r>
          </a:p>
          <a:p>
            <a:pPr marL="234900" indent="-234900" algn="l" eaLnBrk="1" hangingPunct="1">
              <a:spcBef>
                <a:spcPct val="0"/>
              </a:spcBef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u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na chiave di lettura indica il valore e il significato dei simboli;</a:t>
            </a:r>
          </a:p>
          <a:p>
            <a:pPr marL="234900" indent="-234900" algn="l" eaLnBrk="1" hangingPunct="1">
              <a:spcBef>
                <a:spcPct val="0"/>
              </a:spcBef>
              <a:buFont typeface="Arial"/>
              <a:buChar char="•"/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a quantità dei simboli ripetuti esprime il valore del dato.</a:t>
            </a:r>
          </a:p>
          <a:p>
            <a:pPr marL="342900" indent="-342900" algn="l" eaLnBrk="1" hangingPunct="1">
              <a:spcBef>
                <a:spcPct val="0"/>
              </a:spcBef>
              <a:buFont typeface="Arial"/>
              <a:buChar char="•"/>
            </a:pPr>
            <a:endParaRPr lang="is-IS" sz="8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is-IS" sz="2000" i="1" dirty="0">
                <a:solidFill>
                  <a:schemeClr val="tx1"/>
                </a:solidFill>
                <a:latin typeface="Calibri" charset="0"/>
              </a:rPr>
              <a:t>In una cittadina di mare l’ultima domenica di luglio sono stati venduti molti gelati in tre diverse gelaterie come riportato nella tabella:</a:t>
            </a: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342900" indent="-342900" algn="l" eaLnBrk="1" hangingPunct="1">
              <a:spcBef>
                <a:spcPct val="0"/>
              </a:spcBef>
              <a:buFont typeface="Arial"/>
              <a:buChar char="•"/>
            </a:pPr>
            <a:endParaRPr lang="is-IS" sz="2000" b="1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20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38908"/>
              </p:ext>
            </p:extLst>
          </p:nvPr>
        </p:nvGraphicFramePr>
        <p:xfrm>
          <a:off x="910947" y="3501006"/>
          <a:ext cx="7488833" cy="1005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33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  <a:p>
                      <a:endParaRPr lang="it-IT" b="1" dirty="0">
                        <a:solidFill>
                          <a:schemeClr val="lt1"/>
                        </a:solidFill>
                      </a:endParaRP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  <a:p>
                      <a:endParaRPr lang="it-IT" b="1" dirty="0">
                        <a:solidFill>
                          <a:schemeClr val="lt1"/>
                        </a:solidFill>
                      </a:endParaRPr>
                    </a:p>
                  </a:txBody>
                  <a:tcPr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9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Mario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Il Vascello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Serafino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7110D53F-7432-7040-AAB9-3E9B56DD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b="-5197"/>
          <a:stretch/>
        </p:blipFill>
        <p:spPr>
          <a:xfrm>
            <a:off x="1229404" y="4751455"/>
            <a:ext cx="6756629" cy="167556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0631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foglio quadretti.psd">
            <a:extLst>
              <a:ext uri="{FF2B5EF4-FFF2-40B4-BE49-F238E27FC236}">
                <a16:creationId xmlns:a16="http://schemas.microsoft.com/office/drawing/2014/main" id="{C50C601F-5FA6-4448-A5B4-9CB69A132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Areogramma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362" name="Sottotito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11560" y="1268760"/>
                <a:ext cx="8136904" cy="4896543"/>
              </a:xfrm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</a:pPr>
                <a:r>
                  <a:rPr lang="is-IS" sz="2000" dirty="0">
                    <a:solidFill>
                      <a:schemeClr val="tx1"/>
                    </a:solidFill>
                    <a:latin typeface="Calibri" charset="0"/>
                  </a:rPr>
                  <a:t>La tabella precedente può  essere rappresentata con un areogramma, utile quando si vogliono confrontare sia i dati fra loro, sia i dati con la loro somma complessiva.</a:t>
                </a: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t-IT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/>
                <a:endParaRPr lang="it-IT" sz="800" dirty="0">
                  <a:solidFill>
                    <a:srgbClr val="000000"/>
                  </a:solidFill>
                  <a:latin typeface="Calibri" charset="0"/>
                </a:endParaRP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Totale dei dati =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+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85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+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115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= </a:t>
                </a:r>
                <a:r>
                  <a:rPr lang="it-IT" sz="2000" b="1" dirty="0">
                    <a:solidFill>
                      <a:srgbClr val="FF0000"/>
                    </a:solidFill>
                    <a:latin typeface="Calibri" charset="0"/>
                  </a:rPr>
                  <a:t>360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di gelato</a:t>
                </a: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Il totale dei dati rappresenta un cerchio e i singoli dati sono rappresentati da settori circolari di diversa area.</a:t>
                </a: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360°:    </a:t>
                </a:r>
                <a:r>
                  <a:rPr lang="it-IT" sz="2000" b="1" dirty="0">
                    <a:solidFill>
                      <a:srgbClr val="FF0000"/>
                    </a:solidFill>
                    <a:latin typeface="Calibri" charset="0"/>
                  </a:rPr>
                  <a:t>360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1°	ampiezza settore per 1 kg di gelato</a:t>
                </a: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   160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160°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</a:t>
                </a:r>
                <a:r>
                  <a:rPr lang="it-IT" sz="1600">
                    <a:solidFill>
                      <a:srgbClr val="000000"/>
                    </a:solidFill>
                    <a:latin typeface="Calibri" charset="0"/>
                  </a:rPr>
                  <a:t>frequenza di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Mario</a:t>
                </a: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85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85°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frequenza de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Il Vascello</a:t>
                </a:r>
              </a:p>
              <a:p>
                <a:pPr algn="l" eaLnBrk="1" hangingPunct="1"/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115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115°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frequenza di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Serafino</a:t>
                </a:r>
                <a:endParaRPr lang="it-IT" sz="1600" i="1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400" dirty="0">
                  <a:solidFill>
                    <a:schemeClr val="tx1"/>
                  </a:solidFill>
                  <a:latin typeface="Calibri" charset="0"/>
                </a:endParaRPr>
              </a:p>
            </p:txBody>
          </p:sp>
        </mc:Choice>
        <mc:Fallback>
          <p:sp>
            <p:nvSpPr>
              <p:cNvPr id="15362" name="Sottotito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11560" y="1268760"/>
                <a:ext cx="8136904" cy="4896543"/>
              </a:xfrm>
              <a:blipFill>
                <a:blip r:embed="rId3"/>
                <a:stretch>
                  <a:fillRect l="-780" t="-518" r="-156" b="-15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31473"/>
              </p:ext>
            </p:extLst>
          </p:nvPr>
        </p:nvGraphicFramePr>
        <p:xfrm>
          <a:off x="683568" y="2420888"/>
          <a:ext cx="7488833" cy="1010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Gelateria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kg  gelato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Gelateria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kg  gelato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Gelateria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kg  gelato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Mario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Il Vascello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Serafino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4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foglio quadretti.psd">
            <a:extLst>
              <a:ext uri="{FF2B5EF4-FFF2-40B4-BE49-F238E27FC236}">
                <a16:creationId xmlns:a16="http://schemas.microsoft.com/office/drawing/2014/main" id="{C4D460F9-DFBA-AC4F-BF86-9B0A95E8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611560" y="1412777"/>
            <a:ext cx="7920880" cy="4896543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Questo tipo di grafico si usa per rappresentare visivamente un fenomeno che dipende da due grandezze: una, detta 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variabile indipendente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, l’altra detta 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variabile dipendente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Per costruire un diagramma cartesiano dobbiamo fissare un sistema di riferimento rappresentato da due semirette, dette assi, perpendicolari tra loro nel punto di origine </a:t>
            </a:r>
            <a:r>
              <a:rPr lang="is-IS" sz="2000" i="1" dirty="0">
                <a:solidFill>
                  <a:srgbClr val="000000"/>
                </a:solidFill>
                <a:latin typeface="Calibri" charset="0"/>
              </a:rPr>
              <a:t>O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Un punto nel piano cartesiano è individuato da una coppia ordinata di numeri: l’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ascissa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 (</a:t>
            </a:r>
            <a:r>
              <a:rPr lang="is-IS" sz="2000" b="1" i="1" dirty="0">
                <a:solidFill>
                  <a:srgbClr val="000000"/>
                </a:solidFill>
                <a:latin typeface="Calibri" charset="0"/>
              </a:rPr>
              <a:t>x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) e l’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ordinata 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is-IS" sz="2000" b="1" i="1" dirty="0">
                <a:solidFill>
                  <a:srgbClr val="000000"/>
                </a:solidFill>
                <a:latin typeface="Calibri" charset="0"/>
              </a:rPr>
              <a:t>y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).</a:t>
            </a:r>
          </a:p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Di solito il valore dell’ascissa rappresenta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la variabile indipendente mentre quello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dell’ordinata la variabile dipendente,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chiamata così perché il suo valore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cambia se cambia quello dell’ascissa.</a:t>
            </a:r>
          </a:p>
          <a:p>
            <a:pPr algn="l" eaLnBrk="1" hangingPunct="1">
              <a:spcBef>
                <a:spcPct val="0"/>
              </a:spcBef>
            </a:pPr>
            <a:endParaRPr lang="is-IS" sz="2000" b="1" dirty="0">
              <a:solidFill>
                <a:srgbClr val="008000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1AE75D-3694-3046-BA07-543A603A3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37693"/>
            <a:ext cx="3145790" cy="257584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04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foglio quadretti.psd">
            <a:extLst>
              <a:ext uri="{FF2B5EF4-FFF2-40B4-BE49-F238E27FC236}">
                <a16:creationId xmlns:a16="http://schemas.microsoft.com/office/drawing/2014/main" id="{6220A9D2-C1AB-E245-A0AD-00034601E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611560" y="1268761"/>
            <a:ext cx="7920880" cy="216024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Trasformiamo la tabella in un diagramma cartesiano.</a:t>
            </a: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13761"/>
              </p:ext>
            </p:extLst>
          </p:nvPr>
        </p:nvGraphicFramePr>
        <p:xfrm>
          <a:off x="899592" y="1844824"/>
          <a:ext cx="7416824" cy="1144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Ora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Temperatura °C</a:t>
                      </a:r>
                      <a:endParaRPr lang="it-IT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9579E962-60B6-894E-B4A7-6841BB883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56992"/>
            <a:ext cx="3873500" cy="28194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680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foglio quadretti.psd">
            <a:extLst>
              <a:ext uri="{FF2B5EF4-FFF2-40B4-BE49-F238E27FC236}">
                <a16:creationId xmlns:a16="http://schemas.microsoft.com/office/drawing/2014/main" id="{86E35733-BF22-2F49-AF7D-BAC68BCC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1"/>
          </p:nvPr>
        </p:nvSpPr>
        <p:spPr>
          <a:xfrm>
            <a:off x="827584" y="1645073"/>
            <a:ext cx="7704856" cy="1855935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Dall’osservazione del grafico risulta che la temperatura raggiunge il suo valore minimo alle 6 del mattino e il suo valore massimo alle 15 del pomeriggio. Da quell’ora in avanti la temperatura diminuisce in modo costante.</a:t>
            </a:r>
          </a:p>
        </p:txBody>
      </p:sp>
      <p:pic>
        <p:nvPicPr>
          <p:cNvPr id="15363" name="Immagine 5" descr="logo LATTES OK ne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3E1B5B-B9C9-784A-9E2A-D408CFA77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56992"/>
            <a:ext cx="3873500" cy="28194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8387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11621</TotalTime>
  <Words>550</Words>
  <Application>Microsoft Macintosh PowerPoint</Application>
  <PresentationFormat>Presentazione su schermo (4:3)</PresentationFormat>
  <Paragraphs>141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Tema di Office</vt:lpstr>
      <vt:lpstr>Presentazione standard di PowerPoint</vt:lpstr>
      <vt:lpstr> Rappresentazioni grafiche</vt:lpstr>
      <vt:lpstr> Ortogramma</vt:lpstr>
      <vt:lpstr> Ideogramma</vt:lpstr>
      <vt:lpstr> Areogramma</vt:lpstr>
      <vt:lpstr> Diagramma cartesiano</vt:lpstr>
      <vt:lpstr> Diagramma cartesiano</vt:lpstr>
      <vt:lpstr> Diagramma cartesiano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 Struttura e rivestimento</dc:title>
  <dc:creator>Carmela Giglio</dc:creator>
  <cp:lastModifiedBy>Microsoft Office User</cp:lastModifiedBy>
  <cp:revision>245</cp:revision>
  <dcterms:created xsi:type="dcterms:W3CDTF">2020-03-16T14:18:22Z</dcterms:created>
  <dcterms:modified xsi:type="dcterms:W3CDTF">2020-04-21T10:05:10Z</dcterms:modified>
</cp:coreProperties>
</file>