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31"/>
    <p:restoredTop sz="94658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370234-4C30-E547-AC58-47E34E351735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CF403D-EF67-1A48-BE10-DDEA35D953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136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403D-EF67-1A48-BE10-DDEA35D953B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23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1769-D634-E84F-AA17-CE9C9F1CF023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DB4C-C8F2-2048-8AF2-F2427DBBDA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32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81D5-A084-6B44-A4B4-7C1F07A8D095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C1D6-55AA-DF43-96DC-F693192E9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39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E49-89EB-FF46-8C5B-4E92DFF64D3C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6E42-83ED-9C49-BD2C-55034BEF3F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60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ED70-9411-D14A-BD08-61360AAEFF95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B0A5-A78D-334E-9E61-7ECF403AFE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8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CD3D-81F8-054E-8D6E-D8333A612FBB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469A-41AE-0647-B70E-7C0D6E4592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08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A762-9B85-674E-B444-8AC8148DEDD8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6E59-9515-0647-A49A-C8BF461500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07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246A-113B-4E41-9498-1FCE648F51EA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2E39-B5D1-F943-8D4E-4E0DC2095C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60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628E-0C83-1949-9D26-D42D4E67D668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8152-93E4-154F-B751-DADF83BD28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5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6C6E-77E0-A548-BB51-73020B3C0312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9D9F-D4D1-724B-AF85-359EA96E0F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9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B5D4-0249-104A-9848-3A3D0EF2551F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C679-B454-F542-A83D-7764585A99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5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732D-C87B-E042-9222-738A9BA71F54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A28D-84B7-5D4E-9B1C-0EEA139F88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38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8A948D-E951-3044-A19C-0FEDDCFE62BE}" type="datetimeFigureOut">
              <a:rPr lang="it-IT"/>
              <a:pPr>
                <a:defRPr/>
              </a:pPr>
              <a:t>15/04/20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58D53-9572-FD45-BBB8-1A412652E3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86E37E-9B05-DA4F-BBC2-6C44595A8C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2" t="838" b="5604"/>
          <a:stretch/>
        </p:blipFill>
        <p:spPr>
          <a:xfrm>
            <a:off x="0" y="0"/>
            <a:ext cx="9144000" cy="6855062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835696" y="620688"/>
            <a:ext cx="6913562" cy="1152525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sz="8000" b="1" dirty="0">
                <a:solidFill>
                  <a:schemeClr val="bg1"/>
                </a:solidFill>
              </a:rPr>
              <a:t>Risolvere i problemi</a:t>
            </a:r>
            <a:endParaRPr lang="it-IT" sz="8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magine 9" descr="logo lattes bianco.psd">
            <a:extLst>
              <a:ext uri="{FF2B5EF4-FFF2-40B4-BE49-F238E27FC236}">
                <a16:creationId xmlns:a16="http://schemas.microsoft.com/office/drawing/2014/main" id="{B649A643-AB7D-1A49-925B-FFD1D51D5A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0604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7FF4D371-7E21-8643-A858-1AB53148DD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23515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grafico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705352" cy="5184576"/>
          </a:xfrm>
        </p:spPr>
        <p:txBody>
          <a:bodyPr/>
          <a:lstStyle/>
          <a:p>
            <a:pPr algn="l" eaLnBrk="1" hangingPunct="1"/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La somma di due numeri è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33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e il secondo ha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6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unità in più del doppio del primo. Individua i due </a:t>
            </a:r>
            <a:r>
              <a:rPr lang="it-IT" sz="2000" i="1">
                <a:solidFill>
                  <a:schemeClr val="tx1"/>
                </a:solidFill>
                <a:latin typeface="Calibri" charset="0"/>
              </a:rPr>
              <a:t>numeri.</a:t>
            </a:r>
            <a:endParaRPr lang="it-IT" sz="2000" i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DATI	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= 33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primo numero</a:t>
            </a:r>
            <a:endParaRPr lang="it-IT" sz="2000" i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 =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2 x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+ 6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   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secondo numero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</a:t>
            </a:r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RAPPRESENTAZIONE GRAFICA</a:t>
            </a: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Dalla rappresentazione grafica si osserva che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AD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è formato da 3 segmenti uguali ad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più 6 unità, quindi: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(33 – 6) : 3 = 9 		primo numero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33 – 9 = 24		secondo numero</a:t>
            </a: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78EA850-1939-5E47-ABAF-E529BD5D70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4971346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628775"/>
            <a:ext cx="7561262" cy="460853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it-IT" sz="1800" b="1" dirty="0">
                <a:solidFill>
                  <a:srgbClr val="FF0000"/>
                </a:solidFill>
                <a:latin typeface="Calibri" charset="0"/>
              </a:rPr>
              <a:t>LETTURA DEL TESTO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Si deve leggere attentamente l’enunciato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per individuare l’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obiettivo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e le incognite del problema. La conoscenza dell’obiettivo ci guiderà nell’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analisi dei dati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. I dati possono essere espressi in forma numerica (espresso da un numero) o relazionale (stabilisce un legame ma non fornisce il valore), oppure possono essere nascosti, mancanti, inutili.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Ad esempio:</a:t>
            </a:r>
          </a:p>
          <a:p>
            <a:pPr algn="l" eaLnBrk="1" hangingPunct="1">
              <a:spcBef>
                <a:spcPts val="1000"/>
              </a:spcBef>
            </a:pP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Luca ha il doppio degli anni di Giulia che ne ha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7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. Quanti anni ha Luca?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	7 è un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numerico,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“il doppio” è un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relazionale</a:t>
            </a:r>
          </a:p>
          <a:p>
            <a:pPr algn="l" eaLnBrk="1" hangingPunct="1">
              <a:spcBef>
                <a:spcPts val="1000"/>
              </a:spcBef>
            </a:pP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Un collegamento a Internet costa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 1 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euro ogni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minuti. Quanto costa all’ora?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	1 ora = 60 minuti è un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nascosto</a:t>
            </a:r>
          </a:p>
          <a:p>
            <a:pPr algn="l" eaLnBrk="1" hangingPunct="1">
              <a:spcBef>
                <a:spcPts val="100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kg di mele, contenute in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 5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sacchetti, costano al fruttivendolo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9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euro. Qual è il guadagno?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	il ricavo è un 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mancante,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 5 sacchetti è un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inutile</a:t>
            </a:r>
          </a:p>
          <a:p>
            <a:pPr algn="l" eaLnBrk="1" hangingPunct="1">
              <a:spcBef>
                <a:spcPct val="0"/>
              </a:spcBef>
            </a:pPr>
            <a:endParaRPr lang="is-IS" sz="1800" b="1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FBEC7937-19DA-0C41-87DD-5B07EDED1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5C65443-E649-794D-AA09-A649A7BBADFB}"/>
              </a:ext>
            </a:extLst>
          </p:cNvPr>
          <p:cNvSpPr txBox="1">
            <a:spLocks/>
          </p:cNvSpPr>
          <p:nvPr/>
        </p:nvSpPr>
        <p:spPr bwMode="auto">
          <a:xfrm>
            <a:off x="0" y="260648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Le fasi di risoluzione di un problema</a:t>
            </a:r>
          </a:p>
        </p:txBody>
      </p:sp>
      <p:pic>
        <p:nvPicPr>
          <p:cNvPr id="7" name="Immagine 3" descr="logo LATTES OK nero.jpg">
            <a:extLst>
              <a:ext uri="{FF2B5EF4-FFF2-40B4-BE49-F238E27FC236}">
                <a16:creationId xmlns:a16="http://schemas.microsoft.com/office/drawing/2014/main" id="{AE52E92A-62EF-674C-A857-AF795CBD73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24600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628775"/>
            <a:ext cx="7561262" cy="460853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it-IT" sz="1800" b="1" dirty="0">
                <a:solidFill>
                  <a:srgbClr val="FF0000"/>
                </a:solidFill>
                <a:latin typeface="Calibri" charset="0"/>
              </a:rPr>
              <a:t>CONTROLLO E VERIFICA DEI RISULTATI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Occorre sempre controllare i risultati ottenuti, in particolare l’esattezza dei calcoli e l’attendibilità dei risultati. 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Ad esempio, se nel nostro caso avessimo trovato un guadagno maggiore del ricavo sarebbe stato un risultato ovviamente non accettabile.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Dal punto di vista delle soluzioni possiamo avere:</a:t>
            </a:r>
          </a:p>
          <a:p>
            <a:pPr algn="l" eaLnBrk="1" hangingPunct="1">
              <a:spcBef>
                <a:spcPct val="0"/>
              </a:spcBef>
            </a:pPr>
            <a:endParaRPr lang="is-IS" sz="1800" dirty="0">
              <a:solidFill>
                <a:srgbClr val="800000"/>
              </a:solidFill>
              <a:latin typeface="Calibri" charset="0"/>
            </a:endParaRP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r>
              <a:rPr lang="it-IT" sz="1800" b="1" dirty="0" err="1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is-IS" sz="1800" b="1" dirty="0">
                <a:solidFill>
                  <a:srgbClr val="FF0000"/>
                </a:solidFill>
                <a:latin typeface="Calibri" charset="0"/>
              </a:rPr>
              <a:t>roblema determinato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:</a:t>
            </a:r>
            <a:r>
              <a:rPr lang="is-IS" sz="18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ha un numero finito di soluzioni.</a:t>
            </a: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endParaRPr lang="is-IS" sz="1800" dirty="0">
              <a:solidFill>
                <a:srgbClr val="800000"/>
              </a:solidFill>
              <a:latin typeface="Calibri" charset="0"/>
            </a:endParaRP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r>
              <a:rPr lang="is-IS" sz="1800" b="1" dirty="0">
                <a:solidFill>
                  <a:srgbClr val="FF0000"/>
                </a:solidFill>
                <a:latin typeface="Calibri" charset="0"/>
              </a:rPr>
              <a:t>Problema impossibile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: non ha soluzioni.</a:t>
            </a: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endParaRPr lang="is-IS" sz="1800" dirty="0">
              <a:solidFill>
                <a:srgbClr val="FF0000"/>
              </a:solidFill>
              <a:latin typeface="Calibri" charset="0"/>
            </a:endParaRP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r>
              <a:rPr lang="is-IS" sz="1800" b="1" dirty="0">
                <a:solidFill>
                  <a:srgbClr val="FF0000"/>
                </a:solidFill>
                <a:latin typeface="Calibri" charset="0"/>
              </a:rPr>
              <a:t>Problema indeterminato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:</a:t>
            </a:r>
            <a:r>
              <a:rPr lang="is-IS" sz="1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ha un numero infinito di soluzioni.</a:t>
            </a:r>
          </a:p>
          <a:p>
            <a:pPr marL="342900" indent="-342900" algn="l" eaLnBrk="1" hangingPunct="1">
              <a:spcBef>
                <a:spcPct val="0"/>
              </a:spcBef>
              <a:buFont typeface="Arial"/>
              <a:buChar char="•"/>
            </a:pPr>
            <a:endParaRPr lang="is-IS" sz="18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t-IT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1800" dirty="0">
              <a:solidFill>
                <a:srgbClr val="000000"/>
              </a:solidFill>
              <a:latin typeface="Calibri" charset="0"/>
            </a:endParaRPr>
          </a:p>
          <a:p>
            <a:pPr algn="l" eaLnBrk="1" hangingPunct="1"/>
            <a:endParaRPr lang="is-IS" sz="1800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it-IT" sz="1800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it-IT" sz="18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 descr="foglio quadretti.psd">
            <a:extLst>
              <a:ext uri="{FF2B5EF4-FFF2-40B4-BE49-F238E27FC236}">
                <a16:creationId xmlns:a16="http://schemas.microsoft.com/office/drawing/2014/main" id="{F1B1C93E-E3EA-EA43-8849-A89262EF0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C69AE8-EFE7-5D48-9670-1C5BF4C8CBF3}"/>
              </a:ext>
            </a:extLst>
          </p:cNvPr>
          <p:cNvSpPr txBox="1">
            <a:spLocks/>
          </p:cNvSpPr>
          <p:nvPr/>
        </p:nvSpPr>
        <p:spPr bwMode="auto">
          <a:xfrm>
            <a:off x="0" y="260648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Le fasi di risoluzione di un problema</a:t>
            </a:r>
          </a:p>
        </p:txBody>
      </p:sp>
    </p:spTree>
    <p:extLst>
      <p:ext uri="{BB962C8B-B14F-4D97-AF65-F5344CB8AC3E}">
        <p14:creationId xmlns:p14="http://schemas.microsoft.com/office/powerpoint/2010/main" val="74349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F6CBAC06-F8F9-EA42-8630-7C0605FD67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delle espressioni aritmetiche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412776"/>
            <a:ext cx="7561262" cy="5184576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Tommaso ha acquistato al supermercato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panini 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0,20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 l’uno,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2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scatole di caffé 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3,70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l’una e alcune fette di prosciutto 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1,74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 l’etto. Ha pagato con una banconota da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20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 e ha ricevuto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1,90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 di resto. Quanto pesa il prosciutto acquistato?  </a:t>
            </a:r>
          </a:p>
          <a:p>
            <a:pPr algn="l" eaLnBrk="1" hangingPunct="1">
              <a:spcBef>
                <a:spcPct val="0"/>
              </a:spcBef>
            </a:pPr>
            <a:endParaRPr lang="is-IS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DATI		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 err="1">
                <a:solidFill>
                  <a:schemeClr val="tx1"/>
                </a:solidFill>
                <a:latin typeface="Calibri" charset="0"/>
              </a:rPr>
              <a:t>n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umero panini = 10				peso del prosciutto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c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osto di un panino = 0,20 euro			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 err="1">
                <a:solidFill>
                  <a:schemeClr val="tx1"/>
                </a:solidFill>
                <a:latin typeface="Calibri" charset="0"/>
              </a:rPr>
              <a:t>n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umero di scatole di caffé = 2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costo di una scatola di caffé = 3,70 euro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c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osto di un etto di prosciutto = 1,74 euro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d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enaro speso = 20 euro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 err="1">
                <a:solidFill>
                  <a:schemeClr val="tx1"/>
                </a:solidFill>
                <a:latin typeface="Calibri" charset="0"/>
              </a:rPr>
              <a:t>r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esto ricevuto = 1,90 euro</a:t>
            </a:r>
          </a:p>
          <a:p>
            <a:pPr algn="l" eaLnBrk="1" hangingPunct="1">
              <a:spcBef>
                <a:spcPct val="0"/>
              </a:spcBef>
            </a:pPr>
            <a:endParaRPr lang="it-IT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Con il metodo delle espressioni aritmetiche, una volta individuate le operazioni necessarie per ottenere la soluzione, si uniscono le stesse in un’unica espressione.</a:t>
            </a:r>
          </a:p>
          <a:p>
            <a:pPr algn="l" eaLnBrk="1" hangingPunct="1"/>
            <a:endParaRPr lang="it-IT" sz="1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15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CC5E814-8642-4141-AF42-19BF96BDB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523948"/>
            <a:ext cx="8218110" cy="38066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00C57E-BD05-1049-A162-22635C921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3690">
            <a:off x="743257" y="2214992"/>
            <a:ext cx="1117231" cy="1566752"/>
          </a:xfrm>
          <a:prstGeom prst="rect">
            <a:avLst/>
          </a:prstGeom>
        </p:spPr>
      </p:pic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F4012DF6-F852-7044-9724-D459D5CE4E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delle espressioni aritmetiche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561262" cy="864095"/>
          </a:xfrm>
        </p:spPr>
        <p:txBody>
          <a:bodyPr/>
          <a:lstStyle/>
          <a:p>
            <a:pPr algn="l" eaLnBrk="1" hangingPunct="1"/>
            <a:endParaRPr lang="it-IT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Lo schema risolutivo può essere il seguente:</a:t>
            </a:r>
          </a:p>
          <a:p>
            <a:pPr algn="l" eaLnBrk="1" hangingPunct="1"/>
            <a:endParaRPr lang="is-IS" sz="20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3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5C41ECD2-6844-4146-BFE7-A5DD2A0D2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delle espressioni aritmetiche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340768"/>
            <a:ext cx="7561262" cy="5184576"/>
          </a:xfrm>
        </p:spPr>
        <p:txBody>
          <a:bodyPr/>
          <a:lstStyle/>
          <a:p>
            <a:pPr marL="234000" indent="-648000"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1) Partendo dal fondo, consideriamo le prime operazioni che contengono i dati e le chiudiamo in parentesi tonde.</a:t>
            </a: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    (20 – 1,90)		(2 x 3,70)		(10 x 0,20)</a:t>
            </a:r>
          </a:p>
          <a:p>
            <a:pPr marL="234000" indent="-648000"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2) Salendo, consideriamo le operazioni immediatamente successive e le chiudiamo in parentesi quadre.</a:t>
            </a: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   (20 – 1,90)			[(2 x 3,70) + (10 x 0,20)]</a:t>
            </a: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3) La successiva operazione sarà chiusa tra parentesi graffe:</a:t>
            </a: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sym typeface="Symbol"/>
              </a:rPr>
              <a:t>    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(20 – 1,90) – [(2 x 3,70) + (10 x 0,20)]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endParaRPr lang="it-IT" sz="1800" dirty="0">
              <a:solidFill>
                <a:schemeClr val="tx1"/>
              </a:solidFill>
              <a:latin typeface="Calibri" charset="0"/>
            </a:endParaRPr>
          </a:p>
          <a:p>
            <a:pPr marL="288000" indent="-648000"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4) Infine prendiamo in esame l’ultima operazione fra quanto contenuto in parentesi graffa e l’ultimo dato:</a:t>
            </a: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sym typeface="Symbol"/>
              </a:rPr>
              <a:t>    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(20 – 1,90) – [(2 x 3,70) + (10 x 0,20)]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: 1,74</a:t>
            </a: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Abbiamo ottenuto un’espressione aritmetica che sintetizza la soluzione del problema. Proviamo a risolverla.</a:t>
            </a: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sym typeface="Symbol"/>
              </a:rPr>
              <a:t>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(20 – 1,90) – [(2 x 3,70) + (10 x 0,20)]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: 1,74 =</a:t>
            </a: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= 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18,10 – [7,40 + 2]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: 1,74 = 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18,10 – 9,40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: 1,74 = 8,70 : 1,74 = 5</a:t>
            </a:r>
          </a:p>
          <a:p>
            <a:pPr algn="l" eaLnBrk="1" hangingPunct="1"/>
            <a:endParaRPr lang="it-IT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18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5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2652409-E2EB-CD4F-A4F5-3C654FF0E6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36" y="2132856"/>
            <a:ext cx="1937698" cy="2090228"/>
          </a:xfrm>
          <a:prstGeom prst="rect">
            <a:avLst/>
          </a:prstGeom>
        </p:spPr>
      </p:pic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E603FE9E-8997-174D-B9A6-4A555094E1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38398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grafico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561262" cy="5184576"/>
          </a:xfrm>
        </p:spPr>
        <p:txBody>
          <a:bodyPr/>
          <a:lstStyle/>
          <a:p>
            <a:pPr algn="l" eaLnBrk="1" hangingPunct="1"/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Si desidera dividere una corda lunga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65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dm in due parti in modo che la prima superi la seconda di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15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dm. Calcola la lunghezza delle due parti della corda.</a:t>
            </a:r>
            <a:endParaRPr lang="it-IT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DATI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b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= 65 dm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prima parte della corda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+ 15 dm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seconda parte della corda</a:t>
            </a: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RAPPRESENTAZIONE GRAFICA</a:t>
            </a: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Dal grafico si vede che sottraendo 15 </a:t>
            </a:r>
            <a:r>
              <a:rPr lang="it-IT" sz="2000" dirty="0">
                <a:solidFill>
                  <a:schemeClr val="tx1"/>
                </a:solidFill>
              </a:rPr>
              <a:t>da 65 otteniamo due volte la seconda parte: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(65 – 15) : 2 = 50 : 2 = 25  	seconda parte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65 – 25 = 40 </a:t>
            </a:r>
            <a:r>
              <a:rPr lang="it-IT" sz="2000" dirty="0">
                <a:solidFill>
                  <a:srgbClr val="800000"/>
                </a:solidFill>
                <a:latin typeface="Calibri" charset="0"/>
              </a:rPr>
              <a:t>		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prima parte</a:t>
            </a: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4A123EE-389A-E542-80A8-6AC36E0B28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9"/>
            <a:ext cx="5446743" cy="10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6D7E7B86-E773-4E46-A81D-757ECBD57B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37626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grafico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705352" cy="5184576"/>
          </a:xfrm>
        </p:spPr>
        <p:txBody>
          <a:bodyPr/>
          <a:lstStyle/>
          <a:p>
            <a:pPr algn="l" eaLnBrk="1" hangingPunct="1"/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Si desidera dividere la somma di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125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euro fra Luca e Maria, in modo che Maria abbia il quadruplo di Luca. Quanti euro ricevono ognuno di loro?</a:t>
            </a: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DATI	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4 x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	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parte di Maria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125 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parte di Luca</a:t>
            </a: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RAPPRESENTAZIONE GRAFICA</a:t>
            </a: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Dal grafico si vede che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DE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è formato da 5 segmenti tutti uguali a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, quindi: 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125</a:t>
            </a:r>
            <a:r>
              <a:rPr lang="it-IT" sz="20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: 5 = 25  		parte di Luca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25 x 4 = 100		parte di Maria</a:t>
            </a: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D819BE-CEFE-3A40-BC47-B93BDB3843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6" y="2132856"/>
            <a:ext cx="2055562" cy="2333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64CA750-B4BF-9649-BE3B-8B911F265A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83631"/>
            <a:ext cx="5529198" cy="9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AD7024EA-C04A-7A46-8DD7-D858F7C2A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23515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grafico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705352" cy="5184576"/>
          </a:xfrm>
        </p:spPr>
        <p:txBody>
          <a:bodyPr/>
          <a:lstStyle/>
          <a:p>
            <a:pPr algn="l" eaLnBrk="1" hangingPunct="1"/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La differenza di età tra Paolo e suo figlio Lele è di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34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anni e l’età di Paolo è il triplo di quella di Lele. Individua le loro età.</a:t>
            </a:r>
          </a:p>
          <a:p>
            <a:pPr algn="l" eaLnBrk="1" hangingPunct="1"/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DATI	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3 x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	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età di Paolo</a:t>
            </a:r>
            <a:endParaRPr lang="it-IT" sz="2000" i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 – b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34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 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età di Lele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</a:t>
            </a:r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RAPPRESENTAZIONE GRAFICA</a:t>
            </a: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Dalla rappresentazione grafica si vede che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BC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è formato da 2 segmenti uguali a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, quindi: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34</a:t>
            </a:r>
            <a:r>
              <a:rPr lang="it-IT" sz="20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: 2 = 17  		età di Lele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17 x 3 = 51		età di Paolo</a:t>
            </a: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57C85F-E8B0-E542-B3C5-BC1486F9E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4" y="3920125"/>
            <a:ext cx="3733800" cy="787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E67B713-60C7-D64A-8BDE-50C9FC1B02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10" y="1933737"/>
            <a:ext cx="2183568" cy="20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9480</TotalTime>
  <Words>1067</Words>
  <Application>Microsoft Macintosh PowerPoint</Application>
  <PresentationFormat>Presentazione su schermo (4:3)</PresentationFormat>
  <Paragraphs>126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 Metodo delle espressioni aritmetiche</vt:lpstr>
      <vt:lpstr> Metodo delle espressioni aritmetiche</vt:lpstr>
      <vt:lpstr> Metodo delle espressioni aritmetiche</vt:lpstr>
      <vt:lpstr> Metodo grafico</vt:lpstr>
      <vt:lpstr> Metodo grafico</vt:lpstr>
      <vt:lpstr> Metodo grafico</vt:lpstr>
      <vt:lpstr> Metodo grafico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 Struttura e rivestimento</dc:title>
  <dc:creator>Carmela Giglio</dc:creator>
  <cp:lastModifiedBy>Microsoft Office User</cp:lastModifiedBy>
  <cp:revision>232</cp:revision>
  <dcterms:created xsi:type="dcterms:W3CDTF">2020-03-16T14:18:22Z</dcterms:created>
  <dcterms:modified xsi:type="dcterms:W3CDTF">2020-04-15T10:59:36Z</dcterms:modified>
</cp:coreProperties>
</file>