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0"/>
    <p:restoredTop sz="94194"/>
  </p:normalViewPr>
  <p:slideViewPr>
    <p:cSldViewPr>
      <p:cViewPr varScale="1">
        <p:scale>
          <a:sx n="170" d="100"/>
          <a:sy n="170" d="100"/>
        </p:scale>
        <p:origin x="200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37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51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93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56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09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43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66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16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611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23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59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3A638-E17F-4A11-AAAF-72E4E5B261A1}" type="datetimeFigureOut">
              <a:rPr lang="it-IT" smtClean="0"/>
              <a:t>23/04/20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3AD8-0BCE-410D-BB90-BFC1B80318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85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D9F7D3D-0150-2C4D-8718-701DB1B73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/>
          <a:stretch/>
        </p:blipFill>
        <p:spPr>
          <a:xfrm>
            <a:off x="0" y="-1505"/>
            <a:ext cx="9335768" cy="685950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15616" y="332656"/>
            <a:ext cx="7772400" cy="1470025"/>
          </a:xfrm>
        </p:spPr>
        <p:txBody>
          <a:bodyPr>
            <a:normAutofit/>
          </a:bodyPr>
          <a:lstStyle/>
          <a:p>
            <a:r>
              <a:rPr lang="it-IT" sz="5400" b="1" dirty="0"/>
              <a:t>Sistemi di misura</a:t>
            </a:r>
          </a:p>
        </p:txBody>
      </p:sp>
      <p:pic>
        <p:nvPicPr>
          <p:cNvPr id="9" name="Immagine 4" descr="logo LATTES OK nero.psd">
            <a:extLst>
              <a:ext uri="{FF2B5EF4-FFF2-40B4-BE49-F238E27FC236}">
                <a16:creationId xmlns:a16="http://schemas.microsoft.com/office/drawing/2014/main" id="{BB084D37-B0FA-5944-A6C4-1BE17FD27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98" y="449288"/>
            <a:ext cx="80486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2FD3005-40E6-8343-88B7-042F0CB72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Sistemi di misura non decimali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2880" y="1600201"/>
            <a:ext cx="8229600" cy="2620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Per misurare gli </a:t>
            </a:r>
            <a:r>
              <a:rPr lang="it-IT" sz="1800" b="1" dirty="0"/>
              <a:t>angoli </a:t>
            </a:r>
            <a:r>
              <a:rPr lang="it-IT" sz="1800" dirty="0"/>
              <a:t>e il </a:t>
            </a:r>
            <a:r>
              <a:rPr lang="it-IT" sz="1800" b="1" dirty="0"/>
              <a:t>tempo </a:t>
            </a:r>
            <a:r>
              <a:rPr lang="it-IT" sz="1800" dirty="0"/>
              <a:t>si usa il </a:t>
            </a:r>
            <a:r>
              <a:rPr lang="it-IT" sz="1800" b="1" dirty="0"/>
              <a:t>sistema sessagesimale</a:t>
            </a:r>
            <a:r>
              <a:rPr lang="it-IT" sz="1800" dirty="0"/>
              <a:t>, cioè in base sessanta. In questo sistema occorrono 60 unità di ordine inferiore per formare un’unità di ordine superiore.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MISURA DELL’AMPIEZZA DEGLI ANGOLI</a:t>
            </a:r>
          </a:p>
          <a:p>
            <a:pPr marL="0" indent="0">
              <a:buNone/>
            </a:pPr>
            <a:r>
              <a:rPr lang="it-IT" sz="1800" dirty="0"/>
              <a:t>L’unità principale di misura degli angoli è il </a:t>
            </a:r>
            <a:r>
              <a:rPr lang="it-IT" sz="1800" b="1" dirty="0"/>
              <a:t>grado</a:t>
            </a:r>
            <a:r>
              <a:rPr lang="it-IT" sz="1800" dirty="0"/>
              <a:t> (simbolo </a:t>
            </a:r>
            <a:r>
              <a:rPr lang="it-IT" sz="1800" b="1" dirty="0"/>
              <a:t>°</a:t>
            </a:r>
            <a:r>
              <a:rPr lang="it-IT" sz="1800" dirty="0"/>
              <a:t>) che corrisponde alla </a:t>
            </a:r>
            <a:r>
              <a:rPr lang="it-IT" sz="1800" dirty="0" err="1"/>
              <a:t>trecentosessantesima</a:t>
            </a:r>
            <a:r>
              <a:rPr lang="it-IT" sz="1800" dirty="0"/>
              <a:t> parte dell’angolo giro.</a:t>
            </a:r>
          </a:p>
          <a:p>
            <a:pPr marL="0" indent="0"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76A16EDF-E71B-3140-BB7C-462A664C2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D1FD4C0-66D7-884B-A2B4-63C01CFD2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0"/>
          <a:stretch/>
        </p:blipFill>
        <p:spPr>
          <a:xfrm>
            <a:off x="1187624" y="4186856"/>
            <a:ext cx="3456384" cy="13843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073CADA-988F-804C-88E3-DD4E070E2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4" t="-908" r="-439" b="908"/>
          <a:stretch/>
        </p:blipFill>
        <p:spPr>
          <a:xfrm>
            <a:off x="4860032" y="4203973"/>
            <a:ext cx="2980793" cy="138430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0670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D9098B04-D47D-8648-9081-7638AC999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Sistemi di misura non decimali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600201"/>
            <a:ext cx="7920880" cy="2044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MISURA DEL TEMPO</a:t>
            </a:r>
          </a:p>
          <a:p>
            <a:pPr marL="0" indent="0">
              <a:buNone/>
            </a:pPr>
            <a:r>
              <a:rPr lang="it-IT" sz="1800" dirty="0"/>
              <a:t>Il sistema più usato di misura del tempo è un sistema misto, formato cioè da una parte </a:t>
            </a:r>
            <a:r>
              <a:rPr lang="it-IT" sz="1800" b="1" dirty="0"/>
              <a:t>sessagesimale </a:t>
            </a:r>
            <a:r>
              <a:rPr lang="it-IT" sz="1800" dirty="0"/>
              <a:t>(</a:t>
            </a:r>
            <a:r>
              <a:rPr lang="it-IT" sz="1800" b="1" dirty="0"/>
              <a:t>i multipli del secondo</a:t>
            </a:r>
            <a:r>
              <a:rPr lang="it-IT" sz="1800" dirty="0"/>
              <a:t>) e da una parte </a:t>
            </a:r>
            <a:r>
              <a:rPr lang="it-IT" sz="1800" b="1" dirty="0"/>
              <a:t>decimale </a:t>
            </a:r>
            <a:r>
              <a:rPr lang="it-IT" sz="1800" dirty="0"/>
              <a:t>(</a:t>
            </a:r>
            <a:r>
              <a:rPr lang="it-IT" sz="1800" b="1" dirty="0"/>
              <a:t>i sottomultipli del secondo</a:t>
            </a:r>
            <a:r>
              <a:rPr lang="it-IT" sz="1800" dirty="0"/>
              <a:t>).</a:t>
            </a:r>
          </a:p>
          <a:p>
            <a:pPr marL="0" indent="0">
              <a:buNone/>
            </a:pPr>
            <a:r>
              <a:rPr lang="it-IT" sz="1800" dirty="0"/>
              <a:t>L’unità di misura principale è il </a:t>
            </a:r>
            <a:r>
              <a:rPr lang="it-IT" sz="1800" b="1" dirty="0"/>
              <a:t>secondo</a:t>
            </a:r>
            <a:r>
              <a:rPr lang="it-IT" sz="1800" dirty="0"/>
              <a:t> (</a:t>
            </a:r>
            <a:r>
              <a:rPr lang="it-IT" sz="1800" b="1" dirty="0"/>
              <a:t>s</a:t>
            </a:r>
            <a:r>
              <a:rPr lang="it-IT" sz="1800" dirty="0"/>
              <a:t>).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E22FC1CD-836C-244E-A38F-C2F068EC1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B321984-CB40-AD45-89CB-F3AAFC5F6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3500438"/>
            <a:ext cx="6337300" cy="28194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573669A-C105-6141-8C96-64E9C783645A}"/>
              </a:ext>
            </a:extLst>
          </p:cNvPr>
          <p:cNvSpPr/>
          <p:nvPr/>
        </p:nvSpPr>
        <p:spPr>
          <a:xfrm>
            <a:off x="5508104" y="3478694"/>
            <a:ext cx="2160240" cy="28194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3607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80E2663E-CADA-A944-8016-2446B4383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Trasformazione in forma normale </a:t>
            </a:r>
            <a:b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di una misura non decimale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Per esprimere la </a:t>
            </a:r>
            <a:r>
              <a:rPr lang="it-IT" sz="1800" b="1" dirty="0"/>
              <a:t>misura di un angolo </a:t>
            </a:r>
            <a:r>
              <a:rPr lang="it-IT" sz="1800" dirty="0"/>
              <a:t>o una </a:t>
            </a:r>
            <a:r>
              <a:rPr lang="it-IT" sz="1800" b="1" dirty="0"/>
              <a:t>misura di tempo </a:t>
            </a:r>
            <a:r>
              <a:rPr lang="it-IT" sz="1800" dirty="0"/>
              <a:t>si può scrivere:</a:t>
            </a:r>
          </a:p>
          <a:p>
            <a:pPr marL="0" indent="0">
              <a:buNone/>
            </a:pPr>
            <a:r>
              <a:rPr lang="it-IT" sz="1800" dirty="0"/>
              <a:t>	</a:t>
            </a:r>
            <a:r>
              <a:rPr lang="it-IT" sz="1800" b="1" dirty="0"/>
              <a:t>27° 51’ 29’’ </a:t>
            </a:r>
            <a:r>
              <a:rPr lang="it-IT" sz="1800" dirty="0"/>
              <a:t>(angolo)	</a:t>
            </a:r>
            <a:r>
              <a:rPr lang="it-IT" sz="1800" b="1" dirty="0" err="1"/>
              <a:t>3</a:t>
            </a:r>
            <a:r>
              <a:rPr lang="it-IT" sz="1800" b="1" baseline="30000" dirty="0" err="1"/>
              <a:t>d</a:t>
            </a:r>
            <a:r>
              <a:rPr lang="it-IT" sz="1800" b="1" dirty="0"/>
              <a:t> </a:t>
            </a:r>
            <a:r>
              <a:rPr lang="it-IT" sz="1800" b="1" dirty="0" err="1"/>
              <a:t>12</a:t>
            </a:r>
            <a:r>
              <a:rPr lang="it-IT" sz="1800" b="1" baseline="30000" dirty="0" err="1"/>
              <a:t>h</a:t>
            </a:r>
            <a:r>
              <a:rPr lang="it-IT" sz="1800" b="1" baseline="30000" dirty="0"/>
              <a:t> </a:t>
            </a:r>
            <a:r>
              <a:rPr lang="it-IT" sz="1800" b="1" dirty="0" err="1"/>
              <a:t>36</a:t>
            </a:r>
            <a:r>
              <a:rPr lang="it-IT" sz="1800" b="1" baseline="30000" dirty="0" err="1"/>
              <a:t>m</a:t>
            </a:r>
            <a:r>
              <a:rPr lang="it-IT" sz="1800" b="1" dirty="0"/>
              <a:t> </a:t>
            </a:r>
            <a:r>
              <a:rPr lang="it-IT" sz="1800" b="1" dirty="0" err="1"/>
              <a:t>12</a:t>
            </a:r>
            <a:r>
              <a:rPr lang="it-IT" sz="1800" b="1" baseline="30000" dirty="0" err="1"/>
              <a:t>s</a:t>
            </a:r>
            <a:r>
              <a:rPr lang="it-IT" sz="1800" b="1" dirty="0"/>
              <a:t> </a:t>
            </a:r>
            <a:r>
              <a:rPr lang="it-IT" sz="1800" dirty="0"/>
              <a:t>(tempo)</a:t>
            </a:r>
          </a:p>
          <a:p>
            <a:pPr marL="0" indent="0">
              <a:buNone/>
            </a:pPr>
            <a:r>
              <a:rPr lang="it-IT" sz="1800" dirty="0"/>
              <a:t>Le misure sono scritte in </a:t>
            </a:r>
            <a:r>
              <a:rPr lang="it-IT" sz="1800" b="1" dirty="0"/>
              <a:t>forma normale</a:t>
            </a:r>
            <a:r>
              <a:rPr lang="it-IT" sz="1800" dirty="0"/>
              <a:t>, cioè tutte le unità di ciascun ordine sono minori di quante ne occorrono per formare un’unità dell’ordine immediatamente superiore.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Al contrario le seguenti misure </a:t>
            </a:r>
            <a:r>
              <a:rPr lang="it-IT" sz="1800" b="1" dirty="0"/>
              <a:t>non sono scritte in forma normale</a:t>
            </a:r>
            <a:r>
              <a:rPr lang="it-IT" sz="1800" dirty="0"/>
              <a:t>:</a:t>
            </a:r>
          </a:p>
          <a:p>
            <a:pPr marL="234900" indent="-234900">
              <a:buClr>
                <a:schemeClr val="tx1"/>
              </a:buClr>
            </a:pPr>
            <a:r>
              <a:rPr lang="it-IT" sz="1800" b="1" dirty="0">
                <a:solidFill>
                  <a:srgbClr val="FF0000"/>
                </a:solidFill>
              </a:rPr>
              <a:t>54° 98’ 72’’</a:t>
            </a:r>
            <a:r>
              <a:rPr lang="it-IT" sz="1800" dirty="0"/>
              <a:t>: i primi e i secondi superano il valore 59	</a:t>
            </a:r>
          </a:p>
          <a:p>
            <a:pPr marL="234900" indent="-234900">
              <a:buClr>
                <a:schemeClr val="tx1"/>
              </a:buClr>
            </a:pPr>
            <a:r>
              <a:rPr lang="it-IT" sz="1800" b="1" dirty="0">
                <a:solidFill>
                  <a:srgbClr val="FF0000"/>
                </a:solidFill>
              </a:rPr>
              <a:t>37</a:t>
            </a:r>
            <a:r>
              <a:rPr lang="it-IT" sz="1800" b="1" baseline="30000" dirty="0">
                <a:solidFill>
                  <a:srgbClr val="FF0000"/>
                </a:solidFill>
              </a:rPr>
              <a:t>d</a:t>
            </a:r>
            <a:r>
              <a:rPr lang="it-IT" sz="1800" b="1" dirty="0">
                <a:solidFill>
                  <a:srgbClr val="FF0000"/>
                </a:solidFill>
              </a:rPr>
              <a:t> 47</a:t>
            </a:r>
            <a:r>
              <a:rPr lang="it-IT" sz="1800" b="1" baseline="30000" dirty="0">
                <a:solidFill>
                  <a:srgbClr val="FF0000"/>
                </a:solidFill>
              </a:rPr>
              <a:t>h </a:t>
            </a:r>
            <a:r>
              <a:rPr lang="it-IT" sz="1800" b="1" dirty="0">
                <a:solidFill>
                  <a:srgbClr val="FF0000"/>
                </a:solidFill>
              </a:rPr>
              <a:t>108</a:t>
            </a:r>
            <a:r>
              <a:rPr lang="it-IT" sz="1800" b="1" baseline="30000" dirty="0">
                <a:solidFill>
                  <a:srgbClr val="FF0000"/>
                </a:solidFill>
              </a:rPr>
              <a:t>m</a:t>
            </a:r>
            <a:r>
              <a:rPr lang="it-IT" sz="1800" b="1" dirty="0">
                <a:solidFill>
                  <a:srgbClr val="FF0000"/>
                </a:solidFill>
              </a:rPr>
              <a:t> 20</a:t>
            </a:r>
            <a:r>
              <a:rPr lang="it-IT" sz="1800" b="1" baseline="30000" dirty="0">
                <a:solidFill>
                  <a:srgbClr val="FF0000"/>
                </a:solidFill>
              </a:rPr>
              <a:t>s</a:t>
            </a:r>
            <a:r>
              <a:rPr lang="it-IT" sz="1800" dirty="0"/>
              <a:t>: i giorni superano 29, le ore superano 23, i minuti superano 59 </a:t>
            </a: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7F724ED4-9A95-5745-9052-1374235A7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424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6902F9D7-4812-7A4F-986C-BF4AB6184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Trasformazione in forma normale </a:t>
            </a:r>
            <a:b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di una misura non decimale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0872" y="148478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Per ridurre una misura non decimale in forma normale si può procedere in due modi.</a:t>
            </a:r>
          </a:p>
          <a:p>
            <a:pPr marL="0" indent="0">
              <a:buNone/>
            </a:pPr>
            <a:r>
              <a:rPr lang="it-IT" sz="1800" dirty="0"/>
              <a:t>1. 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2. </a:t>
            </a:r>
            <a:endParaRPr lang="it-IT" sz="18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it-IT" sz="2000" dirty="0">
              <a:solidFill>
                <a:srgbClr val="FF0000"/>
              </a:solidFill>
            </a:endParaRPr>
          </a:p>
          <a:p>
            <a:pPr marL="457200" indent="-457200">
              <a:buAutoNum type="arabicPeriod"/>
            </a:pPr>
            <a:endParaRPr lang="it-IT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84884EF9-DA1B-F147-ACBD-BF58A6E64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C625181-953E-9747-A0F2-E5F3E74E19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/>
          <a:stretch/>
        </p:blipFill>
        <p:spPr>
          <a:xfrm>
            <a:off x="950516" y="1988840"/>
            <a:ext cx="6100316" cy="304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58CC2C7-3E91-EF47-9D47-4B5D7D0FD5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4" b="-1"/>
          <a:stretch/>
        </p:blipFill>
        <p:spPr>
          <a:xfrm>
            <a:off x="969277" y="5229200"/>
            <a:ext cx="5626100" cy="126850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9291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8CE4EF85-4654-0647-888B-B10D5E93C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 non decimali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31640" y="1600201"/>
            <a:ext cx="7355160" cy="2044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ADDIZIONE</a:t>
            </a:r>
          </a:p>
          <a:p>
            <a:pPr marL="0" indent="0">
              <a:buNone/>
            </a:pPr>
            <a:r>
              <a:rPr lang="it-IT" sz="1800" dirty="0"/>
              <a:t>Per addizionare misure non decimali:</a:t>
            </a:r>
          </a:p>
          <a:p>
            <a:pPr marL="234900" indent="-234900"/>
            <a:r>
              <a:rPr lang="it-IT" sz="1800" dirty="0"/>
              <a:t>le unità dello stesso ordine devono essere incolonnate; </a:t>
            </a:r>
          </a:p>
          <a:p>
            <a:pPr marL="234900" indent="-234900"/>
            <a:r>
              <a:rPr lang="it-IT" sz="1800" dirty="0"/>
              <a:t>si calcola la somma di queste unità; </a:t>
            </a:r>
          </a:p>
          <a:p>
            <a:pPr marL="234900" indent="-234900"/>
            <a:r>
              <a:rPr lang="it-IT" sz="1800" dirty="0"/>
              <a:t>si riduce in forma normale il risultato ottenuto.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AB5238D6-A1FE-5F47-A414-076BB7643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FF7881-CEEC-5645-8305-330FAB53A4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60"/>
          <a:stretch/>
        </p:blipFill>
        <p:spPr>
          <a:xfrm>
            <a:off x="1358448" y="3645025"/>
            <a:ext cx="2664296" cy="1549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F38B20B-56AC-A243-A94F-AD28333088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8" t="1052" r="1598" b="-1052"/>
          <a:stretch/>
        </p:blipFill>
        <p:spPr>
          <a:xfrm>
            <a:off x="4541561" y="3645025"/>
            <a:ext cx="3384376" cy="1549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0696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7279F273-A116-E741-A96A-1EEBB45C3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248" y="1603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 non decimali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600200"/>
            <a:ext cx="80752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SOTTRAZIONE</a:t>
            </a:r>
          </a:p>
          <a:p>
            <a:pPr marL="0" indent="0">
              <a:buNone/>
            </a:pPr>
            <a:r>
              <a:rPr lang="it-IT" sz="1800" dirty="0"/>
              <a:t>Per sottrarre due misure non decimali:</a:t>
            </a:r>
          </a:p>
          <a:p>
            <a:pPr marL="234900" indent="-234900"/>
            <a:r>
              <a:rPr lang="it-IT" sz="1800" dirty="0"/>
              <a:t>le unità dello stesso ordine devono essere incolonnate; </a:t>
            </a:r>
          </a:p>
          <a:p>
            <a:pPr marL="234900" indent="-234900"/>
            <a:r>
              <a:rPr lang="it-IT" sz="1800" dirty="0"/>
              <a:t>si calcola la differenza fra queste unità; </a:t>
            </a:r>
          </a:p>
          <a:p>
            <a:pPr marL="234900" indent="-234900"/>
            <a:r>
              <a:rPr lang="it-IT" sz="1800" dirty="0"/>
              <a:t>se il minuendo è minore del sottraendo, si chiede un prestito e si trasforma una unità dell’ordine immediatamente superiore in equivalenti unità dell’ordine inferiore. </a:t>
            </a:r>
          </a:p>
          <a:p>
            <a:pPr marL="0" indent="0">
              <a:buNone/>
            </a:pPr>
            <a:r>
              <a:rPr lang="it-IT" sz="2000" dirty="0"/>
              <a:t> 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60E27184-D16D-184E-BC9B-C3E232C8F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CF31AB-7E62-8E4C-9702-C398BE24D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08"/>
          <a:stretch/>
        </p:blipFill>
        <p:spPr>
          <a:xfrm>
            <a:off x="899592" y="4077072"/>
            <a:ext cx="2736304" cy="1041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CDD05F-E99D-8641-A81B-70A0ECDA0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6" r="1492"/>
          <a:stretch/>
        </p:blipFill>
        <p:spPr>
          <a:xfrm>
            <a:off x="4211960" y="4077072"/>
            <a:ext cx="2736304" cy="1041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1962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5E788907-01F4-2046-B7C8-34182748A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 non decimali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3608" y="1600201"/>
            <a:ext cx="7643192" cy="1756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MOLTIPLICAZIONE PER UN NUMERO NATURALE</a:t>
            </a:r>
          </a:p>
          <a:p>
            <a:pPr marL="0" indent="0">
              <a:buNone/>
            </a:pPr>
            <a:r>
              <a:rPr lang="it-IT" sz="1800" dirty="0"/>
              <a:t>Per moltiplicare una misura non decimale per un numero naturale:</a:t>
            </a:r>
          </a:p>
          <a:p>
            <a:pPr marL="234900" indent="-234900"/>
            <a:r>
              <a:rPr lang="it-IT" sz="1800" dirty="0"/>
              <a:t>si moltiplicano le varie unità di misura per il numero naturale;</a:t>
            </a:r>
          </a:p>
          <a:p>
            <a:pPr marL="234900" indent="-234900"/>
            <a:r>
              <a:rPr lang="it-IT" sz="1800" dirty="0"/>
              <a:t>si riduce in forma normale il risultato ottenuto.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8EB2A21E-8D86-BE4C-BF35-E7E5B486A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B423ADE-4266-2049-B47C-B5435216EF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39"/>
          <a:stretch/>
        </p:blipFill>
        <p:spPr>
          <a:xfrm>
            <a:off x="1331640" y="3356993"/>
            <a:ext cx="2592288" cy="18288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EDA41EA-F4E6-784F-9A14-88FB39FC87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0" r="607"/>
          <a:stretch/>
        </p:blipFill>
        <p:spPr>
          <a:xfrm>
            <a:off x="4355976" y="3356993"/>
            <a:ext cx="3744416" cy="18288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5240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4967323B-7F5E-D74F-BFDE-014BA7337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4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 non decimali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168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</a:rPr>
              <a:t>DIVISIONE PER UN NUMERO NATURALE</a:t>
            </a:r>
          </a:p>
          <a:p>
            <a:pPr marL="0" indent="0">
              <a:buNone/>
            </a:pPr>
            <a:r>
              <a:rPr lang="it-IT" sz="1800" dirty="0"/>
              <a:t>Per dividere una misura non decimale per un numero naturale:</a:t>
            </a:r>
          </a:p>
          <a:p>
            <a:pPr marL="234900" indent="-234900"/>
            <a:r>
              <a:rPr lang="it-IT" sz="1800" dirty="0"/>
              <a:t>si dividono le varie unità di misura per il numero naturale incominciando da quelle di ordine maggiore;</a:t>
            </a:r>
          </a:p>
          <a:p>
            <a:pPr marL="234900" indent="-234900"/>
            <a:r>
              <a:rPr lang="it-IT" sz="1800" dirty="0"/>
              <a:t>il resto, se c’è, si trasforma </a:t>
            </a:r>
            <a:br>
              <a:rPr lang="it-IT" sz="1800" dirty="0"/>
            </a:br>
            <a:r>
              <a:rPr lang="it-IT" sz="1800" dirty="0"/>
              <a:t>in equivalenti unità dell’ordine </a:t>
            </a:r>
            <a:br>
              <a:rPr lang="it-IT" sz="1800" dirty="0"/>
            </a:br>
            <a:r>
              <a:rPr lang="it-IT" sz="1800" dirty="0"/>
              <a:t>immediatamente inferiore </a:t>
            </a:r>
            <a:br>
              <a:rPr lang="it-IT" sz="1800" dirty="0"/>
            </a:br>
            <a:r>
              <a:rPr lang="it-IT" sz="1800" dirty="0"/>
              <a:t>e si addizionano a quelle del </a:t>
            </a:r>
            <a:br>
              <a:rPr lang="it-IT" sz="1800" dirty="0"/>
            </a:br>
            <a:r>
              <a:rPr lang="it-IT" sz="1800" dirty="0"/>
              <a:t>medesimo ordine </a:t>
            </a:r>
            <a:br>
              <a:rPr lang="it-IT" sz="1800" dirty="0"/>
            </a:br>
            <a:r>
              <a:rPr lang="it-IT" sz="1800" dirty="0"/>
              <a:t>del dividendo. 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EDF0A87B-466E-AD41-8F6A-7B8F55953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D7A7CA6-3053-5D49-91E6-C846C3BD9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25"/>
          <a:stretch/>
        </p:blipFill>
        <p:spPr>
          <a:xfrm>
            <a:off x="3717561" y="2582871"/>
            <a:ext cx="2782115" cy="389666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858B38D-7D1F-4343-B967-D1622A4898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0" t="-251" r="6479" b="251"/>
          <a:stretch/>
        </p:blipFill>
        <p:spPr>
          <a:xfrm>
            <a:off x="6591898" y="2582872"/>
            <a:ext cx="2372590" cy="389666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337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1E0A444-EEB7-0745-8F6B-44CB0472C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95520"/>
            <a:ext cx="3527536" cy="1767918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9B2D5CD-FE51-0542-82AC-BB354C881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Stima di una misura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Ci sono situazioni in cui è necessario avere buone </a:t>
            </a:r>
            <a:r>
              <a:rPr lang="it-IT" sz="1800" b="1" dirty="0"/>
              <a:t>capacità di stima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r>
              <a:rPr lang="it-IT" sz="1800" i="1" dirty="0"/>
              <a:t>Un automobilista, quando intende effettuare un sorpasso, </a:t>
            </a:r>
            <a:br>
              <a:rPr lang="it-IT" sz="1800" i="1" dirty="0"/>
            </a:br>
            <a:r>
              <a:rPr lang="it-IT" sz="1800" i="1" dirty="0"/>
              <a:t>deve valutare con rapidità la distanza del veicolo che </a:t>
            </a:r>
            <a:br>
              <a:rPr lang="it-IT" sz="1800" i="1" dirty="0"/>
            </a:br>
            <a:r>
              <a:rPr lang="it-IT" sz="1800" i="1" dirty="0"/>
              <a:t>sopraggiunge in senso contrario. </a:t>
            </a: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spcBef>
                <a:spcPts val="1032"/>
              </a:spcBef>
              <a:buNone/>
            </a:pPr>
            <a:r>
              <a:rPr lang="it-IT" sz="1800" dirty="0"/>
              <a:t>La stima è la determinazione della misura </a:t>
            </a:r>
            <a:br>
              <a:rPr lang="it-IT" sz="1800" dirty="0"/>
            </a:br>
            <a:r>
              <a:rPr lang="it-IT" sz="1800" dirty="0"/>
              <a:t>approssimata di una grandezza quando non è possibile </a:t>
            </a:r>
            <a:br>
              <a:rPr lang="it-IT" sz="1800" dirty="0"/>
            </a:br>
            <a:r>
              <a:rPr lang="it-IT" sz="1800" dirty="0"/>
              <a:t>misurarla </a:t>
            </a:r>
            <a:r>
              <a:rPr lang="it-IT" sz="1800" b="1" dirty="0"/>
              <a:t>direttamente</a:t>
            </a:r>
            <a:r>
              <a:rPr lang="it-IT" sz="1800" dirty="0"/>
              <a:t> o </a:t>
            </a:r>
            <a:r>
              <a:rPr lang="it-IT" sz="1800" b="1" dirty="0"/>
              <a:t>indirettamente</a:t>
            </a:r>
            <a:r>
              <a:rPr lang="it-IT" sz="1800" dirty="0"/>
              <a:t>. </a:t>
            </a:r>
          </a:p>
          <a:p>
            <a:pPr marL="0" indent="0">
              <a:spcBef>
                <a:spcPts val="1032"/>
              </a:spcBef>
              <a:buNone/>
            </a:pPr>
            <a:r>
              <a:rPr lang="it-IT" sz="1800" dirty="0"/>
              <a:t>Ogni misura effettuata con uno strumento è un’approssimazione del valore reale della grandezza. Al variare di ciò che si desidera misurare è quindi opportuno scegliere un’adeguata unità di misura.</a:t>
            </a:r>
            <a:endParaRPr lang="it-IT" sz="1800" i="1" dirty="0"/>
          </a:p>
          <a:p>
            <a:pPr marL="0" indent="0">
              <a:spcBef>
                <a:spcPts val="1032"/>
              </a:spcBef>
              <a:buNone/>
            </a:pPr>
            <a:r>
              <a:rPr lang="it-IT" sz="1800" dirty="0"/>
              <a:t>Nell’effettuare una misura si possono commettere errori di due tipi:</a:t>
            </a:r>
          </a:p>
          <a:p>
            <a:pPr marL="234900" indent="-234900"/>
            <a:r>
              <a:rPr lang="it-IT" sz="1800" b="1" dirty="0"/>
              <a:t>oggettivi</a:t>
            </a:r>
            <a:r>
              <a:rPr lang="it-IT" sz="1800" dirty="0"/>
              <a:t>: dipendono dallo strumento usato;</a:t>
            </a:r>
          </a:p>
          <a:p>
            <a:pPr marL="234900" indent="-234900"/>
            <a:r>
              <a:rPr lang="it-IT" sz="1800" b="1" dirty="0"/>
              <a:t>soggettivi</a:t>
            </a:r>
            <a:r>
              <a:rPr lang="it-IT" sz="1800" dirty="0"/>
              <a:t>: dipendono dalla persona che esegue la misura.</a:t>
            </a:r>
          </a:p>
          <a:p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3F4C7FB2-F973-DA40-BCEC-9FD196FF8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47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0B35E912-123C-364B-9D72-EA0AB1586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di una grandezza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1600200"/>
            <a:ext cx="777686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Ogni oggetto ha delle caratteristiche che lo </a:t>
            </a:r>
            <a:br>
              <a:rPr lang="it-IT" sz="1800" dirty="0"/>
            </a:br>
            <a:r>
              <a:rPr lang="it-IT" sz="1800" dirty="0"/>
              <a:t>contraddistinguono, alcune possono essere </a:t>
            </a:r>
            <a:br>
              <a:rPr lang="it-IT" sz="1800" dirty="0"/>
            </a:br>
            <a:r>
              <a:rPr lang="it-IT" sz="1800" dirty="0"/>
              <a:t>misurate, altre no: di una pesca, per esempio, </a:t>
            </a:r>
            <a:br>
              <a:rPr lang="it-IT" sz="1800" dirty="0"/>
            </a:br>
            <a:r>
              <a:rPr lang="it-IT" sz="1800" dirty="0"/>
              <a:t>si misura il peso ma non il profumo o il sapore. </a:t>
            </a:r>
          </a:p>
          <a:p>
            <a:pPr marL="0" indent="0">
              <a:buNone/>
            </a:pPr>
            <a:r>
              <a:rPr lang="it-IT" sz="1800" dirty="0"/>
              <a:t>Si definisce </a:t>
            </a:r>
            <a:r>
              <a:rPr lang="it-IT" sz="1800" b="1" dirty="0"/>
              <a:t>grandezza</a:t>
            </a:r>
            <a:r>
              <a:rPr lang="it-IT" sz="1800" dirty="0"/>
              <a:t> ogni caratteristica che </a:t>
            </a:r>
            <a:br>
              <a:rPr lang="it-IT" sz="1800" dirty="0"/>
            </a:br>
            <a:r>
              <a:rPr lang="it-IT" sz="1800" dirty="0"/>
              <a:t>può essere misurata. </a:t>
            </a:r>
            <a:br>
              <a:rPr lang="it-IT" sz="1800" dirty="0"/>
            </a:br>
            <a:r>
              <a:rPr lang="it-IT" sz="1800" dirty="0"/>
              <a:t>Sono grandezze la </a:t>
            </a:r>
            <a:r>
              <a:rPr lang="it-IT" sz="1800" b="1" dirty="0"/>
              <a:t>lunghezza</a:t>
            </a:r>
            <a:r>
              <a:rPr lang="it-IT" sz="1800" dirty="0"/>
              <a:t>, che si misura </a:t>
            </a:r>
            <a:br>
              <a:rPr lang="it-IT" sz="1800" dirty="0"/>
            </a:br>
            <a:r>
              <a:rPr lang="it-IT" sz="1800" dirty="0"/>
              <a:t>ad esempio con un righello, o la </a:t>
            </a:r>
            <a:r>
              <a:rPr lang="it-IT" sz="1800" b="1" dirty="0"/>
              <a:t>massa</a:t>
            </a:r>
            <a:r>
              <a:rPr lang="it-IT" sz="1800" dirty="0"/>
              <a:t> che </a:t>
            </a:r>
            <a:br>
              <a:rPr lang="it-IT" sz="1800" dirty="0"/>
            </a:br>
            <a:r>
              <a:rPr lang="it-IT" sz="1800" dirty="0"/>
              <a:t>si misura con una bilancia. </a:t>
            </a:r>
          </a:p>
          <a:p>
            <a:pPr marL="0" indent="0">
              <a:buNone/>
            </a:pPr>
            <a:r>
              <a:rPr lang="it-IT" sz="1800" dirty="0"/>
              <a:t>Due grandezze sono </a:t>
            </a:r>
            <a:r>
              <a:rPr lang="it-IT" sz="1800" b="1" dirty="0"/>
              <a:t>omogenee</a:t>
            </a:r>
            <a:r>
              <a:rPr lang="it-IT" sz="1800" dirty="0"/>
              <a:t> quando è possibile confrontarle; sono </a:t>
            </a:r>
            <a:r>
              <a:rPr lang="it-IT" sz="1800" b="1" dirty="0"/>
              <a:t>eterogenee</a:t>
            </a:r>
            <a:r>
              <a:rPr lang="it-IT" sz="1800" dirty="0"/>
              <a:t> quando non è possibile confrontarle.</a:t>
            </a:r>
            <a:endParaRPr lang="it-IT" sz="1800" b="1" dirty="0"/>
          </a:p>
          <a:p>
            <a:pPr marL="0" indent="0">
              <a:buNone/>
            </a:pPr>
            <a:r>
              <a:rPr lang="it-IT" sz="1800" b="1" dirty="0"/>
              <a:t>Misurare una grandezza </a:t>
            </a:r>
            <a:r>
              <a:rPr lang="it-IT" sz="1800" dirty="0"/>
              <a:t>significa confrontarla con un’altra grandezza omogenea, detta unità di misura, e stabilire quante volte l’unità di misura è contenuta nella grandezza in esame.</a:t>
            </a:r>
          </a:p>
          <a:p>
            <a:pPr marL="0" indent="0">
              <a:buNone/>
            </a:pPr>
            <a:r>
              <a:rPr lang="it-IT" sz="1800" dirty="0"/>
              <a:t>La misura di una grandezza è un numero che dipende dall’unità di misura scelta.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53A0E3F6-8F74-9748-96E9-6F298F8D6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07B260-47FB-E944-8D76-F48B4ED5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82" y="1600200"/>
            <a:ext cx="2918558" cy="240351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68050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E61EC65E-7A48-1A48-BFC7-CF1275D1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Sistema Internazionale di misura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Il </a:t>
            </a:r>
            <a:r>
              <a:rPr lang="it-IT" sz="1800" b="1" dirty="0"/>
              <a:t>Sistema Internazionale di misura</a:t>
            </a:r>
            <a:r>
              <a:rPr lang="it-IT" sz="1800" dirty="0"/>
              <a:t>, </a:t>
            </a:r>
            <a:br>
              <a:rPr lang="it-IT" sz="1800" dirty="0"/>
            </a:br>
            <a:r>
              <a:rPr lang="it-IT" sz="1800" dirty="0"/>
              <a:t>abbreviato in </a:t>
            </a:r>
            <a:r>
              <a:rPr lang="it-IT" sz="1800" b="1" dirty="0"/>
              <a:t>SI</a:t>
            </a:r>
            <a:r>
              <a:rPr lang="it-IT" sz="1800" dirty="0"/>
              <a:t>, si basa su </a:t>
            </a:r>
            <a:r>
              <a:rPr lang="it-IT" sz="1800" b="1" dirty="0"/>
              <a:t>sette </a:t>
            </a:r>
            <a:br>
              <a:rPr lang="it-IT" sz="1800" b="1" dirty="0"/>
            </a:br>
            <a:r>
              <a:rPr lang="it-IT" sz="1800" b="1" dirty="0"/>
              <a:t>grandezze fondamentali</a:t>
            </a:r>
            <a:r>
              <a:rPr lang="it-IT" sz="1800" dirty="0"/>
              <a:t> da cui </a:t>
            </a:r>
            <a:br>
              <a:rPr lang="it-IT" sz="1800" dirty="0"/>
            </a:br>
            <a:r>
              <a:rPr lang="it-IT" sz="1800" dirty="0"/>
              <a:t>derivano tutte le altre.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r>
              <a:rPr lang="it-IT" sz="1800" dirty="0"/>
              <a:t>Per indicare i </a:t>
            </a:r>
            <a:r>
              <a:rPr lang="it-IT" sz="1800" b="1" dirty="0"/>
              <a:t>multipli</a:t>
            </a:r>
            <a:r>
              <a:rPr lang="it-IT" sz="1800" dirty="0"/>
              <a:t> e i </a:t>
            </a:r>
            <a:r>
              <a:rPr lang="it-IT" sz="1800" b="1" dirty="0"/>
              <a:t>sottomultipli</a:t>
            </a:r>
            <a:r>
              <a:rPr lang="it-IT" sz="1800" dirty="0"/>
              <a:t> di ogni unità di misura si utilizzano i </a:t>
            </a:r>
            <a:r>
              <a:rPr lang="it-IT" sz="1800" b="1" dirty="0">
                <a:solidFill>
                  <a:srgbClr val="00B050"/>
                </a:solidFill>
              </a:rPr>
              <a:t>prefissi</a:t>
            </a:r>
            <a:r>
              <a:rPr lang="it-IT" sz="1800" dirty="0"/>
              <a:t>: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00B050"/>
                </a:solidFill>
              </a:rPr>
              <a:t>prefisso</a:t>
            </a:r>
            <a:r>
              <a:rPr lang="it-IT" sz="1800" dirty="0">
                <a:solidFill>
                  <a:srgbClr val="00B050"/>
                </a:solidFill>
              </a:rPr>
              <a:t> </a:t>
            </a:r>
            <a:r>
              <a:rPr lang="it-IT" sz="1800" dirty="0"/>
              <a:t>+ </a:t>
            </a:r>
            <a:r>
              <a:rPr lang="it-IT" sz="1800" b="1" dirty="0">
                <a:solidFill>
                  <a:srgbClr val="FF0000"/>
                </a:solidFill>
              </a:rPr>
              <a:t>nome unità di misura </a:t>
            </a:r>
            <a:r>
              <a:rPr lang="it-IT" sz="1800" dirty="0"/>
              <a:t>= </a:t>
            </a:r>
            <a:r>
              <a:rPr lang="it-IT" sz="1800" b="1" dirty="0"/>
              <a:t>denominazione multiplo o sottomultiplo</a:t>
            </a:r>
          </a:p>
          <a:p>
            <a:pPr marL="0" indent="0">
              <a:buNone/>
            </a:pPr>
            <a:r>
              <a:rPr lang="it-IT" sz="1800" b="1" dirty="0"/>
              <a:t>	</a:t>
            </a:r>
            <a:r>
              <a:rPr lang="it-IT" sz="1800" b="1" dirty="0">
                <a:solidFill>
                  <a:srgbClr val="00B050"/>
                </a:solidFill>
              </a:rPr>
              <a:t>deca</a:t>
            </a:r>
            <a:r>
              <a:rPr lang="it-IT" sz="1800" b="1" dirty="0">
                <a:solidFill>
                  <a:srgbClr val="FF0000"/>
                </a:solidFill>
              </a:rPr>
              <a:t>metro</a:t>
            </a:r>
            <a:r>
              <a:rPr lang="it-IT" sz="1800" b="1" dirty="0"/>
              <a:t> </a:t>
            </a:r>
            <a:r>
              <a:rPr lang="it-IT" sz="1800" dirty="0"/>
              <a:t>= 10 metri	</a:t>
            </a:r>
            <a:r>
              <a:rPr lang="it-IT" sz="1800" b="1" dirty="0">
                <a:solidFill>
                  <a:srgbClr val="00B050"/>
                </a:solidFill>
              </a:rPr>
              <a:t>milli</a:t>
            </a:r>
            <a:r>
              <a:rPr lang="it-IT" sz="1800" b="1" dirty="0">
                <a:solidFill>
                  <a:srgbClr val="FF0000"/>
                </a:solidFill>
              </a:rPr>
              <a:t>metro</a:t>
            </a:r>
            <a:r>
              <a:rPr lang="it-IT" sz="1800" dirty="0"/>
              <a:t> = 0,001 metri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Per scrivere correttamente la misura di una grandezza valgono le seguenti </a:t>
            </a:r>
            <a:r>
              <a:rPr lang="it-IT" sz="1800" b="1" dirty="0"/>
              <a:t>regole</a:t>
            </a:r>
            <a:r>
              <a:rPr lang="it-IT" sz="1800" dirty="0"/>
              <a:t>:</a:t>
            </a:r>
          </a:p>
          <a:p>
            <a:pPr marL="234900" indent="-234900"/>
            <a:r>
              <a:rPr lang="it-IT" sz="1800" dirty="0"/>
              <a:t>il simbolo dell’unità di misura deve essere scritto dopo la misura:</a:t>
            </a:r>
            <a:br>
              <a:rPr lang="it-IT" sz="1800" dirty="0"/>
            </a:br>
            <a:r>
              <a:rPr lang="it-IT" sz="1800" dirty="0"/>
              <a:t>		16 cm 	</a:t>
            </a:r>
            <a:r>
              <a:rPr lang="it-IT" sz="1800" b="1" dirty="0"/>
              <a:t>e non </a:t>
            </a:r>
            <a:r>
              <a:rPr lang="it-IT" sz="1800" dirty="0"/>
              <a:t>	cm 16</a:t>
            </a:r>
          </a:p>
          <a:p>
            <a:pPr marL="234900" indent="-234900"/>
            <a:r>
              <a:rPr lang="it-IT" sz="1800" dirty="0"/>
              <a:t>non si mette il puntino dopo il simbolo dell’unità di misura perché non è un’abbreviazione: </a:t>
            </a:r>
            <a:br>
              <a:rPr lang="it-IT" sz="1800" dirty="0"/>
            </a:br>
            <a:r>
              <a:rPr lang="it-IT" sz="1800" dirty="0"/>
              <a:t>		9 hl 	</a:t>
            </a:r>
            <a:r>
              <a:rPr lang="it-IT" sz="1800" b="1" dirty="0"/>
              <a:t>e non </a:t>
            </a:r>
            <a:r>
              <a:rPr lang="it-IT" sz="1800" dirty="0"/>
              <a:t>	9 hl.</a:t>
            </a:r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8A5BBDB4-4159-1C4E-8E06-7C90804DA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EE55CB-6A82-9B4C-B57E-FB723B974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12776"/>
            <a:ext cx="5116255" cy="14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8D76BC42-E461-3F46-8C1D-1BF1FA0AD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della lunghezza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484784"/>
            <a:ext cx="8075240" cy="940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Nel SI l’unità di misura principale della lunghezza è il </a:t>
            </a:r>
            <a:r>
              <a:rPr lang="it-IT" sz="1800" b="1" dirty="0"/>
              <a:t>metro</a:t>
            </a:r>
            <a:r>
              <a:rPr lang="it-IT" sz="1800" dirty="0"/>
              <a:t> (</a:t>
            </a:r>
            <a:r>
              <a:rPr lang="it-IT" sz="1800" b="1" dirty="0"/>
              <a:t>m</a:t>
            </a:r>
            <a:r>
              <a:rPr lang="it-IT" sz="1800" dirty="0"/>
              <a:t>), una </a:t>
            </a:r>
            <a:r>
              <a:rPr lang="it-IT" sz="1800" b="1" dirty="0"/>
              <a:t>grandezza</a:t>
            </a:r>
            <a:r>
              <a:rPr lang="it-IT" sz="1800" dirty="0"/>
              <a:t> </a:t>
            </a:r>
            <a:r>
              <a:rPr lang="it-IT" sz="1800" b="1" dirty="0"/>
              <a:t>fondamentale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A1FC8A98-B9D2-484D-958F-61DBD434F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2C0A76-83A7-C14C-9B17-62F9099B3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"/>
          <a:stretch/>
        </p:blipFill>
        <p:spPr>
          <a:xfrm>
            <a:off x="4932040" y="2115826"/>
            <a:ext cx="4088423" cy="28031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4F79235-4F72-6C42-BF7D-64DFA29113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61"/>
          <a:stretch/>
        </p:blipFill>
        <p:spPr>
          <a:xfrm>
            <a:off x="611560" y="2207576"/>
            <a:ext cx="4495626" cy="2578100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53D4E5B3-4418-A14F-B2CB-0E0F6F0FA554}"/>
              </a:ext>
            </a:extLst>
          </p:cNvPr>
          <p:cNvGrpSpPr/>
          <p:nvPr/>
        </p:nvGrpSpPr>
        <p:grpSpPr>
          <a:xfrm>
            <a:off x="1475656" y="5052176"/>
            <a:ext cx="6192688" cy="1245918"/>
            <a:chOff x="1619672" y="4905164"/>
            <a:chExt cx="6192688" cy="124591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C3DCB23-8E24-FD40-87E1-2565318D8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03" t="33562" b="33977"/>
            <a:stretch/>
          </p:blipFill>
          <p:spPr>
            <a:xfrm>
              <a:off x="3621534" y="5204443"/>
              <a:ext cx="1831330" cy="836856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C0BF2DD-14D4-014C-BBDA-11B84B28C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45" t="1451" r="658" b="62239"/>
            <a:stretch/>
          </p:blipFill>
          <p:spPr>
            <a:xfrm>
              <a:off x="1708230" y="5055517"/>
              <a:ext cx="1831330" cy="936104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81E9B28-BD4D-5046-B564-550680EAE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96" t="59814" r="-393" b="3876"/>
            <a:stretch/>
          </p:blipFill>
          <p:spPr>
            <a:xfrm>
              <a:off x="5580112" y="5214978"/>
              <a:ext cx="1831330" cy="936104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B0F4F307-E617-5D4B-8FBA-7938B653376F}"/>
                </a:ext>
              </a:extLst>
            </p:cNvPr>
            <p:cNvSpPr/>
            <p:nvPr/>
          </p:nvSpPr>
          <p:spPr>
            <a:xfrm>
              <a:off x="1619672" y="4905164"/>
              <a:ext cx="6192688" cy="124591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872883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7F64932B-6305-2043-8CB6-E54C08257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4"/>
          <a:stretch/>
        </p:blipFill>
        <p:spPr>
          <a:xfrm>
            <a:off x="5076056" y="2411928"/>
            <a:ext cx="4067944" cy="2383642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2D56AC75-D654-8248-9F99-8CA1F3EBB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della superficie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Nel SI l’unità di misura principale della superficie è il </a:t>
            </a:r>
            <a:r>
              <a:rPr lang="it-IT" sz="1800" b="1" dirty="0"/>
              <a:t>metro</a:t>
            </a:r>
            <a:r>
              <a:rPr lang="it-IT" sz="1800" dirty="0"/>
              <a:t> </a:t>
            </a:r>
            <a:r>
              <a:rPr lang="it-IT" sz="1800" b="1" dirty="0"/>
              <a:t>quadrato</a:t>
            </a:r>
            <a:r>
              <a:rPr lang="it-IT" sz="1800" dirty="0"/>
              <a:t> (</a:t>
            </a:r>
            <a:r>
              <a:rPr lang="it-IT" sz="1800" b="1" dirty="0" err="1"/>
              <a:t>m</a:t>
            </a:r>
            <a:r>
              <a:rPr lang="it-IT" sz="1800" b="1" baseline="30000" dirty="0" err="1"/>
              <a:t>2</a:t>
            </a:r>
            <a:r>
              <a:rPr lang="it-IT" sz="1800" dirty="0"/>
              <a:t>), una </a:t>
            </a:r>
            <a:r>
              <a:rPr lang="it-IT" sz="1800" b="1" dirty="0"/>
              <a:t>grandezza</a:t>
            </a:r>
            <a:r>
              <a:rPr lang="it-IT" sz="1800" dirty="0"/>
              <a:t> </a:t>
            </a:r>
            <a:r>
              <a:rPr lang="it-IT" sz="1800" b="1" dirty="0"/>
              <a:t>derivata </a:t>
            </a:r>
            <a:r>
              <a:rPr lang="it-IT" sz="1800" dirty="0"/>
              <a:t>dal metro.</a:t>
            </a:r>
          </a:p>
          <a:p>
            <a:pPr marL="0" indent="0">
              <a:buNone/>
            </a:pPr>
            <a:r>
              <a:rPr lang="it-IT" sz="1800" dirty="0"/>
              <a:t>Il metro quadrato è la misura della superficie di un quadrato con il lato lungo un metro.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800" dirty="0"/>
              <a:t>Le unità di superficie utilizzate per misurare i terreni si dicono </a:t>
            </a:r>
            <a:r>
              <a:rPr lang="it-IT" sz="1800" b="1" dirty="0"/>
              <a:t>unità agrarie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95AC18AF-CA73-6B49-9776-23E1903C2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477AFF-E9C4-0047-B24B-6027069B11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"/>
          <a:stretch/>
        </p:blipFill>
        <p:spPr>
          <a:xfrm>
            <a:off x="457200" y="2466446"/>
            <a:ext cx="4834880" cy="212807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13D1D9-121B-1247-9D2B-AB1DD898D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76" y="5358499"/>
            <a:ext cx="5210119" cy="119507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A6EF6B8-9550-3443-ABB3-DC70C8350761}"/>
              </a:ext>
            </a:extLst>
          </p:cNvPr>
          <p:cNvSpPr/>
          <p:nvPr/>
        </p:nvSpPr>
        <p:spPr>
          <a:xfrm>
            <a:off x="5796136" y="5330266"/>
            <a:ext cx="1584176" cy="119507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058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0E3F6AE7-51AB-BE4A-B793-7920BC186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17" y="2780928"/>
            <a:ext cx="4020806" cy="2677384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BDFC373F-3B23-7E49-B141-A4B810E58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2096" y="165552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 volume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750" y="1600201"/>
            <a:ext cx="814705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Nel SI l’unità di misura principale del volume è il </a:t>
            </a:r>
            <a:r>
              <a:rPr lang="it-IT" sz="1800" b="1" dirty="0"/>
              <a:t>metro</a:t>
            </a:r>
            <a:r>
              <a:rPr lang="it-IT" sz="1800" dirty="0"/>
              <a:t> </a:t>
            </a:r>
            <a:r>
              <a:rPr lang="it-IT" sz="1800" b="1" dirty="0"/>
              <a:t>cubo</a:t>
            </a:r>
            <a:r>
              <a:rPr lang="it-IT" sz="1800" dirty="0"/>
              <a:t> (</a:t>
            </a:r>
            <a:r>
              <a:rPr lang="it-IT" sz="1800" b="1" dirty="0" err="1"/>
              <a:t>m</a:t>
            </a:r>
            <a:r>
              <a:rPr lang="it-IT" sz="1800" b="1" baseline="30000" dirty="0" err="1"/>
              <a:t>3</a:t>
            </a:r>
            <a:r>
              <a:rPr lang="it-IT" sz="1800" dirty="0"/>
              <a:t>), una </a:t>
            </a:r>
            <a:r>
              <a:rPr lang="it-IT" sz="1800" b="1" dirty="0"/>
              <a:t>grandezza</a:t>
            </a:r>
            <a:r>
              <a:rPr lang="it-IT" sz="1800" dirty="0"/>
              <a:t> </a:t>
            </a:r>
            <a:r>
              <a:rPr lang="it-IT" sz="1800" b="1" dirty="0"/>
              <a:t>derivata </a:t>
            </a:r>
            <a:r>
              <a:rPr lang="it-IT" sz="1800" dirty="0"/>
              <a:t>dal metro.</a:t>
            </a:r>
          </a:p>
          <a:p>
            <a:pPr marL="0" indent="0">
              <a:buNone/>
            </a:pPr>
            <a:r>
              <a:rPr lang="it-IT" sz="1800" dirty="0"/>
              <a:t>Il metro cubo è la misura del volume di un cubo con lo spigolo lungo un metro.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AE1B981D-0D9D-4A40-9298-9D280FCDA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61186B-2017-774B-9816-8DF797A681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-703" r="29146" b="703"/>
          <a:stretch/>
        </p:blipFill>
        <p:spPr>
          <a:xfrm>
            <a:off x="611560" y="2782416"/>
            <a:ext cx="4522060" cy="2590800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59A84E7C-B395-954C-AA48-807BD498A2BE}"/>
              </a:ext>
            </a:extLst>
          </p:cNvPr>
          <p:cNvGrpSpPr/>
          <p:nvPr/>
        </p:nvGrpSpPr>
        <p:grpSpPr>
          <a:xfrm>
            <a:off x="1475656" y="5625451"/>
            <a:ext cx="6048672" cy="905524"/>
            <a:chOff x="683568" y="5414314"/>
            <a:chExt cx="6048672" cy="905524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B3BA828-12A3-5944-8E6A-837E0E160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6" t="526" r="150" b="73235"/>
            <a:stretch/>
          </p:blipFill>
          <p:spPr>
            <a:xfrm>
              <a:off x="683568" y="5557534"/>
              <a:ext cx="1857764" cy="679778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DA57A61-B972-6544-B038-3B32D0127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0" t="24840" r="706" b="48635"/>
            <a:stretch/>
          </p:blipFill>
          <p:spPr>
            <a:xfrm>
              <a:off x="2483768" y="5518379"/>
              <a:ext cx="1857764" cy="68720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31F9EC4C-3496-6A4A-AC6C-AEEBEDD59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94" t="51376" r="582" b="22099"/>
            <a:stretch/>
          </p:blipFill>
          <p:spPr>
            <a:xfrm>
              <a:off x="4586444" y="5550111"/>
              <a:ext cx="1857764" cy="687201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81EB7E80-1660-A149-9F72-A17192567A7E}"/>
                </a:ext>
              </a:extLst>
            </p:cNvPr>
            <p:cNvSpPr/>
            <p:nvPr/>
          </p:nvSpPr>
          <p:spPr>
            <a:xfrm>
              <a:off x="715592" y="5414314"/>
              <a:ext cx="6016648" cy="90552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80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2A53BC0C-B50D-934D-86F3-75C99F595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178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della capacità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467644"/>
                <a:ext cx="822960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1800" dirty="0"/>
                  <a:t>La </a:t>
                </a:r>
                <a:r>
                  <a:rPr lang="it-IT" sz="1800" b="1" dirty="0"/>
                  <a:t>capacità di un recipiente </a:t>
                </a:r>
                <a:r>
                  <a:rPr lang="it-IT" sz="1800" dirty="0"/>
                  <a:t>è il volume di liquido che esso può contenere.</a:t>
                </a:r>
              </a:p>
              <a:p>
                <a:pPr marL="0" indent="0">
                  <a:buNone/>
                </a:pPr>
                <a:r>
                  <a:rPr lang="it-IT" sz="1800" dirty="0"/>
                  <a:t>Nel SI l’unità di misura principale della capacità è il </a:t>
                </a:r>
                <a:r>
                  <a:rPr lang="it-IT" sz="1800" b="1" dirty="0"/>
                  <a:t>litro </a:t>
                </a:r>
                <a:r>
                  <a:rPr lang="it-IT" sz="1800" dirty="0"/>
                  <a:t>(</a:t>
                </a:r>
                <a14:m>
                  <m:oMath xmlns:m="http://schemas.openxmlformats.org/officeDocument/2006/math"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it-IT" sz="1800" dirty="0"/>
                  <a:t>). </a:t>
                </a:r>
                <a:endParaRPr lang="it-IT" sz="18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it-IT" sz="1800" dirty="0"/>
                  <a:t>Il litro è la capacità equivalente al volume di un decimetro cubo.</a:t>
                </a:r>
              </a:p>
              <a:p>
                <a:pPr marL="0" indent="0">
                  <a:buNone/>
                </a:pPr>
                <a:endParaRPr lang="it-IT" sz="2000" dirty="0"/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467644"/>
                <a:ext cx="8229600" cy="4525963"/>
              </a:xfrm>
              <a:blipFill>
                <a:blip r:embed="rId3"/>
                <a:stretch>
                  <a:fillRect l="-617" t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75BCD4D2-2D91-7D42-91AF-97DE551D3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E89507D-F8A6-D94A-B790-1BD4437FE3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91"/>
          <a:stretch/>
        </p:blipFill>
        <p:spPr>
          <a:xfrm>
            <a:off x="827584" y="2748384"/>
            <a:ext cx="4536504" cy="2336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2A59E0-62AA-FE4B-9F1C-9092C6970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99" y="2657339"/>
            <a:ext cx="3311398" cy="2602369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6C504F3-0371-A940-8909-E76AFD0FF204}"/>
              </a:ext>
            </a:extLst>
          </p:cNvPr>
          <p:cNvGrpSpPr/>
          <p:nvPr/>
        </p:nvGrpSpPr>
        <p:grpSpPr>
          <a:xfrm>
            <a:off x="1691680" y="5349666"/>
            <a:ext cx="5400600" cy="1100849"/>
            <a:chOff x="683568" y="5259707"/>
            <a:chExt cx="5400600" cy="110084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FF6A4369-6568-8C44-AC58-45138DF34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98" r="404" b="68452"/>
            <a:stretch/>
          </p:blipFill>
          <p:spPr>
            <a:xfrm>
              <a:off x="683568" y="5360620"/>
              <a:ext cx="1656184" cy="73722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67FCAB6-039E-B146-A2BA-F0396BCE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75" t="34226" r="-173" b="34226"/>
            <a:stretch/>
          </p:blipFill>
          <p:spPr>
            <a:xfrm>
              <a:off x="2483768" y="5478002"/>
              <a:ext cx="1656184" cy="73722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A2397A1-99EE-FF46-BEB1-DADFB0FCC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03" t="61537" r="499" b="6915"/>
            <a:stretch/>
          </p:blipFill>
          <p:spPr>
            <a:xfrm>
              <a:off x="4283968" y="5414324"/>
              <a:ext cx="1656184" cy="737220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CF5DC27E-EF88-B645-9532-D542DE6F50D9}"/>
                </a:ext>
              </a:extLst>
            </p:cNvPr>
            <p:cNvSpPr/>
            <p:nvPr/>
          </p:nvSpPr>
          <p:spPr>
            <a:xfrm>
              <a:off x="788261" y="5259707"/>
              <a:ext cx="5295907" cy="11008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85057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70775F2-226E-B846-82EC-44658B71E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14" y="2348880"/>
            <a:ext cx="4129790" cy="2380703"/>
          </a:xfrm>
          <a:prstGeom prst="rect">
            <a:avLst/>
          </a:prstGeom>
        </p:spPr>
      </p:pic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110C1916-43ED-284C-A6A0-DCC476C8A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9691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Misura della massa</a:t>
            </a:r>
            <a:endParaRPr lang="it-IT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727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Nel SI l’unità di misura principale della massa è il </a:t>
            </a:r>
            <a:r>
              <a:rPr lang="it-IT" sz="1800" b="1" dirty="0"/>
              <a:t>kilogrammo </a:t>
            </a:r>
            <a:r>
              <a:rPr lang="it-IT" sz="1800" dirty="0"/>
              <a:t>(</a:t>
            </a:r>
            <a:r>
              <a:rPr lang="it-IT" sz="1800" b="1" dirty="0"/>
              <a:t>kg</a:t>
            </a:r>
            <a:r>
              <a:rPr lang="it-IT" sz="1800" dirty="0"/>
              <a:t>), una </a:t>
            </a:r>
            <a:r>
              <a:rPr lang="it-IT" sz="1800" b="1" dirty="0"/>
              <a:t>grandezza</a:t>
            </a:r>
            <a:r>
              <a:rPr lang="it-IT" sz="1800" dirty="0"/>
              <a:t> </a:t>
            </a:r>
            <a:r>
              <a:rPr lang="it-IT" sz="1800" b="1" dirty="0"/>
              <a:t>fondamentale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1800" b="1" dirty="0"/>
          </a:p>
          <a:p>
            <a:pPr marL="0" indent="0">
              <a:buNone/>
            </a:pPr>
            <a:endParaRPr lang="it-IT" sz="1800" b="1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481B2040-8D5B-A84C-B13A-EEDB36794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73541BA-E112-AE44-81EF-C55C7B40B3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21"/>
          <a:stretch/>
        </p:blipFill>
        <p:spPr>
          <a:xfrm>
            <a:off x="457200" y="2060848"/>
            <a:ext cx="4618856" cy="29083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32258CC-A4A1-694B-BD39-4D1D6841B65D}"/>
              </a:ext>
            </a:extLst>
          </p:cNvPr>
          <p:cNvSpPr/>
          <p:nvPr/>
        </p:nvSpPr>
        <p:spPr>
          <a:xfrm>
            <a:off x="4211960" y="5013176"/>
            <a:ext cx="4618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Non bisogna confondere la massa con il peso</a:t>
            </a:r>
            <a:r>
              <a:rPr lang="it-IT" dirty="0"/>
              <a:t>: la </a:t>
            </a:r>
            <a:r>
              <a:rPr lang="it-IT" b="1" dirty="0"/>
              <a:t>massa</a:t>
            </a:r>
            <a:r>
              <a:rPr lang="it-IT" dirty="0"/>
              <a:t> indica la quantità di materia contenuta in un corpo e ha un valore costante; il </a:t>
            </a:r>
            <a:r>
              <a:rPr lang="it-IT" b="1" dirty="0"/>
              <a:t>peso</a:t>
            </a:r>
            <a:r>
              <a:rPr lang="it-IT" dirty="0"/>
              <a:t> è la forza con cui un corpo è attratto verso il centro della Terra.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516AADDB-1FDB-E843-83EC-8B27634B2021}"/>
              </a:ext>
            </a:extLst>
          </p:cNvPr>
          <p:cNvGrpSpPr/>
          <p:nvPr/>
        </p:nvGrpSpPr>
        <p:grpSpPr>
          <a:xfrm>
            <a:off x="647663" y="5135798"/>
            <a:ext cx="3456385" cy="1017389"/>
            <a:chOff x="539552" y="5074494"/>
            <a:chExt cx="3456385" cy="101738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607EE53-92E6-D844-B431-60BFFCBD3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44" t="26947" r="1007" b="50770"/>
            <a:stretch/>
          </p:blipFill>
          <p:spPr>
            <a:xfrm>
              <a:off x="539552" y="5189321"/>
              <a:ext cx="1512168" cy="648072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F3376E7-3AA0-6044-9ED2-2446062D2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75" t="49028" r="-124" b="28689"/>
            <a:stretch/>
          </p:blipFill>
          <p:spPr>
            <a:xfrm>
              <a:off x="2339752" y="5229200"/>
              <a:ext cx="1512168" cy="648072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D7F6293B-F359-1145-8B5B-E755556C491C}"/>
                </a:ext>
              </a:extLst>
            </p:cNvPr>
            <p:cNvSpPr/>
            <p:nvPr/>
          </p:nvSpPr>
          <p:spPr>
            <a:xfrm>
              <a:off x="539553" y="5074494"/>
              <a:ext cx="3456384" cy="101738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500333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oglio quadretti.psd">
            <a:extLst>
              <a:ext uri="{FF2B5EF4-FFF2-40B4-BE49-F238E27FC236}">
                <a16:creationId xmlns:a16="http://schemas.microsoft.com/office/drawing/2014/main" id="{27C34278-7278-7840-8752-30E276105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6552" r="8826" b="82840"/>
          <a:stretch>
            <a:fillRect/>
          </a:stretch>
        </p:blipFill>
        <p:spPr bwMode="auto">
          <a:xfrm>
            <a:off x="0" y="-26988"/>
            <a:ext cx="9144000" cy="1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Operazioni con le misure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62880" y="1484784"/>
                <a:ext cx="8229600" cy="452596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</a:rPr>
                  <a:t>ADDIZIONE E SOTTRAZIONE</a:t>
                </a:r>
              </a:p>
              <a:p>
                <a:pPr marL="0" indent="0">
                  <a:buNone/>
                </a:pPr>
                <a:r>
                  <a:rPr lang="it-IT" sz="1800" dirty="0"/>
                  <a:t>Addizionando e sottraendo misure di grandezze omogenee si ottengono ancora misure di grandezze omogenee con quelle date:</a:t>
                </a:r>
              </a:p>
              <a:p>
                <a:pPr marL="0" indent="0">
                  <a:buNone/>
                </a:pPr>
                <a:r>
                  <a:rPr lang="it-IT" sz="1800" dirty="0"/>
                  <a:t>	4 kg + 23 kg = 27 kg		43 mm </a:t>
                </a:r>
                <a:r>
                  <a:rPr lang="it-IT" sz="1800" dirty="0">
                    <a:sym typeface="Symbol"/>
                  </a:rPr>
                  <a:t> 3 mm = 40 mm</a:t>
                </a:r>
              </a:p>
              <a:p>
                <a:pPr marL="0" indent="0">
                  <a:buNone/>
                </a:pPr>
                <a:endParaRPr lang="it-IT" sz="18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it-IT" sz="1800" b="1" dirty="0">
                    <a:solidFill>
                      <a:schemeClr val="accent2">
                        <a:lumMod val="75000"/>
                      </a:schemeClr>
                    </a:solidFill>
                    <a:sym typeface="Symbol"/>
                  </a:rPr>
                  <a:t>MOLTIPLICAZIONE E DIVISIONE</a:t>
                </a:r>
              </a:p>
              <a:p>
                <a:pPr marL="198000" indent="-198000"/>
                <a:r>
                  <a:rPr lang="it-IT" sz="1800" dirty="0">
                    <a:sym typeface="Symbol"/>
                  </a:rPr>
                  <a:t>Moltiplicando misure di grandezze omogenee si possono ottenere misure prive di significato o misure di grandezze non omogenee con quelle date ma accettabili: </a:t>
                </a:r>
              </a:p>
              <a:p>
                <a:pPr marL="198000" indent="-198000">
                  <a:buNone/>
                </a:pPr>
                <a:r>
                  <a:rPr lang="it-IT" sz="1800" dirty="0">
                    <a:sym typeface="Symbol"/>
                  </a:rPr>
                  <a:t>		3 cm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/>
                      </a:rPr>
                      <m:t>×</m:t>
                    </m:r>
                  </m:oMath>
                </a14:m>
                <a:r>
                  <a:rPr lang="it-IT" sz="1800" dirty="0">
                    <a:sym typeface="Symbol"/>
                  </a:rPr>
                  <a:t> 7 cm = 21 </a:t>
                </a:r>
                <a:r>
                  <a:rPr lang="it-IT" sz="1800" dirty="0" err="1">
                    <a:sym typeface="Symbol"/>
                  </a:rPr>
                  <a:t>cm</a:t>
                </a:r>
                <a:r>
                  <a:rPr lang="it-IT" sz="1800" baseline="30000" dirty="0" err="1">
                    <a:sym typeface="Symbol"/>
                  </a:rPr>
                  <a:t>2</a:t>
                </a:r>
                <a:r>
                  <a:rPr lang="it-IT" sz="1800" dirty="0">
                    <a:sym typeface="Symbol"/>
                  </a:rPr>
                  <a:t> misura non omogenea ma accettabile</a:t>
                </a:r>
              </a:p>
              <a:p>
                <a:pPr marL="198000" indent="-198000">
                  <a:buNone/>
                </a:pPr>
                <a:r>
                  <a:rPr lang="it-IT" sz="1800" dirty="0">
                    <a:sym typeface="Symbol"/>
                  </a:rPr>
                  <a:t>		4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it-IT" sz="1800" dirty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/>
                      </a:rPr>
                      <m:t>×</m:t>
                    </m:r>
                  </m:oMath>
                </a14:m>
                <a:r>
                  <a:rPr lang="it-IT" sz="1800" dirty="0">
                    <a:sym typeface="Symbol"/>
                  </a:rPr>
                  <a:t> 5</a:t>
                </a:r>
                <a:r>
                  <a:rPr lang="it-IT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 </m:t>
                    </m:r>
                  </m:oMath>
                </a14:m>
                <a:r>
                  <a:rPr lang="it-IT" sz="1800" dirty="0">
                    <a:sym typeface="Symbol"/>
                  </a:rPr>
                  <a:t>= 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sym typeface="Symbol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800" dirty="0">
                    <a:sym typeface="Symbol"/>
                  </a:rPr>
                  <a:t>misura priva di significato</a:t>
                </a:r>
                <a:endParaRPr lang="it-IT" sz="1800" dirty="0">
                  <a:solidFill>
                    <a:srgbClr val="FF0000"/>
                  </a:solidFill>
                  <a:sym typeface="Symbol"/>
                </a:endParaRPr>
              </a:p>
              <a:p>
                <a:pPr marL="198000" indent="-198000">
                  <a:spcBef>
                    <a:spcPts val="1056"/>
                  </a:spcBef>
                </a:pPr>
                <a:r>
                  <a:rPr lang="it-IT" sz="1800" dirty="0">
                    <a:sym typeface="Symbol"/>
                  </a:rPr>
                  <a:t>Dividendo misure di grandezze omogenee si ottengono numeri puri, cioè non sono più una misura:</a:t>
                </a:r>
              </a:p>
              <a:p>
                <a:pPr marL="198000" indent="-198000">
                  <a:buNone/>
                </a:pPr>
                <a:r>
                  <a:rPr lang="it-IT" sz="1800" dirty="0">
                    <a:solidFill>
                      <a:srgbClr val="FF0000"/>
                    </a:solidFill>
                    <a:sym typeface="Symbol"/>
                  </a:rPr>
                  <a:t>		</a:t>
                </a:r>
                <a:r>
                  <a:rPr lang="it-IT" sz="1800" dirty="0">
                    <a:sym typeface="Symbol"/>
                  </a:rPr>
                  <a:t>46 m : 23 m = 2</a:t>
                </a:r>
              </a:p>
              <a:p>
                <a:pPr marL="198000" indent="-198000">
                  <a:spcBef>
                    <a:spcPts val="624"/>
                  </a:spcBef>
                </a:pPr>
                <a:r>
                  <a:rPr lang="it-IT" sz="1800" dirty="0">
                    <a:sym typeface="Symbol"/>
                  </a:rPr>
                  <a:t>Moltiplicando o dividendo una grandezza per un numero si ottiene una grandezza omogenea con quella data.</a:t>
                </a:r>
                <a:r>
                  <a:rPr lang="it-IT" sz="1800" dirty="0"/>
                  <a:t>	</a:t>
                </a:r>
              </a:p>
            </p:txBody>
          </p:sp>
        </mc:Choice>
        <mc:Fallback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2880" y="1484784"/>
                <a:ext cx="8229600" cy="4525963"/>
              </a:xfrm>
              <a:blipFill>
                <a:blip r:embed="rId3"/>
                <a:stretch>
                  <a:fillRect l="-462" t="-560" b="-95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5" descr="logo LATTES OK nero.jpg">
            <a:extLst>
              <a:ext uri="{FF2B5EF4-FFF2-40B4-BE49-F238E27FC236}">
                <a16:creationId xmlns:a16="http://schemas.microsoft.com/office/drawing/2014/main" id="{F3379FCD-D40E-D94A-9681-1BC9744EB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7971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1248</Words>
  <Application>Microsoft Macintosh PowerPoint</Application>
  <PresentationFormat>Presentazione su schermo (4:3)</PresentationFormat>
  <Paragraphs>130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Cambria Math</vt:lpstr>
      <vt:lpstr>Tema di Office</vt:lpstr>
      <vt:lpstr>Sistemi di misura</vt:lpstr>
      <vt:lpstr>Misura di una grandezza</vt:lpstr>
      <vt:lpstr>Sistema Internazionale di misura</vt:lpstr>
      <vt:lpstr>Misura della lunghezza</vt:lpstr>
      <vt:lpstr>Misura della superficie</vt:lpstr>
      <vt:lpstr>Misura del volume</vt:lpstr>
      <vt:lpstr>Misura della capacità</vt:lpstr>
      <vt:lpstr>Misura della massa</vt:lpstr>
      <vt:lpstr>Operazioni con le misure</vt:lpstr>
      <vt:lpstr>Sistemi di misura non decimali</vt:lpstr>
      <vt:lpstr>Sistemi di misura non decimali</vt:lpstr>
      <vt:lpstr>Trasformazione in forma normale  di una misura non decimale</vt:lpstr>
      <vt:lpstr>Trasformazione in forma normale  di una misura non decimale</vt:lpstr>
      <vt:lpstr>Operazioni con le misure non decimali</vt:lpstr>
      <vt:lpstr>Operazioni con le misure non decimali</vt:lpstr>
      <vt:lpstr>Operazioni con le misure non decimali</vt:lpstr>
      <vt:lpstr>Operazioni con le misure non decimali</vt:lpstr>
      <vt:lpstr>Stima di una misura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misura</dc:title>
  <dc:creator>Elisa Favro</dc:creator>
  <cp:lastModifiedBy>Microsoft Office User</cp:lastModifiedBy>
  <cp:revision>52</cp:revision>
  <dcterms:created xsi:type="dcterms:W3CDTF">2020-04-17T16:05:30Z</dcterms:created>
  <dcterms:modified xsi:type="dcterms:W3CDTF">2020-04-23T08:58:42Z</dcterms:modified>
</cp:coreProperties>
</file>