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0" r:id="rId2"/>
    <p:sldId id="257" r:id="rId3"/>
    <p:sldId id="259" r:id="rId4"/>
    <p:sldId id="260" r:id="rId5"/>
    <p:sldId id="261" r:id="rId6"/>
    <p:sldId id="266" r:id="rId7"/>
    <p:sldId id="262" r:id="rId8"/>
    <p:sldId id="263" r:id="rId9"/>
    <p:sldId id="264" r:id="rId10"/>
    <p:sldId id="265" r:id="rId11"/>
    <p:sldId id="267" r:id="rId12"/>
    <p:sldId id="281" r:id="rId13"/>
    <p:sldId id="268" r:id="rId14"/>
    <p:sldId id="269" r:id="rId15"/>
    <p:sldId id="270" r:id="rId16"/>
    <p:sldId id="271" r:id="rId17"/>
    <p:sldId id="272" r:id="rId18"/>
    <p:sldId id="274" r:id="rId19"/>
    <p:sldId id="275" r:id="rId20"/>
    <p:sldId id="282" r:id="rId21"/>
    <p:sldId id="276" r:id="rId22"/>
    <p:sldId id="277" r:id="rId23"/>
    <p:sldId id="278" r:id="rId24"/>
    <p:sldId id="279" r:id="rId25"/>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xir Gennari" initials="EG" lastIdx="1" clrIdx="0">
    <p:extLst>
      <p:ext uri="{19B8F6BF-5375-455C-9EA6-DF929625EA0E}">
        <p15:presenceInfo xmlns:p15="http://schemas.microsoft.com/office/powerpoint/2012/main" userId="S-1-5-21-1993962763-1606980848-725345543-2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4674"/>
  </p:normalViewPr>
  <p:slideViewPr>
    <p:cSldViewPr>
      <p:cViewPr varScale="1">
        <p:scale>
          <a:sx n="165" d="100"/>
          <a:sy n="165" d="100"/>
        </p:scale>
        <p:origin x="1024" y="1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D1411-9398-4AC5-8DD9-F36A3B132A9E}" type="datetimeFigureOut">
              <a:rPr lang="it-IT" smtClean="0"/>
              <a:pPr/>
              <a:t>08/05/20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63315E-DCB7-41D6-B3DD-9422C140DF2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08/05/20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08/05/20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08/05/20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08/05/20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08/05/20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B6055F8-1D02-4417-9241-55C834FD9970}" type="datetimeFigureOut">
              <a:rPr lang="it-IT" smtClean="0"/>
              <a:pPr/>
              <a:t>08/05/20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B6055F8-1D02-4417-9241-55C834FD9970}" type="datetimeFigureOut">
              <a:rPr lang="it-IT" smtClean="0"/>
              <a:pPr/>
              <a:t>08/05/20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B6055F8-1D02-4417-9241-55C834FD9970}" type="datetimeFigureOut">
              <a:rPr lang="it-IT" smtClean="0"/>
              <a:pPr/>
              <a:t>08/05/20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08/05/20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08/05/20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08/05/20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08/05/20</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C9B17D8-F429-0047-8567-B96ED775BD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189" b="11517"/>
          <a:stretch/>
        </p:blipFill>
        <p:spPr>
          <a:xfrm>
            <a:off x="0" y="0"/>
            <a:ext cx="9144000" cy="5143500"/>
          </a:xfrm>
          <a:prstGeom prst="rect">
            <a:avLst/>
          </a:prstGeom>
        </p:spPr>
      </p:pic>
      <p:sp>
        <p:nvSpPr>
          <p:cNvPr id="7" name="Title 1">
            <a:extLst>
              <a:ext uri="{FF2B5EF4-FFF2-40B4-BE49-F238E27FC236}">
                <a16:creationId xmlns:a16="http://schemas.microsoft.com/office/drawing/2014/main" id="{5457F91B-AA25-3B43-9285-CDEE0C57E066}"/>
              </a:ext>
            </a:extLst>
          </p:cNvPr>
          <p:cNvSpPr txBox="1">
            <a:spLocks/>
          </p:cNvSpPr>
          <p:nvPr/>
        </p:nvSpPr>
        <p:spPr>
          <a:xfrm>
            <a:off x="2627511" y="3665190"/>
            <a:ext cx="5976937" cy="1066800"/>
          </a:xfrm>
          <a:prstGeom prst="rect">
            <a:avLst/>
          </a:prstGeom>
        </p:spPr>
        <p:txBody>
          <a:bodyPr anchor="ctr">
            <a:norm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5400" b="1" dirty="0">
                <a:solidFill>
                  <a:schemeClr val="bg1"/>
                </a:solidFill>
              </a:rPr>
              <a:t>La Terra e la Luna</a:t>
            </a:r>
          </a:p>
        </p:txBody>
      </p:sp>
      <p:pic>
        <p:nvPicPr>
          <p:cNvPr id="8" name="Immagine 9" descr="logo lattes bianco.psd">
            <a:extLst>
              <a:ext uri="{FF2B5EF4-FFF2-40B4-BE49-F238E27FC236}">
                <a16:creationId xmlns:a16="http://schemas.microsoft.com/office/drawing/2014/main" id="{32810EB7-7B1F-0D4E-8BDA-B5CECA65E4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0112" y="3291830"/>
            <a:ext cx="106045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99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53A96D3-83BA-2344-B2E1-A837FB324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359777"/>
            <a:ext cx="5344997" cy="2658746"/>
          </a:xfrm>
          <a:prstGeom prst="rect">
            <a:avLst/>
          </a:prstGeom>
        </p:spPr>
      </p:pic>
      <p:sp>
        <p:nvSpPr>
          <p:cNvPr id="2" name="Titolo 1">
            <a:extLst>
              <a:ext uri="{FF2B5EF4-FFF2-40B4-BE49-F238E27FC236}">
                <a16:creationId xmlns:a16="http://schemas.microsoft.com/office/drawing/2014/main" id="{715DF082-C731-4C7F-8EE0-6268865BCF4A}"/>
              </a:ext>
            </a:extLst>
          </p:cNvPr>
          <p:cNvSpPr>
            <a:spLocks noGrp="1"/>
          </p:cNvSpPr>
          <p:nvPr>
            <p:ph type="title"/>
          </p:nvPr>
        </p:nvSpPr>
        <p:spPr>
          <a:xfrm>
            <a:off x="457200" y="205979"/>
            <a:ext cx="8229600" cy="709587"/>
          </a:xfrm>
        </p:spPr>
        <p:txBody>
          <a:bodyPr>
            <a:noAutofit/>
          </a:bodyPr>
          <a:lstStyle/>
          <a:p>
            <a:r>
              <a:rPr lang="it-IT" sz="4000" b="1" dirty="0">
                <a:solidFill>
                  <a:schemeClr val="accent6">
                    <a:lumMod val="75000"/>
                  </a:schemeClr>
                </a:solidFill>
              </a:rPr>
              <a:t>Il movimento di rivoluzione</a:t>
            </a:r>
          </a:p>
        </p:txBody>
      </p:sp>
      <p:sp>
        <p:nvSpPr>
          <p:cNvPr id="3" name="Segnaposto contenuto 2">
            <a:extLst>
              <a:ext uri="{FF2B5EF4-FFF2-40B4-BE49-F238E27FC236}">
                <a16:creationId xmlns:a16="http://schemas.microsoft.com/office/drawing/2014/main" id="{E2EDA74E-1AC5-4EC8-BF7A-CDA6A99C7944}"/>
              </a:ext>
            </a:extLst>
          </p:cNvPr>
          <p:cNvSpPr>
            <a:spLocks noGrp="1"/>
          </p:cNvSpPr>
          <p:nvPr>
            <p:ph idx="1"/>
          </p:nvPr>
        </p:nvSpPr>
        <p:spPr>
          <a:xfrm>
            <a:off x="457200" y="987574"/>
            <a:ext cx="8435280" cy="1872208"/>
          </a:xfrm>
        </p:spPr>
        <p:txBody>
          <a:bodyPr>
            <a:normAutofit/>
          </a:bodyPr>
          <a:lstStyle/>
          <a:p>
            <a:pPr marL="0" indent="0">
              <a:buNone/>
            </a:pPr>
            <a:r>
              <a:rPr lang="it-IT" sz="1600" dirty="0"/>
              <a:t>Il </a:t>
            </a:r>
            <a:r>
              <a:rPr lang="it-IT" sz="1600" b="1" dirty="0">
                <a:solidFill>
                  <a:schemeClr val="accent6">
                    <a:lumMod val="75000"/>
                  </a:schemeClr>
                </a:solidFill>
              </a:rPr>
              <a:t>movimento di rivoluzione </a:t>
            </a:r>
            <a:r>
              <a:rPr lang="it-IT" sz="1600" dirty="0"/>
              <a:t>è il movimento che la Terra compie intorno al Sole, con un’orbita ellittica, chiamata </a:t>
            </a:r>
            <a:r>
              <a:rPr lang="it-IT" sz="1600" b="1" dirty="0"/>
              <a:t>eclittica</a:t>
            </a:r>
            <a:r>
              <a:rPr lang="it-IT" sz="1600" dirty="0"/>
              <a:t>, da Ovest verso Est. Il punto in cui il Sole è più vicino alla Terra si chiama </a:t>
            </a:r>
            <a:r>
              <a:rPr lang="it-IT" sz="1600" b="1" dirty="0"/>
              <a:t>perielio </a:t>
            </a:r>
            <a:r>
              <a:rPr lang="it-IT" sz="1600" dirty="0"/>
              <a:t>(147 milioni di km), quello in cui è più lontano </a:t>
            </a:r>
            <a:r>
              <a:rPr lang="it-IT" sz="1600" b="1" dirty="0"/>
              <a:t>afelio</a:t>
            </a:r>
            <a:r>
              <a:rPr lang="it-IT" sz="1600" dirty="0"/>
              <a:t> (152 milioni di km). </a:t>
            </a:r>
            <a:br>
              <a:rPr lang="it-IT" sz="1600" dirty="0"/>
            </a:br>
            <a:r>
              <a:rPr lang="it-IT" sz="1600" dirty="0"/>
              <a:t>Il tempo impiegato dalla Terra, ad una velocità media di circa 30 km/sec, per compiere un’orbita completa si chiama </a:t>
            </a:r>
            <a:r>
              <a:rPr lang="it-IT" sz="1600" b="1" dirty="0"/>
              <a:t>anno</a:t>
            </a:r>
            <a:r>
              <a:rPr lang="it-IT" sz="1600" dirty="0"/>
              <a:t> </a:t>
            </a:r>
            <a:r>
              <a:rPr lang="it-IT" sz="1600" b="1" dirty="0"/>
              <a:t>solare</a:t>
            </a:r>
            <a:r>
              <a:rPr lang="it-IT" sz="1600" dirty="0"/>
              <a:t> ed è di 365 giorni, 5 ore, 48 minuti e 46 secondi.</a:t>
            </a:r>
          </a:p>
        </p:txBody>
      </p:sp>
      <p:pic>
        <p:nvPicPr>
          <p:cNvPr id="4" name="Immagine 47" descr="logo LATTES OK nero.jpg">
            <a:extLst>
              <a:ext uri="{FF2B5EF4-FFF2-40B4-BE49-F238E27FC236}">
                <a16:creationId xmlns:a16="http://schemas.microsoft.com/office/drawing/2014/main" id="{C2A936C3-5751-BC4C-92BB-6639D25C27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33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296EE5-9C8E-4C11-B12C-4AFCEECE0380}"/>
              </a:ext>
            </a:extLst>
          </p:cNvPr>
          <p:cNvSpPr>
            <a:spLocks noGrp="1"/>
          </p:cNvSpPr>
          <p:nvPr>
            <p:ph type="title"/>
          </p:nvPr>
        </p:nvSpPr>
        <p:spPr>
          <a:xfrm>
            <a:off x="457200" y="205979"/>
            <a:ext cx="8229600" cy="637579"/>
          </a:xfrm>
        </p:spPr>
        <p:txBody>
          <a:bodyPr>
            <a:noAutofit/>
          </a:bodyPr>
          <a:lstStyle/>
          <a:p>
            <a:r>
              <a:rPr lang="it-IT" sz="4000" b="1" dirty="0">
                <a:solidFill>
                  <a:schemeClr val="accent6">
                    <a:lumMod val="75000"/>
                  </a:schemeClr>
                </a:solidFill>
              </a:rPr>
              <a:t>L’alternarsi delle stagioni</a:t>
            </a:r>
          </a:p>
        </p:txBody>
      </p:sp>
      <p:sp>
        <p:nvSpPr>
          <p:cNvPr id="3" name="Segnaposto contenuto 2">
            <a:extLst>
              <a:ext uri="{FF2B5EF4-FFF2-40B4-BE49-F238E27FC236}">
                <a16:creationId xmlns:a16="http://schemas.microsoft.com/office/drawing/2014/main" id="{AC07B919-35E7-4B6A-B110-61CBBD111EFB}"/>
              </a:ext>
            </a:extLst>
          </p:cNvPr>
          <p:cNvSpPr>
            <a:spLocks noGrp="1"/>
          </p:cNvSpPr>
          <p:nvPr>
            <p:ph idx="1"/>
          </p:nvPr>
        </p:nvSpPr>
        <p:spPr>
          <a:xfrm>
            <a:off x="971600" y="1131590"/>
            <a:ext cx="7715200" cy="2808876"/>
          </a:xfrm>
        </p:spPr>
        <p:txBody>
          <a:bodyPr>
            <a:noAutofit/>
          </a:bodyPr>
          <a:lstStyle/>
          <a:p>
            <a:pPr marL="0" indent="0">
              <a:buNone/>
            </a:pPr>
            <a:r>
              <a:rPr lang="it-IT" sz="1800" dirty="0"/>
              <a:t>La più importante conseguenza del moto di rivoluzione è, alle nostre latitudini, l’alternarsi delle stagioni. Quattro giorni l’anno, la Terra assume rispetto al Sole posizioni particolari che determinano l’inizio di una nuova stagione, alternandosi in questo modo:</a:t>
            </a:r>
          </a:p>
          <a:p>
            <a:pPr marL="234900" indent="-234900"/>
            <a:r>
              <a:rPr lang="it-IT" sz="1800" b="1" dirty="0"/>
              <a:t>20 o 21 marzo, inizio primavera</a:t>
            </a:r>
            <a:r>
              <a:rPr lang="it-IT" sz="1800" dirty="0"/>
              <a:t>;</a:t>
            </a:r>
          </a:p>
          <a:p>
            <a:pPr marL="234900" indent="-234900"/>
            <a:r>
              <a:rPr lang="it-IT" sz="1800" b="1" dirty="0"/>
              <a:t>20 o 21 giugno inizio estate</a:t>
            </a:r>
            <a:r>
              <a:rPr lang="it-IT" sz="1800" dirty="0"/>
              <a:t>;</a:t>
            </a:r>
          </a:p>
          <a:p>
            <a:pPr marL="234900" indent="-234900"/>
            <a:r>
              <a:rPr lang="it-IT" sz="1800" b="1" dirty="0"/>
              <a:t>22 o 23 settembre inizio autunno</a:t>
            </a:r>
            <a:r>
              <a:rPr lang="it-IT" sz="1800" dirty="0"/>
              <a:t>;</a:t>
            </a:r>
          </a:p>
          <a:p>
            <a:pPr marL="234900" indent="-234900"/>
            <a:r>
              <a:rPr lang="it-IT" sz="1800" b="1" dirty="0"/>
              <a:t>21 o 22 dicembre inizio inverno</a:t>
            </a:r>
            <a:r>
              <a:rPr lang="it-IT" sz="1800" dirty="0"/>
              <a:t>.</a:t>
            </a:r>
          </a:p>
          <a:p>
            <a:pPr marL="0" indent="0">
              <a:buNone/>
            </a:pPr>
            <a:r>
              <a:rPr lang="it-IT" sz="1800" dirty="0"/>
              <a:t>Ovviamente le stagioni sono opposte nei due emisferi terrestri.</a:t>
            </a:r>
          </a:p>
          <a:p>
            <a:endParaRPr lang="it-IT" sz="1800" dirty="0"/>
          </a:p>
          <a:p>
            <a:pPr marL="0" indent="0">
              <a:buNone/>
            </a:pPr>
            <a:endParaRPr lang="it-IT" sz="1800" dirty="0"/>
          </a:p>
          <a:p>
            <a:pPr marL="0" indent="0">
              <a:buNone/>
            </a:pPr>
            <a:endParaRPr lang="it-IT" sz="1800" dirty="0"/>
          </a:p>
        </p:txBody>
      </p:sp>
      <p:pic>
        <p:nvPicPr>
          <p:cNvPr id="5" name="Immagine 47" descr="logo LATTES OK nero.jpg">
            <a:extLst>
              <a:ext uri="{FF2B5EF4-FFF2-40B4-BE49-F238E27FC236}">
                <a16:creationId xmlns:a16="http://schemas.microsoft.com/office/drawing/2014/main" id="{B06EA652-5D17-F640-9345-50A51845D7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45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1404183-1447-A142-B8FA-CF4430706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49" y="967125"/>
            <a:ext cx="7504902" cy="3970396"/>
          </a:xfrm>
          <a:prstGeom prst="rect">
            <a:avLst/>
          </a:prstGeom>
          <a:ln w="28575">
            <a:solidFill>
              <a:schemeClr val="accent6">
                <a:lumMod val="75000"/>
              </a:schemeClr>
            </a:solidFill>
          </a:ln>
        </p:spPr>
      </p:pic>
      <p:sp>
        <p:nvSpPr>
          <p:cNvPr id="5" name="Titolo 1">
            <a:extLst>
              <a:ext uri="{FF2B5EF4-FFF2-40B4-BE49-F238E27FC236}">
                <a16:creationId xmlns:a16="http://schemas.microsoft.com/office/drawing/2014/main" id="{51EABD61-4DAF-384B-8F1F-E15AAD1E17F0}"/>
              </a:ext>
            </a:extLst>
          </p:cNvPr>
          <p:cNvSpPr>
            <a:spLocks noGrp="1"/>
          </p:cNvSpPr>
          <p:nvPr>
            <p:ph type="title"/>
          </p:nvPr>
        </p:nvSpPr>
        <p:spPr>
          <a:xfrm>
            <a:off x="457200" y="205979"/>
            <a:ext cx="8229600" cy="637579"/>
          </a:xfrm>
        </p:spPr>
        <p:txBody>
          <a:bodyPr>
            <a:noAutofit/>
          </a:bodyPr>
          <a:lstStyle/>
          <a:p>
            <a:r>
              <a:rPr lang="it-IT" sz="4000" b="1" dirty="0">
                <a:solidFill>
                  <a:schemeClr val="accent6">
                    <a:lumMod val="75000"/>
                  </a:schemeClr>
                </a:solidFill>
              </a:rPr>
              <a:t>L’alternarsi delle stagioni</a:t>
            </a:r>
          </a:p>
        </p:txBody>
      </p:sp>
      <p:pic>
        <p:nvPicPr>
          <p:cNvPr id="6" name="Immagine 47" descr="logo LATTES OK nero.jpg">
            <a:extLst>
              <a:ext uri="{FF2B5EF4-FFF2-40B4-BE49-F238E27FC236}">
                <a16:creationId xmlns:a16="http://schemas.microsoft.com/office/drawing/2014/main" id="{E2F2053B-E36C-5549-90C1-FD974E3B11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815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C2D9D4-F128-4C8D-9239-91EE8508A129}"/>
              </a:ext>
            </a:extLst>
          </p:cNvPr>
          <p:cNvSpPr>
            <a:spLocks noGrp="1"/>
          </p:cNvSpPr>
          <p:nvPr>
            <p:ph type="title"/>
          </p:nvPr>
        </p:nvSpPr>
        <p:spPr>
          <a:xfrm>
            <a:off x="462454" y="123478"/>
            <a:ext cx="8224346" cy="794135"/>
          </a:xfrm>
        </p:spPr>
        <p:txBody>
          <a:bodyPr>
            <a:noAutofit/>
          </a:bodyPr>
          <a:lstStyle/>
          <a:p>
            <a:pPr lvl="0">
              <a:spcBef>
                <a:spcPct val="20000"/>
              </a:spcBef>
            </a:pPr>
            <a:r>
              <a:rPr lang="it-IT" sz="4000" b="1" dirty="0">
                <a:solidFill>
                  <a:schemeClr val="accent6">
                    <a:lumMod val="75000"/>
                  </a:schemeClr>
                </a:solidFill>
              </a:rPr>
              <a:t>Equinozi e solstizi</a:t>
            </a:r>
          </a:p>
        </p:txBody>
      </p:sp>
      <p:sp>
        <p:nvSpPr>
          <p:cNvPr id="3" name="Segnaposto contenuto 2">
            <a:extLst>
              <a:ext uri="{FF2B5EF4-FFF2-40B4-BE49-F238E27FC236}">
                <a16:creationId xmlns:a16="http://schemas.microsoft.com/office/drawing/2014/main" id="{79B48063-6A20-4FCE-BEDF-2BA8003A699E}"/>
              </a:ext>
            </a:extLst>
          </p:cNvPr>
          <p:cNvSpPr>
            <a:spLocks noGrp="1"/>
          </p:cNvSpPr>
          <p:nvPr>
            <p:ph idx="1"/>
          </p:nvPr>
        </p:nvSpPr>
        <p:spPr>
          <a:xfrm>
            <a:off x="457200" y="987576"/>
            <a:ext cx="4906888" cy="3949946"/>
          </a:xfrm>
        </p:spPr>
        <p:txBody>
          <a:bodyPr>
            <a:noAutofit/>
          </a:bodyPr>
          <a:lstStyle/>
          <a:p>
            <a:pPr marL="234000" indent="-234000"/>
            <a:r>
              <a:rPr lang="it-IT" sz="1800" dirty="0"/>
              <a:t>Il </a:t>
            </a:r>
            <a:r>
              <a:rPr lang="it-IT" sz="1800" b="1" dirty="0"/>
              <a:t>20</a:t>
            </a:r>
            <a:r>
              <a:rPr lang="it-IT" sz="1800" dirty="0"/>
              <a:t> o </a:t>
            </a:r>
            <a:r>
              <a:rPr lang="it-IT" sz="1800" b="1" dirty="0"/>
              <a:t>21</a:t>
            </a:r>
            <a:r>
              <a:rPr lang="it-IT" sz="1800" dirty="0"/>
              <a:t> </a:t>
            </a:r>
            <a:r>
              <a:rPr lang="it-IT" sz="1800" b="1" dirty="0"/>
              <a:t>marzo</a:t>
            </a:r>
            <a:r>
              <a:rPr lang="it-IT" sz="1800" dirty="0"/>
              <a:t> i raggi del Sole sono perpendicolari all’Equatore e il </a:t>
            </a:r>
            <a:r>
              <a:rPr lang="it-IT" sz="1800" b="1" dirty="0"/>
              <a:t>circolo</a:t>
            </a:r>
            <a:r>
              <a:rPr lang="it-IT" sz="1800" dirty="0"/>
              <a:t> </a:t>
            </a:r>
            <a:r>
              <a:rPr lang="it-IT" sz="1800" b="1" dirty="0"/>
              <a:t>d’illuminazione</a:t>
            </a:r>
            <a:r>
              <a:rPr lang="it-IT" sz="1800" dirty="0"/>
              <a:t> coincide con un meridiano, passando attraverso i due poli. La durata del dì è uguale alla durata della notte. Questo giorno, nel nostro emisfero, è chiamato </a:t>
            </a:r>
            <a:r>
              <a:rPr lang="it-IT" sz="1800" b="1" dirty="0">
                <a:solidFill>
                  <a:schemeClr val="accent6">
                    <a:lumMod val="75000"/>
                  </a:schemeClr>
                </a:solidFill>
              </a:rPr>
              <a:t>equinozio di primavera</a:t>
            </a:r>
            <a:r>
              <a:rPr lang="it-IT" sz="1800" dirty="0"/>
              <a:t>.</a:t>
            </a:r>
          </a:p>
          <a:p>
            <a:pPr marL="234000" indent="-234000"/>
            <a:r>
              <a:rPr lang="it-IT" sz="1800" dirty="0"/>
              <a:t>Il </a:t>
            </a:r>
            <a:r>
              <a:rPr lang="it-IT" sz="1800" b="1" dirty="0"/>
              <a:t>20</a:t>
            </a:r>
            <a:r>
              <a:rPr lang="it-IT" sz="1800" dirty="0"/>
              <a:t> o </a:t>
            </a:r>
            <a:r>
              <a:rPr lang="it-IT" sz="1800" b="1" dirty="0"/>
              <a:t>21</a:t>
            </a:r>
            <a:r>
              <a:rPr lang="it-IT" sz="1800" dirty="0"/>
              <a:t> giugno è il </a:t>
            </a:r>
            <a:r>
              <a:rPr lang="it-IT" sz="1800" b="1" dirty="0">
                <a:solidFill>
                  <a:schemeClr val="accent6">
                    <a:lumMod val="75000"/>
                  </a:schemeClr>
                </a:solidFill>
              </a:rPr>
              <a:t>solstizio</a:t>
            </a:r>
            <a:r>
              <a:rPr lang="it-IT" sz="1800" dirty="0">
                <a:solidFill>
                  <a:schemeClr val="accent6">
                    <a:lumMod val="75000"/>
                  </a:schemeClr>
                </a:solidFill>
              </a:rPr>
              <a:t> </a:t>
            </a:r>
            <a:r>
              <a:rPr lang="it-IT" sz="1800" b="1" dirty="0">
                <a:solidFill>
                  <a:schemeClr val="accent6">
                    <a:lumMod val="75000"/>
                  </a:schemeClr>
                </a:solidFill>
              </a:rPr>
              <a:t>d’estate</a:t>
            </a:r>
            <a:r>
              <a:rPr lang="it-IT" sz="1800" dirty="0"/>
              <a:t>, giorno in cui i raggi solari sono perpendicolari al Tropico del Cancro e illuminano tutta la zona compresa nel Circolo polare artico. Nel nostro emisfero ci sono il dì più lungo e la notte più corta, mentre sulla calotta polare artica il Sole non tramonta, restando sempre all’orizzonte.</a:t>
            </a:r>
          </a:p>
          <a:p>
            <a:pPr marL="0" indent="0">
              <a:buNone/>
            </a:pPr>
            <a:endParaRPr lang="it-IT" sz="1800" dirty="0"/>
          </a:p>
        </p:txBody>
      </p:sp>
      <p:pic>
        <p:nvPicPr>
          <p:cNvPr id="5" name="Immagine 47" descr="logo LATTES OK nero.jpg">
            <a:extLst>
              <a:ext uri="{FF2B5EF4-FFF2-40B4-BE49-F238E27FC236}">
                <a16:creationId xmlns:a16="http://schemas.microsoft.com/office/drawing/2014/main" id="{FEEA7C59-351C-8641-B1F5-9990F65FCA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2F57741E-1188-234B-B7D4-4E4351B271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45" t="3465" b="5502"/>
          <a:stretch/>
        </p:blipFill>
        <p:spPr>
          <a:xfrm>
            <a:off x="5652120" y="843558"/>
            <a:ext cx="2380007" cy="1917959"/>
          </a:xfrm>
          <a:prstGeom prst="rect">
            <a:avLst/>
          </a:prstGeom>
          <a:ln>
            <a:solidFill>
              <a:schemeClr val="accent6">
                <a:lumMod val="75000"/>
              </a:schemeClr>
            </a:solidFill>
          </a:ln>
        </p:spPr>
      </p:pic>
      <p:pic>
        <p:nvPicPr>
          <p:cNvPr id="9" name="Immagine 8">
            <a:extLst>
              <a:ext uri="{FF2B5EF4-FFF2-40B4-BE49-F238E27FC236}">
                <a16:creationId xmlns:a16="http://schemas.microsoft.com/office/drawing/2014/main" id="{C304C906-6CA3-DB48-8144-30EA25550A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08" r="-1"/>
          <a:stretch/>
        </p:blipFill>
        <p:spPr>
          <a:xfrm>
            <a:off x="6084167" y="2903635"/>
            <a:ext cx="2380007" cy="2033887"/>
          </a:xfrm>
          <a:prstGeom prst="rect">
            <a:avLst/>
          </a:prstGeom>
          <a:ln>
            <a:solidFill>
              <a:schemeClr val="accent6">
                <a:lumMod val="75000"/>
              </a:schemeClr>
            </a:solidFill>
          </a:ln>
        </p:spPr>
      </p:pic>
    </p:spTree>
    <p:extLst>
      <p:ext uri="{BB962C8B-B14F-4D97-AF65-F5344CB8AC3E}">
        <p14:creationId xmlns:p14="http://schemas.microsoft.com/office/powerpoint/2010/main" val="2340351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F85D49-07E3-4588-8165-71FEBDCF5A96}"/>
              </a:ext>
            </a:extLst>
          </p:cNvPr>
          <p:cNvSpPr>
            <a:spLocks noGrp="1"/>
          </p:cNvSpPr>
          <p:nvPr>
            <p:ph type="title"/>
          </p:nvPr>
        </p:nvSpPr>
        <p:spPr>
          <a:xfrm>
            <a:off x="457200" y="123479"/>
            <a:ext cx="8229600" cy="448008"/>
          </a:xfrm>
        </p:spPr>
        <p:txBody>
          <a:bodyPr>
            <a:normAutofit fontScale="90000"/>
          </a:bodyPr>
          <a:lstStyle/>
          <a:p>
            <a:br>
              <a:rPr lang="it-IT" sz="4000" dirty="0">
                <a:solidFill>
                  <a:prstClr val="black"/>
                </a:solidFill>
              </a:rPr>
            </a:br>
            <a:endParaRPr lang="it-IT" sz="4000" dirty="0"/>
          </a:p>
        </p:txBody>
      </p:sp>
      <p:sp>
        <p:nvSpPr>
          <p:cNvPr id="5" name="Segnaposto contenuto 4">
            <a:extLst>
              <a:ext uri="{FF2B5EF4-FFF2-40B4-BE49-F238E27FC236}">
                <a16:creationId xmlns:a16="http://schemas.microsoft.com/office/drawing/2014/main" id="{5F8777EB-FD73-4519-82CC-9F27B237674B}"/>
              </a:ext>
            </a:extLst>
          </p:cNvPr>
          <p:cNvSpPr>
            <a:spLocks noGrp="1"/>
          </p:cNvSpPr>
          <p:nvPr>
            <p:ph idx="1"/>
          </p:nvPr>
        </p:nvSpPr>
        <p:spPr>
          <a:xfrm>
            <a:off x="500034" y="785800"/>
            <a:ext cx="4504014" cy="3571900"/>
          </a:xfrm>
        </p:spPr>
        <p:txBody>
          <a:bodyPr>
            <a:noAutofit/>
          </a:bodyPr>
          <a:lstStyle/>
          <a:p>
            <a:pPr marL="234000" indent="-234000"/>
            <a:r>
              <a:rPr lang="it-IT" sz="1800" dirty="0"/>
              <a:t>Il </a:t>
            </a:r>
            <a:r>
              <a:rPr lang="it-IT" sz="1800" b="1" dirty="0"/>
              <a:t>22</a:t>
            </a:r>
            <a:r>
              <a:rPr lang="it-IT" sz="1800" dirty="0"/>
              <a:t> o </a:t>
            </a:r>
            <a:r>
              <a:rPr lang="it-IT" sz="1800" b="1" dirty="0"/>
              <a:t>23</a:t>
            </a:r>
            <a:r>
              <a:rPr lang="it-IT" sz="1800" dirty="0"/>
              <a:t> </a:t>
            </a:r>
            <a:r>
              <a:rPr lang="it-IT" sz="1800" b="1" dirty="0"/>
              <a:t>settembre</a:t>
            </a:r>
            <a:r>
              <a:rPr lang="it-IT" sz="1800" dirty="0"/>
              <a:t> il circolo d’illuminazione si sposta gradualmente finché torna a passare tra i poli e i raggi solari sono nuovamente perpendicolari all’Equatore determinando nuovamente 12 ore di luce e 12 di buio. È l’</a:t>
            </a:r>
            <a:r>
              <a:rPr lang="it-IT" sz="1800" b="1" dirty="0">
                <a:solidFill>
                  <a:schemeClr val="accent6">
                    <a:lumMod val="75000"/>
                  </a:schemeClr>
                </a:solidFill>
              </a:rPr>
              <a:t>equinozio</a:t>
            </a:r>
            <a:r>
              <a:rPr lang="it-IT" sz="1800" dirty="0">
                <a:solidFill>
                  <a:schemeClr val="accent6">
                    <a:lumMod val="75000"/>
                  </a:schemeClr>
                </a:solidFill>
              </a:rPr>
              <a:t> </a:t>
            </a:r>
            <a:r>
              <a:rPr lang="it-IT" sz="1800" b="1" dirty="0">
                <a:solidFill>
                  <a:schemeClr val="accent6">
                    <a:lumMod val="75000"/>
                  </a:schemeClr>
                </a:solidFill>
              </a:rPr>
              <a:t>d’autunno</a:t>
            </a:r>
            <a:r>
              <a:rPr lang="it-IT" sz="1800" dirty="0"/>
              <a:t>.</a:t>
            </a:r>
          </a:p>
          <a:p>
            <a:pPr marL="234000" indent="-234000">
              <a:spcBef>
                <a:spcPts val="624"/>
              </a:spcBef>
            </a:pPr>
            <a:r>
              <a:rPr lang="it-IT" sz="1800" dirty="0"/>
              <a:t>Il </a:t>
            </a:r>
            <a:r>
              <a:rPr lang="it-IT" sz="1800" b="1" dirty="0"/>
              <a:t>21</a:t>
            </a:r>
            <a:r>
              <a:rPr lang="it-IT" sz="1800" dirty="0"/>
              <a:t> o </a:t>
            </a:r>
            <a:r>
              <a:rPr lang="it-IT" sz="1800" b="1" dirty="0"/>
              <a:t>22</a:t>
            </a:r>
            <a:r>
              <a:rPr lang="it-IT" sz="1800" dirty="0"/>
              <a:t> </a:t>
            </a:r>
            <a:r>
              <a:rPr lang="it-IT" sz="1800" b="1" dirty="0"/>
              <a:t>dicembre</a:t>
            </a:r>
            <a:r>
              <a:rPr lang="it-IT" sz="1800" dirty="0"/>
              <a:t> è il </a:t>
            </a:r>
            <a:r>
              <a:rPr lang="it-IT" sz="1800" b="1" dirty="0">
                <a:solidFill>
                  <a:schemeClr val="accent6">
                    <a:lumMod val="75000"/>
                  </a:schemeClr>
                </a:solidFill>
              </a:rPr>
              <a:t>solstizio d’inverno</a:t>
            </a:r>
            <a:r>
              <a:rPr lang="it-IT" sz="1800" dirty="0"/>
              <a:t>, in cui i raggi solari sono perpendicolari al Tropico del Capricorno e illuminano la zona del Circolo polare antartico. Nel nostro emisfero ci sono il dì più corto e la notte più lunga e sulla calotta polare artica si hanno 24 ore di buio.</a:t>
            </a:r>
          </a:p>
        </p:txBody>
      </p:sp>
      <p:pic>
        <p:nvPicPr>
          <p:cNvPr id="6" name="Immagine 47" descr="logo LATTES OK nero.jpg">
            <a:extLst>
              <a:ext uri="{FF2B5EF4-FFF2-40B4-BE49-F238E27FC236}">
                <a16:creationId xmlns:a16="http://schemas.microsoft.com/office/drawing/2014/main" id="{BDAA2CD2-3AA3-2349-988B-3E65775A78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5A91FD53-5147-6040-88DC-E15A629455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17147"/>
            <a:ext cx="2556715" cy="2362534"/>
          </a:xfrm>
          <a:prstGeom prst="rect">
            <a:avLst/>
          </a:prstGeom>
          <a:ln>
            <a:solidFill>
              <a:schemeClr val="accent6">
                <a:lumMod val="75000"/>
              </a:schemeClr>
            </a:solidFill>
          </a:ln>
        </p:spPr>
      </p:pic>
      <p:pic>
        <p:nvPicPr>
          <p:cNvPr id="11" name="Immagine 10">
            <a:extLst>
              <a:ext uri="{FF2B5EF4-FFF2-40B4-BE49-F238E27FC236}">
                <a16:creationId xmlns:a16="http://schemas.microsoft.com/office/drawing/2014/main" id="{FBD5584B-CCB8-E746-8B03-C54CE5E33C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2699169"/>
            <a:ext cx="2556715" cy="2292227"/>
          </a:xfrm>
          <a:prstGeom prst="rect">
            <a:avLst/>
          </a:prstGeom>
          <a:ln>
            <a:solidFill>
              <a:schemeClr val="accent6">
                <a:lumMod val="75000"/>
              </a:schemeClr>
            </a:solidFill>
          </a:ln>
        </p:spPr>
      </p:pic>
    </p:spTree>
    <p:extLst>
      <p:ext uri="{BB962C8B-B14F-4D97-AF65-F5344CB8AC3E}">
        <p14:creationId xmlns:p14="http://schemas.microsoft.com/office/powerpoint/2010/main" val="322637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29E74-2A3E-4750-A4FA-F465978C9840}"/>
              </a:ext>
            </a:extLst>
          </p:cNvPr>
          <p:cNvSpPr>
            <a:spLocks noGrp="1"/>
          </p:cNvSpPr>
          <p:nvPr>
            <p:ph type="title"/>
          </p:nvPr>
        </p:nvSpPr>
        <p:spPr/>
        <p:txBody>
          <a:bodyPr>
            <a:normAutofit/>
          </a:bodyPr>
          <a:lstStyle/>
          <a:p>
            <a:r>
              <a:rPr lang="it-IT" sz="4000" b="1" dirty="0">
                <a:solidFill>
                  <a:schemeClr val="accent6">
                    <a:lumMod val="75000"/>
                  </a:schemeClr>
                </a:solidFill>
              </a:rPr>
              <a:t>Il riscaldamento della Terra</a:t>
            </a:r>
          </a:p>
        </p:txBody>
      </p:sp>
      <p:sp>
        <p:nvSpPr>
          <p:cNvPr id="3" name="Segnaposto contenuto 2">
            <a:extLst>
              <a:ext uri="{FF2B5EF4-FFF2-40B4-BE49-F238E27FC236}">
                <a16:creationId xmlns:a16="http://schemas.microsoft.com/office/drawing/2014/main" id="{2C1634A9-27F2-4D2F-8124-405E4E1F715E}"/>
              </a:ext>
            </a:extLst>
          </p:cNvPr>
          <p:cNvSpPr>
            <a:spLocks noGrp="1"/>
          </p:cNvSpPr>
          <p:nvPr>
            <p:ph idx="1"/>
          </p:nvPr>
        </p:nvSpPr>
        <p:spPr>
          <a:xfrm>
            <a:off x="457200" y="1131590"/>
            <a:ext cx="4257676" cy="3583300"/>
          </a:xfrm>
        </p:spPr>
        <p:txBody>
          <a:bodyPr>
            <a:normAutofit lnSpcReduction="10000"/>
          </a:bodyPr>
          <a:lstStyle/>
          <a:p>
            <a:pPr marL="0" indent="0">
              <a:buNone/>
            </a:pPr>
            <a:r>
              <a:rPr lang="it-IT" sz="1800" dirty="0"/>
              <a:t>La quantità di calore che la Terra riceve dal Sole si chiama </a:t>
            </a:r>
            <a:r>
              <a:rPr lang="it-IT" sz="1800" b="1" dirty="0"/>
              <a:t>insolazione</a:t>
            </a:r>
            <a:r>
              <a:rPr lang="it-IT" sz="1800" dirty="0"/>
              <a:t>. A causa dell’inclinazione dell’asse terrestre, il riscaldamento della superficie terrestre non è uniforme. I raggi perpendicolari si distribuiscono su una superficie minore e colpiscono tutto l’anno solo la zona compresa tra i due tropici; i raggi obliqui colpiscono una zona più ampia ma con meno efficacia, perché devono attraversare uno spessore maggiore di atmosfera perdendo così calore. </a:t>
            </a:r>
            <a:br>
              <a:rPr lang="it-IT" sz="1800" dirty="0"/>
            </a:br>
            <a:r>
              <a:rPr lang="it-IT" sz="1800" dirty="0"/>
              <a:t>Alle nostre latitudini i raggi sono meno obliqui  in estate e più obliqui in inverno.</a:t>
            </a:r>
          </a:p>
        </p:txBody>
      </p:sp>
      <p:pic>
        <p:nvPicPr>
          <p:cNvPr id="4" name="Immagine 47" descr="logo LATTES OK nero.jpg">
            <a:extLst>
              <a:ext uri="{FF2B5EF4-FFF2-40B4-BE49-F238E27FC236}">
                <a16:creationId xmlns:a16="http://schemas.microsoft.com/office/drawing/2014/main" id="{FD787C13-CCB4-CD41-87D9-5467950DEB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CC5D3B49-728E-5944-8F6A-0F5C0F7118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6314" y="1312604"/>
            <a:ext cx="3758206" cy="2187840"/>
          </a:xfrm>
          <a:prstGeom prst="rect">
            <a:avLst/>
          </a:prstGeom>
          <a:ln w="28575">
            <a:solidFill>
              <a:schemeClr val="accent6">
                <a:lumMod val="75000"/>
              </a:schemeClr>
            </a:solidFill>
          </a:ln>
        </p:spPr>
      </p:pic>
    </p:spTree>
    <p:extLst>
      <p:ext uri="{BB962C8B-B14F-4D97-AF65-F5344CB8AC3E}">
        <p14:creationId xmlns:p14="http://schemas.microsoft.com/office/powerpoint/2010/main" val="2865088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C1AC29-5E48-4DB3-97D5-FF6F6CEE0825}"/>
              </a:ext>
            </a:extLst>
          </p:cNvPr>
          <p:cNvSpPr>
            <a:spLocks noGrp="1"/>
          </p:cNvSpPr>
          <p:nvPr>
            <p:ph type="title"/>
          </p:nvPr>
        </p:nvSpPr>
        <p:spPr>
          <a:xfrm>
            <a:off x="457200" y="195486"/>
            <a:ext cx="8229600" cy="864096"/>
          </a:xfrm>
        </p:spPr>
        <p:txBody>
          <a:bodyPr>
            <a:noAutofit/>
          </a:bodyPr>
          <a:lstStyle/>
          <a:p>
            <a:r>
              <a:rPr lang="it-IT" sz="4000" b="1" dirty="0">
                <a:solidFill>
                  <a:schemeClr val="accent6">
                    <a:lumMod val="75000"/>
                  </a:schemeClr>
                </a:solidFill>
                <a:latin typeface="+mn-lt"/>
              </a:rPr>
              <a:t>La Luna</a:t>
            </a:r>
          </a:p>
        </p:txBody>
      </p:sp>
      <p:pic>
        <p:nvPicPr>
          <p:cNvPr id="5" name="Immagine 47" descr="logo LATTES OK nero.jpg">
            <a:extLst>
              <a:ext uri="{FF2B5EF4-FFF2-40B4-BE49-F238E27FC236}">
                <a16:creationId xmlns:a16="http://schemas.microsoft.com/office/drawing/2014/main" id="{1FEC6512-32F9-D247-B70D-A30EE6B724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B3660637-4EDE-4C40-A679-A6C61F582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939179"/>
            <a:ext cx="4249424" cy="4070971"/>
          </a:xfrm>
          <a:prstGeom prst="rect">
            <a:avLst/>
          </a:prstGeom>
        </p:spPr>
      </p:pic>
      <p:sp>
        <p:nvSpPr>
          <p:cNvPr id="3" name="Segnaposto contenuto 2">
            <a:extLst>
              <a:ext uri="{FF2B5EF4-FFF2-40B4-BE49-F238E27FC236}">
                <a16:creationId xmlns:a16="http://schemas.microsoft.com/office/drawing/2014/main" id="{08ECDCE4-0A3F-4BCE-9769-368CE411EF96}"/>
              </a:ext>
            </a:extLst>
          </p:cNvPr>
          <p:cNvSpPr>
            <a:spLocks noGrp="1"/>
          </p:cNvSpPr>
          <p:nvPr>
            <p:ph idx="1"/>
          </p:nvPr>
        </p:nvSpPr>
        <p:spPr>
          <a:xfrm>
            <a:off x="533400" y="1059582"/>
            <a:ext cx="4326632" cy="3672408"/>
          </a:xfrm>
        </p:spPr>
        <p:txBody>
          <a:bodyPr>
            <a:normAutofit/>
          </a:bodyPr>
          <a:lstStyle/>
          <a:p>
            <a:pPr marL="0" indent="0">
              <a:buNone/>
            </a:pPr>
            <a:r>
              <a:rPr lang="it-IT" sz="1800" dirty="0"/>
              <a:t>La </a:t>
            </a:r>
            <a:r>
              <a:rPr lang="it-IT" sz="1800" b="1" dirty="0"/>
              <a:t>Luna</a:t>
            </a:r>
            <a:r>
              <a:rPr lang="it-IT" sz="1800" dirty="0"/>
              <a:t> è l’unico satellite della Terra. Quasi sferica, il suo raggio è circa un quarto di quello della Terra e la sua massa è 81 volte più piccola. Non ha atmosfera perché la sua forza di gravità non è sufficiente e trattenere le molecole gassose. Pertanto l’escursione termica va dai 120 °C del giorno ai -200 °C della notte. L’assenza di atmosfera e la vicinanza rendono la Luna chiaramente visibile. Sulla sua superficie si possono vedere zone chiare, le </a:t>
            </a:r>
            <a:r>
              <a:rPr lang="it-IT" sz="1800" b="1" dirty="0"/>
              <a:t>terre </a:t>
            </a:r>
            <a:r>
              <a:rPr lang="it-IT" sz="1800" dirty="0"/>
              <a:t>(pianure, catene montuose e </a:t>
            </a:r>
            <a:r>
              <a:rPr lang="it-IT" sz="1800" b="1" dirty="0"/>
              <a:t>crateri</a:t>
            </a:r>
            <a:r>
              <a:rPr lang="it-IT" sz="1800" dirty="0"/>
              <a:t> creati da meteoriti) ed altre più scure, i </a:t>
            </a:r>
            <a:r>
              <a:rPr lang="it-IT" sz="1800" b="1" dirty="0"/>
              <a:t>mari</a:t>
            </a:r>
            <a:r>
              <a:rPr lang="it-IT" sz="1800" dirty="0"/>
              <a:t>. </a:t>
            </a:r>
          </a:p>
        </p:txBody>
      </p:sp>
    </p:spTree>
    <p:extLst>
      <p:ext uri="{BB962C8B-B14F-4D97-AF65-F5344CB8AC3E}">
        <p14:creationId xmlns:p14="http://schemas.microsoft.com/office/powerpoint/2010/main" val="2665283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55A0B4-9891-4B6B-A52D-8CDA70131BD0}"/>
              </a:ext>
            </a:extLst>
          </p:cNvPr>
          <p:cNvSpPr>
            <a:spLocks noGrp="1"/>
          </p:cNvSpPr>
          <p:nvPr>
            <p:ph type="title"/>
          </p:nvPr>
        </p:nvSpPr>
        <p:spPr>
          <a:xfrm>
            <a:off x="457200" y="205979"/>
            <a:ext cx="8229600" cy="709588"/>
          </a:xfrm>
        </p:spPr>
        <p:txBody>
          <a:bodyPr>
            <a:noAutofit/>
          </a:bodyPr>
          <a:lstStyle/>
          <a:p>
            <a:r>
              <a:rPr lang="it-IT" sz="4000" b="1" dirty="0">
                <a:solidFill>
                  <a:schemeClr val="accent6">
                    <a:lumMod val="75000"/>
                  </a:schemeClr>
                </a:solidFill>
              </a:rPr>
              <a:t>Come si è formata la Luna</a:t>
            </a:r>
          </a:p>
        </p:txBody>
      </p:sp>
      <p:sp>
        <p:nvSpPr>
          <p:cNvPr id="3" name="Segnaposto contenuto 2">
            <a:extLst>
              <a:ext uri="{FF2B5EF4-FFF2-40B4-BE49-F238E27FC236}">
                <a16:creationId xmlns:a16="http://schemas.microsoft.com/office/drawing/2014/main" id="{775F299D-4E36-4F8A-BEA9-D7F8FDD2E163}"/>
              </a:ext>
            </a:extLst>
          </p:cNvPr>
          <p:cNvSpPr>
            <a:spLocks noGrp="1"/>
          </p:cNvSpPr>
          <p:nvPr>
            <p:ph idx="1"/>
          </p:nvPr>
        </p:nvSpPr>
        <p:spPr>
          <a:xfrm>
            <a:off x="457200" y="915568"/>
            <a:ext cx="5698976" cy="3816422"/>
          </a:xfrm>
        </p:spPr>
        <p:txBody>
          <a:bodyPr>
            <a:noAutofit/>
          </a:bodyPr>
          <a:lstStyle/>
          <a:p>
            <a:pPr marL="0" indent="0">
              <a:buNone/>
            </a:pPr>
            <a:r>
              <a:rPr lang="it-IT" sz="1600" dirty="0"/>
              <a:t>La Luna ha la stessa età della Terra, ma le teorie </a:t>
            </a:r>
            <a:br>
              <a:rPr lang="it-IT" sz="1600" dirty="0"/>
            </a:br>
            <a:r>
              <a:rPr lang="it-IT" sz="1600" dirty="0"/>
              <a:t>sulla sua formazione sono diverse:</a:t>
            </a:r>
          </a:p>
          <a:p>
            <a:pPr marL="234900" indent="-234900">
              <a:buClr>
                <a:schemeClr val="tx1"/>
              </a:buClr>
            </a:pPr>
            <a:r>
              <a:rPr lang="it-IT" sz="1600" b="1" dirty="0">
                <a:solidFill>
                  <a:schemeClr val="accent6">
                    <a:lumMod val="75000"/>
                  </a:schemeClr>
                </a:solidFill>
              </a:rPr>
              <a:t>Distacco</a:t>
            </a:r>
            <a:r>
              <a:rPr lang="it-IT" sz="1600" dirty="0"/>
              <a:t> di materiale più esterno dalla Terra in formazione </a:t>
            </a:r>
            <a:br>
              <a:rPr lang="it-IT" sz="1600" dirty="0"/>
            </a:br>
            <a:r>
              <a:rPr lang="it-IT" sz="1600" dirty="0"/>
              <a:t>per la maggiore velocità di rotazione. Ad oggi questa teoria </a:t>
            </a:r>
            <a:br>
              <a:rPr lang="it-IT" sz="1600" dirty="0"/>
            </a:br>
            <a:r>
              <a:rPr lang="it-IT" sz="1600" dirty="0"/>
              <a:t>è superata.</a:t>
            </a:r>
          </a:p>
          <a:p>
            <a:pPr marL="234900" indent="-234900">
              <a:spcBef>
                <a:spcPts val="600"/>
              </a:spcBef>
              <a:buClr>
                <a:schemeClr val="tx1"/>
              </a:buClr>
            </a:pPr>
            <a:r>
              <a:rPr lang="it-IT" sz="1600" b="1" dirty="0">
                <a:solidFill>
                  <a:schemeClr val="accent6">
                    <a:lumMod val="75000"/>
                  </a:schemeClr>
                </a:solidFill>
              </a:rPr>
              <a:t>Aggregazione</a:t>
            </a:r>
            <a:r>
              <a:rPr lang="it-IT" sz="1600" b="1" dirty="0">
                <a:solidFill>
                  <a:srgbClr val="00B050"/>
                </a:solidFill>
              </a:rPr>
              <a:t> </a:t>
            </a:r>
            <a:r>
              <a:rPr lang="it-IT" sz="1600" dirty="0"/>
              <a:t>di materiale cosmico, attratto dalla gravità terrestre.</a:t>
            </a:r>
          </a:p>
          <a:p>
            <a:pPr marL="234900" indent="-234900">
              <a:spcBef>
                <a:spcPts val="600"/>
              </a:spcBef>
              <a:buClr>
                <a:schemeClr val="tx1"/>
              </a:buClr>
            </a:pPr>
            <a:r>
              <a:rPr lang="it-IT" sz="1600" b="1" dirty="0">
                <a:solidFill>
                  <a:schemeClr val="accent6">
                    <a:lumMod val="75000"/>
                  </a:schemeClr>
                </a:solidFill>
              </a:rPr>
              <a:t>Cattura</a:t>
            </a:r>
            <a:r>
              <a:rPr lang="it-IT" sz="1600" dirty="0"/>
              <a:t> della Luna stessa, formatasi in modo indipendente, </a:t>
            </a:r>
            <a:br>
              <a:rPr lang="it-IT" sz="1600" dirty="0"/>
            </a:br>
            <a:r>
              <a:rPr lang="it-IT" sz="1600" dirty="0"/>
              <a:t>dal campo gravitazionale terrestre.</a:t>
            </a:r>
            <a:endParaRPr lang="it-IT" sz="1600" b="1" dirty="0">
              <a:solidFill>
                <a:srgbClr val="00B050"/>
              </a:solidFill>
            </a:endParaRPr>
          </a:p>
          <a:p>
            <a:pPr marL="234900" indent="-234900">
              <a:spcBef>
                <a:spcPts val="600"/>
              </a:spcBef>
              <a:buClr>
                <a:schemeClr val="tx1"/>
              </a:buClr>
            </a:pPr>
            <a:r>
              <a:rPr lang="it-IT" sz="1600" b="1" dirty="0">
                <a:solidFill>
                  <a:schemeClr val="accent6">
                    <a:lumMod val="75000"/>
                  </a:schemeClr>
                </a:solidFill>
              </a:rPr>
              <a:t>Collisione</a:t>
            </a:r>
            <a:r>
              <a:rPr lang="it-IT" sz="1600" b="1" dirty="0">
                <a:solidFill>
                  <a:srgbClr val="00B050"/>
                </a:solidFill>
              </a:rPr>
              <a:t> </a:t>
            </a:r>
            <a:r>
              <a:rPr lang="it-IT" sz="1600" dirty="0"/>
              <a:t>di</a:t>
            </a:r>
            <a:r>
              <a:rPr lang="it-IT" sz="1600" b="1" dirty="0">
                <a:solidFill>
                  <a:srgbClr val="00B050"/>
                </a:solidFill>
              </a:rPr>
              <a:t> </a:t>
            </a:r>
            <a:r>
              <a:rPr lang="it-IT" sz="1600" dirty="0"/>
              <a:t>un corpo celeste, a contatto </a:t>
            </a:r>
            <a:br>
              <a:rPr lang="it-IT" sz="1600" dirty="0"/>
            </a:br>
            <a:r>
              <a:rPr lang="it-IT" sz="1600" dirty="0"/>
              <a:t>con la Terra, che ne avrebbe proiettato una </a:t>
            </a:r>
            <a:br>
              <a:rPr lang="it-IT" sz="1600" dirty="0"/>
            </a:br>
            <a:r>
              <a:rPr lang="it-IT" sz="1600" dirty="0"/>
              <a:t>porzione nello spazio dando origine al nostro </a:t>
            </a:r>
            <a:br>
              <a:rPr lang="it-IT" sz="1600" dirty="0"/>
            </a:br>
            <a:r>
              <a:rPr lang="it-IT" sz="1600" dirty="0"/>
              <a:t>satellite. Questa teoria, detta del Big </a:t>
            </a:r>
            <a:r>
              <a:rPr lang="it-IT" sz="1600" dirty="0" err="1"/>
              <a:t>Splash</a:t>
            </a:r>
            <a:r>
              <a:rPr lang="it-IT" sz="1600" dirty="0"/>
              <a:t>, </a:t>
            </a:r>
            <a:br>
              <a:rPr lang="it-IT" sz="1600" dirty="0"/>
            </a:br>
            <a:r>
              <a:rPr lang="it-IT" sz="1600" dirty="0"/>
              <a:t>è la più accreditata.</a:t>
            </a:r>
          </a:p>
          <a:p>
            <a:pPr marL="0" indent="0">
              <a:buNone/>
            </a:pPr>
            <a:endParaRPr lang="it-IT" sz="1600" dirty="0"/>
          </a:p>
          <a:p>
            <a:pPr marL="0" indent="0">
              <a:buNone/>
            </a:pPr>
            <a:endParaRPr lang="it-IT" sz="1800" dirty="0"/>
          </a:p>
          <a:p>
            <a:pPr marL="0" indent="0">
              <a:buNone/>
            </a:pPr>
            <a:endParaRPr lang="it-IT" sz="1800" dirty="0"/>
          </a:p>
        </p:txBody>
      </p:sp>
      <p:pic>
        <p:nvPicPr>
          <p:cNvPr id="6" name="Immagine 47" descr="logo LATTES OK nero.jpg">
            <a:extLst>
              <a:ext uri="{FF2B5EF4-FFF2-40B4-BE49-F238E27FC236}">
                <a16:creationId xmlns:a16="http://schemas.microsoft.com/office/drawing/2014/main" id="{D57CA971-7924-D548-B8F2-8DBC5973CC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4F96B8D1-8540-B945-AFF9-6CF516B1C4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183" y="861399"/>
            <a:ext cx="1438778" cy="2256998"/>
          </a:xfrm>
          <a:prstGeom prst="rect">
            <a:avLst/>
          </a:prstGeom>
          <a:ln w="28575">
            <a:solidFill>
              <a:schemeClr val="accent6">
                <a:lumMod val="75000"/>
              </a:schemeClr>
            </a:solidFill>
          </a:ln>
        </p:spPr>
      </p:pic>
      <p:pic>
        <p:nvPicPr>
          <p:cNvPr id="12" name="Immagine 11">
            <a:extLst>
              <a:ext uri="{FF2B5EF4-FFF2-40B4-BE49-F238E27FC236}">
                <a16:creationId xmlns:a16="http://schemas.microsoft.com/office/drawing/2014/main" id="{A769990D-B546-1B4E-9C95-CD5D2E32F8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5677" y="3219822"/>
            <a:ext cx="2309027" cy="1517627"/>
          </a:xfrm>
          <a:prstGeom prst="rect">
            <a:avLst/>
          </a:prstGeom>
          <a:ln w="28575">
            <a:solidFill>
              <a:schemeClr val="accent6">
                <a:lumMod val="75000"/>
              </a:schemeClr>
            </a:solidFill>
          </a:ln>
        </p:spPr>
      </p:pic>
      <p:pic>
        <p:nvPicPr>
          <p:cNvPr id="14" name="Immagine 13">
            <a:extLst>
              <a:ext uri="{FF2B5EF4-FFF2-40B4-BE49-F238E27FC236}">
                <a16:creationId xmlns:a16="http://schemas.microsoft.com/office/drawing/2014/main" id="{F28B54A0-8521-D446-8CDD-07C11CE2B8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021"/>
          <a:stretch/>
        </p:blipFill>
        <p:spPr>
          <a:xfrm>
            <a:off x="6480026" y="3615509"/>
            <a:ext cx="2548574" cy="1411055"/>
          </a:xfrm>
          <a:prstGeom prst="rect">
            <a:avLst/>
          </a:prstGeom>
          <a:ln w="28575">
            <a:solidFill>
              <a:schemeClr val="accent6">
                <a:lumMod val="75000"/>
              </a:schemeClr>
            </a:solidFill>
          </a:ln>
        </p:spPr>
      </p:pic>
      <p:pic>
        <p:nvPicPr>
          <p:cNvPr id="8" name="Immagine 7">
            <a:extLst>
              <a:ext uri="{FF2B5EF4-FFF2-40B4-BE49-F238E27FC236}">
                <a16:creationId xmlns:a16="http://schemas.microsoft.com/office/drawing/2014/main" id="{47333788-E181-514B-9A5A-ECB682794B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0611" y="972868"/>
            <a:ext cx="1413816" cy="2145529"/>
          </a:xfrm>
          <a:prstGeom prst="rect">
            <a:avLst/>
          </a:prstGeom>
          <a:ln w="19050">
            <a:solidFill>
              <a:schemeClr val="accent6">
                <a:lumMod val="75000"/>
              </a:schemeClr>
            </a:solidFill>
          </a:ln>
        </p:spPr>
      </p:pic>
      <p:sp>
        <p:nvSpPr>
          <p:cNvPr id="15" name="Rettangolo 14">
            <a:extLst>
              <a:ext uri="{FF2B5EF4-FFF2-40B4-BE49-F238E27FC236}">
                <a16:creationId xmlns:a16="http://schemas.microsoft.com/office/drawing/2014/main" id="{1020E121-C469-5641-8746-F666BE5B006B}"/>
              </a:ext>
            </a:extLst>
          </p:cNvPr>
          <p:cNvSpPr/>
          <p:nvPr/>
        </p:nvSpPr>
        <p:spPr>
          <a:xfrm rot="21107004">
            <a:off x="5220072" y="1077262"/>
            <a:ext cx="808426" cy="307777"/>
          </a:xfrm>
          <a:prstGeom prst="rect">
            <a:avLst/>
          </a:prstGeom>
          <a:solidFill>
            <a:schemeClr val="accent6">
              <a:lumMod val="40000"/>
              <a:lumOff val="60000"/>
            </a:schemeClr>
          </a:solidFill>
        </p:spPr>
        <p:txBody>
          <a:bodyPr wrap="none">
            <a:spAutoFit/>
          </a:bodyPr>
          <a:lstStyle/>
          <a:p>
            <a:r>
              <a:rPr lang="it-IT" sz="1400" b="1" dirty="0"/>
              <a:t>Distacco</a:t>
            </a:r>
            <a:endParaRPr lang="it-IT" sz="1400" dirty="0"/>
          </a:p>
        </p:txBody>
      </p:sp>
      <p:sp>
        <p:nvSpPr>
          <p:cNvPr id="16" name="Rettangolo 15">
            <a:extLst>
              <a:ext uri="{FF2B5EF4-FFF2-40B4-BE49-F238E27FC236}">
                <a16:creationId xmlns:a16="http://schemas.microsoft.com/office/drawing/2014/main" id="{3E2F126E-B41B-5942-A905-655B5406CA23}"/>
              </a:ext>
            </a:extLst>
          </p:cNvPr>
          <p:cNvSpPr/>
          <p:nvPr/>
        </p:nvSpPr>
        <p:spPr>
          <a:xfrm rot="21107004">
            <a:off x="7653492" y="553259"/>
            <a:ext cx="1186159" cy="307777"/>
          </a:xfrm>
          <a:prstGeom prst="rect">
            <a:avLst/>
          </a:prstGeom>
          <a:solidFill>
            <a:schemeClr val="accent6">
              <a:lumMod val="40000"/>
              <a:lumOff val="60000"/>
            </a:schemeClr>
          </a:solidFill>
        </p:spPr>
        <p:txBody>
          <a:bodyPr wrap="none">
            <a:spAutoFit/>
          </a:bodyPr>
          <a:lstStyle/>
          <a:p>
            <a:r>
              <a:rPr lang="it-IT" sz="1400" b="1" dirty="0"/>
              <a:t>Aggregazione</a:t>
            </a:r>
            <a:endParaRPr lang="it-IT" sz="1400" dirty="0"/>
          </a:p>
        </p:txBody>
      </p:sp>
      <p:sp>
        <p:nvSpPr>
          <p:cNvPr id="17" name="Rettangolo 16">
            <a:extLst>
              <a:ext uri="{FF2B5EF4-FFF2-40B4-BE49-F238E27FC236}">
                <a16:creationId xmlns:a16="http://schemas.microsoft.com/office/drawing/2014/main" id="{17CBCA5A-E84C-264F-A2B0-440976E43059}"/>
              </a:ext>
            </a:extLst>
          </p:cNvPr>
          <p:cNvSpPr/>
          <p:nvPr/>
        </p:nvSpPr>
        <p:spPr>
          <a:xfrm rot="21107004">
            <a:off x="4044213" y="4613308"/>
            <a:ext cx="733149" cy="307777"/>
          </a:xfrm>
          <a:prstGeom prst="rect">
            <a:avLst/>
          </a:prstGeom>
          <a:solidFill>
            <a:schemeClr val="accent6">
              <a:lumMod val="40000"/>
              <a:lumOff val="60000"/>
            </a:schemeClr>
          </a:solidFill>
        </p:spPr>
        <p:txBody>
          <a:bodyPr wrap="none">
            <a:spAutoFit/>
          </a:bodyPr>
          <a:lstStyle/>
          <a:p>
            <a:r>
              <a:rPr lang="it-IT" sz="1400" b="1" dirty="0"/>
              <a:t>Cattura</a:t>
            </a:r>
            <a:endParaRPr lang="it-IT" sz="1400" dirty="0"/>
          </a:p>
        </p:txBody>
      </p:sp>
      <p:sp>
        <p:nvSpPr>
          <p:cNvPr id="18" name="Rettangolo 17">
            <a:extLst>
              <a:ext uri="{FF2B5EF4-FFF2-40B4-BE49-F238E27FC236}">
                <a16:creationId xmlns:a16="http://schemas.microsoft.com/office/drawing/2014/main" id="{AC47B73B-E14F-684D-8DCF-262094646ED9}"/>
              </a:ext>
            </a:extLst>
          </p:cNvPr>
          <p:cNvSpPr/>
          <p:nvPr/>
        </p:nvSpPr>
        <p:spPr>
          <a:xfrm rot="21107004">
            <a:off x="7929007" y="3352828"/>
            <a:ext cx="909223" cy="307777"/>
          </a:xfrm>
          <a:prstGeom prst="rect">
            <a:avLst/>
          </a:prstGeom>
          <a:solidFill>
            <a:schemeClr val="accent6">
              <a:lumMod val="40000"/>
              <a:lumOff val="60000"/>
            </a:schemeClr>
          </a:solidFill>
        </p:spPr>
        <p:txBody>
          <a:bodyPr wrap="none">
            <a:spAutoFit/>
          </a:bodyPr>
          <a:lstStyle/>
          <a:p>
            <a:r>
              <a:rPr lang="it-IT" sz="1400" b="1" dirty="0"/>
              <a:t>Collisione</a:t>
            </a:r>
            <a:endParaRPr lang="it-IT" sz="1400" dirty="0"/>
          </a:p>
        </p:txBody>
      </p:sp>
    </p:spTree>
    <p:extLst>
      <p:ext uri="{BB962C8B-B14F-4D97-AF65-F5344CB8AC3E}">
        <p14:creationId xmlns:p14="http://schemas.microsoft.com/office/powerpoint/2010/main" val="2258828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68F7F2-297A-4814-ABAF-8CA95F6AC72F}"/>
              </a:ext>
            </a:extLst>
          </p:cNvPr>
          <p:cNvSpPr>
            <a:spLocks noGrp="1"/>
          </p:cNvSpPr>
          <p:nvPr>
            <p:ph type="title"/>
          </p:nvPr>
        </p:nvSpPr>
        <p:spPr/>
        <p:txBody>
          <a:bodyPr>
            <a:normAutofit/>
          </a:bodyPr>
          <a:lstStyle/>
          <a:p>
            <a:r>
              <a:rPr lang="it-IT" sz="4000" b="1" dirty="0">
                <a:solidFill>
                  <a:schemeClr val="accent6">
                    <a:lumMod val="75000"/>
                  </a:schemeClr>
                </a:solidFill>
                <a:latin typeface="+mn-lt"/>
              </a:rPr>
              <a:t>I moti della Luna</a:t>
            </a:r>
          </a:p>
        </p:txBody>
      </p:sp>
      <p:sp>
        <p:nvSpPr>
          <p:cNvPr id="3" name="Segnaposto contenuto 2">
            <a:extLst>
              <a:ext uri="{FF2B5EF4-FFF2-40B4-BE49-F238E27FC236}">
                <a16:creationId xmlns:a16="http://schemas.microsoft.com/office/drawing/2014/main" id="{CB831F68-1B97-4D68-A7E0-4D66CE5FCB8B}"/>
              </a:ext>
            </a:extLst>
          </p:cNvPr>
          <p:cNvSpPr>
            <a:spLocks noGrp="1"/>
          </p:cNvSpPr>
          <p:nvPr>
            <p:ph idx="1"/>
          </p:nvPr>
        </p:nvSpPr>
        <p:spPr>
          <a:xfrm>
            <a:off x="457200" y="1059582"/>
            <a:ext cx="8363272" cy="2880320"/>
          </a:xfrm>
        </p:spPr>
        <p:txBody>
          <a:bodyPr>
            <a:noAutofit/>
          </a:bodyPr>
          <a:lstStyle/>
          <a:p>
            <a:pPr marL="0" indent="0">
              <a:buNone/>
            </a:pPr>
            <a:r>
              <a:rPr lang="it-IT" sz="1600" dirty="0"/>
              <a:t>La Luna compie un</a:t>
            </a:r>
            <a:r>
              <a:rPr lang="it-IT" sz="1600" b="1" dirty="0"/>
              <a:t> </a:t>
            </a:r>
            <a:r>
              <a:rPr lang="it-IT" sz="1600" b="1" dirty="0">
                <a:solidFill>
                  <a:schemeClr val="accent6">
                    <a:lumMod val="75000"/>
                  </a:schemeClr>
                </a:solidFill>
              </a:rPr>
              <a:t>moto di rivoluzione </a:t>
            </a:r>
            <a:r>
              <a:rPr lang="it-IT" sz="1600" dirty="0"/>
              <a:t>intorno alla Terra seguendo un’orbita ellittica in cui la Terra occupa uno dei fuochi; l’</a:t>
            </a:r>
            <a:r>
              <a:rPr lang="it-IT" sz="1600" b="1" dirty="0"/>
              <a:t>apogeo</a:t>
            </a:r>
            <a:r>
              <a:rPr lang="it-IT" sz="1600" dirty="0"/>
              <a:t> è il punto più lontano, il </a:t>
            </a:r>
            <a:r>
              <a:rPr lang="it-IT" sz="1600" b="1" dirty="0"/>
              <a:t>perigeo</a:t>
            </a:r>
            <a:r>
              <a:rPr lang="it-IT" sz="1600" dirty="0"/>
              <a:t> quello più vicino. Contemporaneamente al moto di rivoluzione, la Luna compie un </a:t>
            </a:r>
            <a:r>
              <a:rPr lang="it-IT" sz="1600" b="1" dirty="0">
                <a:solidFill>
                  <a:schemeClr val="accent6">
                    <a:lumMod val="75000"/>
                  </a:schemeClr>
                </a:solidFill>
              </a:rPr>
              <a:t>moto di rotazione</a:t>
            </a:r>
            <a:r>
              <a:rPr lang="it-IT" sz="1600" dirty="0"/>
              <a:t> intorno al proprio asse e un </a:t>
            </a:r>
            <a:r>
              <a:rPr lang="it-IT" sz="1600" b="1" dirty="0">
                <a:solidFill>
                  <a:schemeClr val="accent6">
                    <a:lumMod val="75000"/>
                  </a:schemeClr>
                </a:solidFill>
              </a:rPr>
              <a:t>moto di traslazione</a:t>
            </a:r>
            <a:r>
              <a:rPr lang="it-IT" sz="1600" dirty="0">
                <a:solidFill>
                  <a:schemeClr val="accent6">
                    <a:lumMod val="75000"/>
                  </a:schemeClr>
                </a:solidFill>
              </a:rPr>
              <a:t> </a:t>
            </a:r>
            <a:r>
              <a:rPr lang="it-IT" sz="1600" dirty="0"/>
              <a:t>seguendo l’orbita della Terra intorno al Sole. </a:t>
            </a:r>
          </a:p>
          <a:p>
            <a:pPr marL="0" indent="0">
              <a:buNone/>
            </a:pPr>
            <a:r>
              <a:rPr lang="it-IT" sz="1600" dirty="0"/>
              <a:t>Il moto di rivoluzione della Luna </a:t>
            </a:r>
            <a:br>
              <a:rPr lang="it-IT" sz="1600" dirty="0"/>
            </a:br>
            <a:r>
              <a:rPr lang="it-IT" sz="1600" dirty="0"/>
              <a:t>dura 27 giorni, 7 ore e 43 minuti </a:t>
            </a:r>
            <a:br>
              <a:rPr lang="it-IT" sz="1600" dirty="0"/>
            </a:br>
            <a:r>
              <a:rPr lang="it-IT" sz="1600" dirty="0"/>
              <a:t>che è la stessa durata del periodo </a:t>
            </a:r>
            <a:br>
              <a:rPr lang="it-IT" sz="1600" dirty="0"/>
            </a:br>
            <a:r>
              <a:rPr lang="it-IT" sz="1600" dirty="0"/>
              <a:t>di rotazione, perciò la Luna </a:t>
            </a:r>
            <a:br>
              <a:rPr lang="it-IT" sz="1600" dirty="0"/>
            </a:br>
            <a:r>
              <a:rPr lang="it-IT" sz="1600" dirty="0"/>
              <a:t>rivolge alla Terra sempre </a:t>
            </a:r>
            <a:br>
              <a:rPr lang="it-IT" sz="1600" dirty="0"/>
            </a:br>
            <a:r>
              <a:rPr lang="it-IT" sz="1600" dirty="0"/>
              <a:t>lo stesso lato.</a:t>
            </a:r>
          </a:p>
        </p:txBody>
      </p:sp>
      <p:pic>
        <p:nvPicPr>
          <p:cNvPr id="4" name="Immagine 47" descr="logo LATTES OK nero.jpg">
            <a:extLst>
              <a:ext uri="{FF2B5EF4-FFF2-40B4-BE49-F238E27FC236}">
                <a16:creationId xmlns:a16="http://schemas.microsoft.com/office/drawing/2014/main" id="{B1793A3E-9B25-DE47-B884-AB3D0BB25D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8422161F-D82B-5A46-A1F5-AF5A2B091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9147" y="2283718"/>
            <a:ext cx="5431325" cy="2483079"/>
          </a:xfrm>
          <a:prstGeom prst="rect">
            <a:avLst/>
          </a:prstGeom>
          <a:ln w="28575">
            <a:solidFill>
              <a:schemeClr val="accent6">
                <a:lumMod val="75000"/>
              </a:schemeClr>
            </a:solidFill>
          </a:ln>
        </p:spPr>
      </p:pic>
    </p:spTree>
    <p:extLst>
      <p:ext uri="{BB962C8B-B14F-4D97-AF65-F5344CB8AC3E}">
        <p14:creationId xmlns:p14="http://schemas.microsoft.com/office/powerpoint/2010/main" val="946608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1F7F1C-66FE-4151-B1E6-CB37FF1ACB42}"/>
              </a:ext>
            </a:extLst>
          </p:cNvPr>
          <p:cNvSpPr>
            <a:spLocks noGrp="1"/>
          </p:cNvSpPr>
          <p:nvPr>
            <p:ph type="title"/>
          </p:nvPr>
        </p:nvSpPr>
        <p:spPr/>
        <p:txBody>
          <a:bodyPr>
            <a:normAutofit/>
          </a:bodyPr>
          <a:lstStyle/>
          <a:p>
            <a:r>
              <a:rPr lang="it-IT" sz="4000" b="1" dirty="0">
                <a:solidFill>
                  <a:schemeClr val="accent6">
                    <a:lumMod val="75000"/>
                  </a:schemeClr>
                </a:solidFill>
                <a:latin typeface="+mn-lt"/>
              </a:rPr>
              <a:t>Le fasi lunari</a:t>
            </a:r>
          </a:p>
        </p:txBody>
      </p:sp>
      <p:sp>
        <p:nvSpPr>
          <p:cNvPr id="3" name="Segnaposto contenuto 2">
            <a:extLst>
              <a:ext uri="{FF2B5EF4-FFF2-40B4-BE49-F238E27FC236}">
                <a16:creationId xmlns:a16="http://schemas.microsoft.com/office/drawing/2014/main" id="{20816A0E-470F-4289-8142-547BB322BC79}"/>
              </a:ext>
            </a:extLst>
          </p:cNvPr>
          <p:cNvSpPr>
            <a:spLocks noGrp="1"/>
          </p:cNvSpPr>
          <p:nvPr>
            <p:ph idx="1"/>
          </p:nvPr>
        </p:nvSpPr>
        <p:spPr>
          <a:xfrm>
            <a:off x="611560" y="1200150"/>
            <a:ext cx="7920880" cy="3891879"/>
          </a:xfrm>
        </p:spPr>
        <p:txBody>
          <a:bodyPr>
            <a:noAutofit/>
          </a:bodyPr>
          <a:lstStyle/>
          <a:p>
            <a:pPr marL="0" indent="0">
              <a:lnSpc>
                <a:spcPct val="90000"/>
              </a:lnSpc>
              <a:buNone/>
            </a:pPr>
            <a:r>
              <a:rPr lang="it-IT" sz="1800" dirty="0"/>
              <a:t>La Luna non emette luce propria ma riflette quella del Sole perciò, in base alla sua posizione rispetto alla Terra e al Sole, la vediamo completamente, in parte oppure per nulla. Questi cambiamenti di aspetto si chiamano </a:t>
            </a:r>
            <a:r>
              <a:rPr lang="it-IT" sz="1800" b="1" dirty="0">
                <a:solidFill>
                  <a:schemeClr val="accent6">
                    <a:lumMod val="75000"/>
                  </a:schemeClr>
                </a:solidFill>
              </a:rPr>
              <a:t>fasi</a:t>
            </a:r>
            <a:r>
              <a:rPr lang="it-IT" sz="1800" dirty="0">
                <a:solidFill>
                  <a:schemeClr val="accent6">
                    <a:lumMod val="75000"/>
                  </a:schemeClr>
                </a:solidFill>
              </a:rPr>
              <a:t> </a:t>
            </a:r>
            <a:r>
              <a:rPr lang="it-IT" sz="1800" b="1" dirty="0">
                <a:solidFill>
                  <a:schemeClr val="accent6">
                    <a:lumMod val="75000"/>
                  </a:schemeClr>
                </a:solidFill>
              </a:rPr>
              <a:t>lunari</a:t>
            </a:r>
            <a:r>
              <a:rPr lang="it-IT" sz="1800" dirty="0"/>
              <a:t>.</a:t>
            </a:r>
          </a:p>
          <a:p>
            <a:pPr marL="234900" indent="-234900">
              <a:lnSpc>
                <a:spcPct val="90000"/>
              </a:lnSpc>
              <a:spcBef>
                <a:spcPts val="1032"/>
              </a:spcBef>
              <a:buClr>
                <a:schemeClr val="tx1"/>
              </a:buClr>
            </a:pPr>
            <a:r>
              <a:rPr lang="it-IT" sz="1800" b="1" dirty="0">
                <a:solidFill>
                  <a:schemeClr val="accent6">
                    <a:lumMod val="75000"/>
                  </a:schemeClr>
                </a:solidFill>
              </a:rPr>
              <a:t>Novilunio</a:t>
            </a:r>
            <a:r>
              <a:rPr lang="it-IT" sz="1800" dirty="0"/>
              <a:t> o </a:t>
            </a:r>
            <a:r>
              <a:rPr lang="it-IT" sz="1800" b="1" dirty="0">
                <a:solidFill>
                  <a:schemeClr val="accent6">
                    <a:lumMod val="75000"/>
                  </a:schemeClr>
                </a:solidFill>
              </a:rPr>
              <a:t>Luna</a:t>
            </a:r>
            <a:r>
              <a:rPr lang="it-IT" sz="1800" dirty="0">
                <a:solidFill>
                  <a:schemeClr val="accent6">
                    <a:lumMod val="75000"/>
                  </a:schemeClr>
                </a:solidFill>
              </a:rPr>
              <a:t> </a:t>
            </a:r>
            <a:r>
              <a:rPr lang="it-IT" sz="1800" b="1" dirty="0">
                <a:solidFill>
                  <a:schemeClr val="accent6">
                    <a:lumMod val="75000"/>
                  </a:schemeClr>
                </a:solidFill>
              </a:rPr>
              <a:t>nuova</a:t>
            </a:r>
            <a:r>
              <a:rPr lang="it-IT" sz="1800" dirty="0"/>
              <a:t>, quando la Luna si trova tra Sole e Terra (</a:t>
            </a:r>
            <a:r>
              <a:rPr lang="it-IT" sz="1800" b="1" dirty="0"/>
              <a:t>congiunzione</a:t>
            </a:r>
            <a:r>
              <a:rPr lang="it-IT" sz="1800" dirty="0"/>
              <a:t>); quindi non la vediamo.</a:t>
            </a:r>
          </a:p>
          <a:p>
            <a:pPr marL="234900" indent="-234900">
              <a:lnSpc>
                <a:spcPct val="90000"/>
              </a:lnSpc>
              <a:spcBef>
                <a:spcPts val="1032"/>
              </a:spcBef>
              <a:buClr>
                <a:schemeClr val="tx1"/>
              </a:buClr>
            </a:pPr>
            <a:r>
              <a:rPr lang="it-IT" sz="1800" b="1" dirty="0">
                <a:solidFill>
                  <a:schemeClr val="accent6">
                    <a:lumMod val="75000"/>
                  </a:schemeClr>
                </a:solidFill>
              </a:rPr>
              <a:t>Primo</a:t>
            </a:r>
            <a:r>
              <a:rPr lang="it-IT" sz="1800" dirty="0">
                <a:solidFill>
                  <a:schemeClr val="accent6">
                    <a:lumMod val="75000"/>
                  </a:schemeClr>
                </a:solidFill>
              </a:rPr>
              <a:t> </a:t>
            </a:r>
            <a:r>
              <a:rPr lang="it-IT" sz="1800" b="1" dirty="0">
                <a:solidFill>
                  <a:schemeClr val="accent6">
                    <a:lumMod val="75000"/>
                  </a:schemeClr>
                </a:solidFill>
              </a:rPr>
              <a:t>quarto</a:t>
            </a:r>
            <a:r>
              <a:rPr lang="it-IT" sz="1800" dirty="0">
                <a:solidFill>
                  <a:schemeClr val="accent6">
                    <a:lumMod val="75000"/>
                  </a:schemeClr>
                </a:solidFill>
              </a:rPr>
              <a:t> </a:t>
            </a:r>
            <a:r>
              <a:rPr lang="it-IT" sz="1800" dirty="0"/>
              <a:t>quando il Sole ne illumina una porzione crescente (</a:t>
            </a:r>
            <a:r>
              <a:rPr lang="it-IT" sz="1800" b="1" dirty="0"/>
              <a:t>quadratura</a:t>
            </a:r>
            <a:r>
              <a:rPr lang="it-IT" sz="1800" dirty="0"/>
              <a:t>).</a:t>
            </a:r>
          </a:p>
          <a:p>
            <a:pPr marL="234900" indent="-234900">
              <a:lnSpc>
                <a:spcPct val="90000"/>
              </a:lnSpc>
              <a:spcBef>
                <a:spcPts val="1032"/>
              </a:spcBef>
              <a:buClr>
                <a:schemeClr val="tx1"/>
              </a:buClr>
            </a:pPr>
            <a:r>
              <a:rPr lang="it-IT" sz="1800" b="1" dirty="0">
                <a:solidFill>
                  <a:schemeClr val="accent6">
                    <a:lumMod val="75000"/>
                  </a:schemeClr>
                </a:solidFill>
              </a:rPr>
              <a:t>Plenilunio</a:t>
            </a:r>
            <a:r>
              <a:rPr lang="it-IT" sz="1800" dirty="0"/>
              <a:t> o </a:t>
            </a:r>
            <a:r>
              <a:rPr lang="it-IT" sz="1800" b="1" dirty="0">
                <a:solidFill>
                  <a:schemeClr val="accent6">
                    <a:lumMod val="75000"/>
                  </a:schemeClr>
                </a:solidFill>
              </a:rPr>
              <a:t>Luna</a:t>
            </a:r>
            <a:r>
              <a:rPr lang="it-IT" sz="1800" dirty="0">
                <a:solidFill>
                  <a:schemeClr val="accent6">
                    <a:lumMod val="75000"/>
                  </a:schemeClr>
                </a:solidFill>
              </a:rPr>
              <a:t> </a:t>
            </a:r>
            <a:r>
              <a:rPr lang="it-IT" sz="1800" b="1" dirty="0">
                <a:solidFill>
                  <a:schemeClr val="accent6">
                    <a:lumMod val="75000"/>
                  </a:schemeClr>
                </a:solidFill>
              </a:rPr>
              <a:t>piena</a:t>
            </a:r>
            <a:r>
              <a:rPr lang="it-IT" sz="1800" dirty="0"/>
              <a:t>, in cui la Luna si trova dalla parte opposta della Terra rispetto al Sole e quindi la vediamo completamente illuminata.</a:t>
            </a:r>
          </a:p>
          <a:p>
            <a:pPr marL="234900" indent="-234900">
              <a:lnSpc>
                <a:spcPct val="90000"/>
              </a:lnSpc>
              <a:spcBef>
                <a:spcPts val="1032"/>
              </a:spcBef>
              <a:buClr>
                <a:schemeClr val="tx1"/>
              </a:buClr>
            </a:pPr>
            <a:r>
              <a:rPr lang="it-IT" sz="1800" b="1" dirty="0">
                <a:solidFill>
                  <a:schemeClr val="accent6">
                    <a:lumMod val="75000"/>
                  </a:schemeClr>
                </a:solidFill>
              </a:rPr>
              <a:t>Ultimo</a:t>
            </a:r>
            <a:r>
              <a:rPr lang="it-IT" sz="1800" dirty="0">
                <a:solidFill>
                  <a:schemeClr val="accent6">
                    <a:lumMod val="75000"/>
                  </a:schemeClr>
                </a:solidFill>
              </a:rPr>
              <a:t> </a:t>
            </a:r>
            <a:r>
              <a:rPr lang="it-IT" sz="1800" b="1" dirty="0">
                <a:solidFill>
                  <a:schemeClr val="accent6">
                    <a:lumMod val="75000"/>
                  </a:schemeClr>
                </a:solidFill>
              </a:rPr>
              <a:t>quarto</a:t>
            </a:r>
            <a:r>
              <a:rPr lang="it-IT" sz="1800" dirty="0"/>
              <a:t>, in cui solo metà faccia è illuminata (</a:t>
            </a:r>
            <a:r>
              <a:rPr lang="it-IT" sz="1800" b="1" dirty="0"/>
              <a:t>quadratura</a:t>
            </a:r>
            <a:r>
              <a:rPr lang="it-IT" sz="1800" dirty="0"/>
              <a:t>).</a:t>
            </a:r>
          </a:p>
        </p:txBody>
      </p:sp>
      <p:pic>
        <p:nvPicPr>
          <p:cNvPr id="4" name="Immagine 47" descr="logo LATTES OK nero.jpg">
            <a:extLst>
              <a:ext uri="{FF2B5EF4-FFF2-40B4-BE49-F238E27FC236}">
                <a16:creationId xmlns:a16="http://schemas.microsoft.com/office/drawing/2014/main" id="{D78DD2DF-85C2-A246-864A-5895CAA95A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926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chemeClr val="accent6">
                    <a:lumMod val="75000"/>
                  </a:schemeClr>
                </a:solidFill>
              </a:rPr>
              <a:t>La Terra e la Luna</a:t>
            </a:r>
          </a:p>
        </p:txBody>
      </p:sp>
      <p:sp>
        <p:nvSpPr>
          <p:cNvPr id="3" name="Sottotitolo 2"/>
          <p:cNvSpPr>
            <a:spLocks noGrp="1"/>
          </p:cNvSpPr>
          <p:nvPr>
            <p:ph idx="1"/>
          </p:nvPr>
        </p:nvSpPr>
        <p:spPr>
          <a:xfrm>
            <a:off x="457200" y="1270249"/>
            <a:ext cx="4042792" cy="2597645"/>
          </a:xfrm>
        </p:spPr>
        <p:txBody>
          <a:bodyPr>
            <a:normAutofit/>
          </a:bodyPr>
          <a:lstStyle/>
          <a:p>
            <a:pPr marL="0" indent="0" algn="l">
              <a:buNone/>
            </a:pPr>
            <a:r>
              <a:rPr lang="it-IT" sz="1800" dirty="0">
                <a:solidFill>
                  <a:schemeClr val="tx1"/>
                </a:solidFill>
              </a:rPr>
              <a:t>La Terra ha una forma quasi sferica e gira intorno al proprio asse che è un po’ inclinato; quindi i raggi del Sole arrivano per lo più obliqui, scaldando e illuminando le zone della Terra in periodi diversi chiamati </a:t>
            </a:r>
            <a:r>
              <a:rPr lang="it-IT" sz="1800" b="1" dirty="0">
                <a:solidFill>
                  <a:schemeClr val="accent6">
                    <a:lumMod val="75000"/>
                  </a:schemeClr>
                </a:solidFill>
              </a:rPr>
              <a:t>stagioni</a:t>
            </a:r>
            <a:r>
              <a:rPr lang="it-IT" sz="1800" dirty="0">
                <a:solidFill>
                  <a:schemeClr val="tx1"/>
                </a:solidFill>
              </a:rPr>
              <a:t>. </a:t>
            </a:r>
          </a:p>
          <a:p>
            <a:pPr marL="0" indent="0" algn="l">
              <a:buNone/>
            </a:pPr>
            <a:r>
              <a:rPr lang="it-IT" sz="1800" dirty="0">
                <a:solidFill>
                  <a:schemeClr val="tx1"/>
                </a:solidFill>
              </a:rPr>
              <a:t>La Luna è il </a:t>
            </a:r>
            <a:r>
              <a:rPr lang="it-IT" sz="1800" b="1" dirty="0">
                <a:solidFill>
                  <a:schemeClr val="accent6">
                    <a:lumMod val="75000"/>
                  </a:schemeClr>
                </a:solidFill>
              </a:rPr>
              <a:t>satellite</a:t>
            </a:r>
            <a:r>
              <a:rPr lang="it-IT" sz="1800" dirty="0">
                <a:solidFill>
                  <a:schemeClr val="tx1"/>
                </a:solidFill>
              </a:rPr>
              <a:t> della Terra, non ha luce propria ma riflette quella del Sole.</a:t>
            </a:r>
          </a:p>
        </p:txBody>
      </p:sp>
      <p:pic>
        <p:nvPicPr>
          <p:cNvPr id="5" name="Immagine 47" descr="logo LATTES OK nero.jpg">
            <a:extLst>
              <a:ext uri="{FF2B5EF4-FFF2-40B4-BE49-F238E27FC236}">
                <a16:creationId xmlns:a16="http://schemas.microsoft.com/office/drawing/2014/main" id="{10BB3A3C-0A44-C548-B63B-EBCDAD3AF8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D549AAB0-B4CA-C546-B21C-97DB38711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70249"/>
            <a:ext cx="4390452" cy="3479667"/>
          </a:xfrm>
          <a:prstGeom prst="rect">
            <a:avLst/>
          </a:prstGeom>
          <a:ln w="28575">
            <a:solidFill>
              <a:schemeClr val="accent6">
                <a:lumMod val="75000"/>
              </a:schemeClr>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47" descr="logo LATTES OK nero.jpg">
            <a:extLst>
              <a:ext uri="{FF2B5EF4-FFF2-40B4-BE49-F238E27FC236}">
                <a16:creationId xmlns:a16="http://schemas.microsoft.com/office/drawing/2014/main" id="{1BB6ECB0-7490-1943-AAF1-B87092469E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olo 1">
            <a:extLst>
              <a:ext uri="{FF2B5EF4-FFF2-40B4-BE49-F238E27FC236}">
                <a16:creationId xmlns:a16="http://schemas.microsoft.com/office/drawing/2014/main" id="{DFAD1EA3-AF52-EC48-A1B8-C2DC12F20DC7}"/>
              </a:ext>
            </a:extLst>
          </p:cNvPr>
          <p:cNvSpPr txBox="1">
            <a:spLocks/>
          </p:cNvSpPr>
          <p:nvPr/>
        </p:nvSpPr>
        <p:spPr>
          <a:xfrm>
            <a:off x="457200" y="205979"/>
            <a:ext cx="8229600" cy="8572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000" b="1" dirty="0">
                <a:solidFill>
                  <a:schemeClr val="accent6">
                    <a:lumMod val="75000"/>
                  </a:schemeClr>
                </a:solidFill>
                <a:latin typeface="+mn-lt"/>
              </a:rPr>
              <a:t>Le fasi lunari</a:t>
            </a:r>
          </a:p>
        </p:txBody>
      </p:sp>
      <p:pic>
        <p:nvPicPr>
          <p:cNvPr id="5" name="Immagine 4">
            <a:extLst>
              <a:ext uri="{FF2B5EF4-FFF2-40B4-BE49-F238E27FC236}">
                <a16:creationId xmlns:a16="http://schemas.microsoft.com/office/drawing/2014/main" id="{4920FD7F-2048-6842-BF79-A89C3A4045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40"/>
          <a:stretch/>
        </p:blipFill>
        <p:spPr>
          <a:xfrm>
            <a:off x="1666704" y="878886"/>
            <a:ext cx="5810592" cy="3997120"/>
          </a:xfrm>
          <a:prstGeom prst="rect">
            <a:avLst/>
          </a:prstGeom>
          <a:ln w="28575">
            <a:solidFill>
              <a:schemeClr val="accent6">
                <a:lumMod val="75000"/>
              </a:schemeClr>
            </a:solidFill>
          </a:ln>
        </p:spPr>
      </p:pic>
    </p:spTree>
    <p:extLst>
      <p:ext uri="{BB962C8B-B14F-4D97-AF65-F5344CB8AC3E}">
        <p14:creationId xmlns:p14="http://schemas.microsoft.com/office/powerpoint/2010/main" val="2646224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15EBED-25B1-48AB-A1FB-4E9DDC2D5A0F}"/>
              </a:ext>
            </a:extLst>
          </p:cNvPr>
          <p:cNvSpPr>
            <a:spLocks noGrp="1"/>
          </p:cNvSpPr>
          <p:nvPr>
            <p:ph type="title"/>
          </p:nvPr>
        </p:nvSpPr>
        <p:spPr>
          <a:xfrm>
            <a:off x="457200" y="123478"/>
            <a:ext cx="8229600" cy="857250"/>
          </a:xfrm>
        </p:spPr>
        <p:txBody>
          <a:bodyPr>
            <a:normAutofit/>
          </a:bodyPr>
          <a:lstStyle/>
          <a:p>
            <a:r>
              <a:rPr lang="it-IT" sz="4000" b="1" dirty="0">
                <a:solidFill>
                  <a:schemeClr val="accent6">
                    <a:lumMod val="75000"/>
                  </a:schemeClr>
                </a:solidFill>
                <a:latin typeface="+mn-lt"/>
              </a:rPr>
              <a:t>Le eclissi</a:t>
            </a:r>
          </a:p>
        </p:txBody>
      </p:sp>
      <p:sp>
        <p:nvSpPr>
          <p:cNvPr id="3" name="Segnaposto contenuto 2">
            <a:extLst>
              <a:ext uri="{FF2B5EF4-FFF2-40B4-BE49-F238E27FC236}">
                <a16:creationId xmlns:a16="http://schemas.microsoft.com/office/drawing/2014/main" id="{16ED9D91-8264-49A5-8C83-D8F46F7AD2C3}"/>
              </a:ext>
            </a:extLst>
          </p:cNvPr>
          <p:cNvSpPr>
            <a:spLocks noGrp="1"/>
          </p:cNvSpPr>
          <p:nvPr>
            <p:ph idx="1"/>
          </p:nvPr>
        </p:nvSpPr>
        <p:spPr>
          <a:xfrm>
            <a:off x="457200" y="1059582"/>
            <a:ext cx="8229600" cy="1659631"/>
          </a:xfrm>
        </p:spPr>
        <p:txBody>
          <a:bodyPr>
            <a:normAutofit/>
          </a:bodyPr>
          <a:lstStyle/>
          <a:p>
            <a:pPr marL="0" indent="0">
              <a:buNone/>
            </a:pPr>
            <a:r>
              <a:rPr lang="it-IT" sz="1800" dirty="0"/>
              <a:t>Il piano dell’orbita lunare è inclinato rispetto a quello della Terra e quindi i due piani si incontrano solo in due punti, detti </a:t>
            </a:r>
            <a:r>
              <a:rPr lang="it-IT" sz="1800" b="1" dirty="0"/>
              <a:t>nodi</a:t>
            </a:r>
            <a:r>
              <a:rPr lang="it-IT" sz="1800" dirty="0"/>
              <a:t>. Quando Luna, Terra e Sole si trovano allineati lungo un asse immaginario, la </a:t>
            </a:r>
            <a:r>
              <a:rPr lang="it-IT" sz="1800" b="1" dirty="0"/>
              <a:t>linea dei nodi</a:t>
            </a:r>
            <a:r>
              <a:rPr lang="it-IT" sz="1800" dirty="0"/>
              <a:t>, si può verificare il fenomeno dell’</a:t>
            </a:r>
            <a:r>
              <a:rPr lang="it-IT" sz="1800" b="1" dirty="0">
                <a:solidFill>
                  <a:schemeClr val="accent6">
                    <a:lumMod val="75000"/>
                  </a:schemeClr>
                </a:solidFill>
              </a:rPr>
              <a:t>eclissi</a:t>
            </a:r>
            <a:r>
              <a:rPr lang="it-IT" sz="1800" dirty="0"/>
              <a:t>: uno dei due corpi  viene temporaneamente oscurato in parte (</a:t>
            </a:r>
            <a:r>
              <a:rPr lang="it-IT" sz="1800" b="1" dirty="0"/>
              <a:t>eclissi parziale</a:t>
            </a:r>
            <a:r>
              <a:rPr lang="it-IT" sz="1800" dirty="0"/>
              <a:t>), o del tutto (</a:t>
            </a:r>
            <a:r>
              <a:rPr lang="it-IT" sz="1800" b="1" dirty="0"/>
              <a:t>eclissi totale</a:t>
            </a:r>
            <a:r>
              <a:rPr lang="it-IT" sz="1800" dirty="0"/>
              <a:t>).</a:t>
            </a:r>
          </a:p>
        </p:txBody>
      </p:sp>
      <p:pic>
        <p:nvPicPr>
          <p:cNvPr id="4" name="Immagine 47" descr="logo LATTES OK nero.jpg">
            <a:extLst>
              <a:ext uri="{FF2B5EF4-FFF2-40B4-BE49-F238E27FC236}">
                <a16:creationId xmlns:a16="http://schemas.microsoft.com/office/drawing/2014/main" id="{3ED624E6-61CF-C84D-B9E8-96B10FC5F4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715332B2-80FB-374E-9BAD-C8909EE7B3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2414716"/>
            <a:ext cx="4202677" cy="2393758"/>
          </a:xfrm>
          <a:prstGeom prst="rect">
            <a:avLst/>
          </a:prstGeom>
        </p:spPr>
      </p:pic>
    </p:spTree>
    <p:extLst>
      <p:ext uri="{BB962C8B-B14F-4D97-AF65-F5344CB8AC3E}">
        <p14:creationId xmlns:p14="http://schemas.microsoft.com/office/powerpoint/2010/main" val="332164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7B5EDA-644B-455D-AF38-095F8A31B175}"/>
              </a:ext>
            </a:extLst>
          </p:cNvPr>
          <p:cNvSpPr>
            <a:spLocks noGrp="1"/>
          </p:cNvSpPr>
          <p:nvPr>
            <p:ph type="title"/>
          </p:nvPr>
        </p:nvSpPr>
        <p:spPr/>
        <p:txBody>
          <a:bodyPr/>
          <a:lstStyle/>
          <a:p>
            <a:r>
              <a:rPr lang="it-IT" b="1" dirty="0">
                <a:solidFill>
                  <a:schemeClr val="accent6">
                    <a:lumMod val="75000"/>
                  </a:schemeClr>
                </a:solidFill>
                <a:latin typeface="+mn-lt"/>
              </a:rPr>
              <a:t>L’eclissi di Sole</a:t>
            </a:r>
          </a:p>
        </p:txBody>
      </p:sp>
      <p:sp>
        <p:nvSpPr>
          <p:cNvPr id="3" name="Segnaposto contenuto 2">
            <a:extLst>
              <a:ext uri="{FF2B5EF4-FFF2-40B4-BE49-F238E27FC236}">
                <a16:creationId xmlns:a16="http://schemas.microsoft.com/office/drawing/2014/main" id="{789C6233-BB6E-4DB1-AA3C-3CED842B62F8}"/>
              </a:ext>
            </a:extLst>
          </p:cNvPr>
          <p:cNvSpPr>
            <a:spLocks noGrp="1"/>
          </p:cNvSpPr>
          <p:nvPr>
            <p:ph idx="1"/>
          </p:nvPr>
        </p:nvSpPr>
        <p:spPr>
          <a:xfrm>
            <a:off x="457200" y="1131590"/>
            <a:ext cx="8229600" cy="2163687"/>
          </a:xfrm>
        </p:spPr>
        <p:txBody>
          <a:bodyPr>
            <a:normAutofit/>
          </a:bodyPr>
          <a:lstStyle/>
          <a:p>
            <a:pPr marL="0" indent="0">
              <a:buNone/>
            </a:pPr>
            <a:r>
              <a:rPr lang="it-IT" sz="1800" dirty="0"/>
              <a:t>Nell’</a:t>
            </a:r>
            <a:r>
              <a:rPr lang="it-IT" sz="1800" b="1" dirty="0">
                <a:solidFill>
                  <a:schemeClr val="accent6">
                    <a:lumMod val="75000"/>
                  </a:schemeClr>
                </a:solidFill>
              </a:rPr>
              <a:t>eclissi</a:t>
            </a:r>
            <a:r>
              <a:rPr lang="it-IT" sz="1800" b="1" dirty="0"/>
              <a:t> </a:t>
            </a:r>
            <a:r>
              <a:rPr lang="it-IT" sz="1800" b="1" dirty="0">
                <a:solidFill>
                  <a:schemeClr val="accent6">
                    <a:lumMod val="75000"/>
                  </a:schemeClr>
                </a:solidFill>
              </a:rPr>
              <a:t>di</a:t>
            </a:r>
            <a:r>
              <a:rPr lang="it-IT" sz="1800" b="1" dirty="0">
                <a:solidFill>
                  <a:srgbClr val="00B050"/>
                </a:solidFill>
              </a:rPr>
              <a:t> </a:t>
            </a:r>
            <a:r>
              <a:rPr lang="it-IT" sz="1800" b="1" dirty="0">
                <a:solidFill>
                  <a:schemeClr val="accent6">
                    <a:lumMod val="75000"/>
                  </a:schemeClr>
                </a:solidFill>
              </a:rPr>
              <a:t>Sole</a:t>
            </a:r>
            <a:r>
              <a:rPr lang="it-IT" sz="1800" b="1" dirty="0">
                <a:solidFill>
                  <a:srgbClr val="00B050"/>
                </a:solidFill>
              </a:rPr>
              <a:t> </a:t>
            </a:r>
            <a:r>
              <a:rPr lang="it-IT" sz="1800" dirty="0"/>
              <a:t>la Luna, in fase di novilunio, si trova tra la Terra e il Sole e proietta sulla Terra un cono d’ombra che copre il disco solare. È un fenomeno di durata limitata e di scarsa portata, considerate le piccole dimensioni della Luna rispetto al Sole e avviene mediamente due volte l’anno. Quando la Luna si trova alla distanza massima dalla Terra, questa non riesce a coprire completamente il Sole e si verifica un’</a:t>
            </a:r>
            <a:r>
              <a:rPr lang="it-IT" sz="1800" b="1" dirty="0"/>
              <a:t>eclissi</a:t>
            </a:r>
            <a:r>
              <a:rPr lang="it-IT" sz="1800" dirty="0"/>
              <a:t> </a:t>
            </a:r>
            <a:r>
              <a:rPr lang="it-IT" sz="1800" b="1" dirty="0"/>
              <a:t>anulare</a:t>
            </a:r>
            <a:r>
              <a:rPr lang="it-IT" sz="1800" dirty="0"/>
              <a:t>, in cui il Sole si presenta come un anello luminoso attorno al disco scuro della Luna che lo nasconde.</a:t>
            </a:r>
          </a:p>
        </p:txBody>
      </p:sp>
      <p:pic>
        <p:nvPicPr>
          <p:cNvPr id="4" name="Immagine 47" descr="logo LATTES OK nero.jpg">
            <a:extLst>
              <a:ext uri="{FF2B5EF4-FFF2-40B4-BE49-F238E27FC236}">
                <a16:creationId xmlns:a16="http://schemas.microsoft.com/office/drawing/2014/main" id="{2159DBCD-F413-A94B-9BE0-BEA6F86618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549D2A17-3127-D340-8D9B-1356DBC9AC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3118497"/>
            <a:ext cx="4179255" cy="1786826"/>
          </a:xfrm>
          <a:prstGeom prst="rect">
            <a:avLst/>
          </a:prstGeom>
          <a:ln w="28575">
            <a:solidFill>
              <a:schemeClr val="accent6">
                <a:lumMod val="75000"/>
              </a:schemeClr>
            </a:solidFill>
          </a:ln>
        </p:spPr>
      </p:pic>
    </p:spTree>
    <p:extLst>
      <p:ext uri="{BB962C8B-B14F-4D97-AF65-F5344CB8AC3E}">
        <p14:creationId xmlns:p14="http://schemas.microsoft.com/office/powerpoint/2010/main" val="660550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0DBD07-79D1-4C74-B095-E235726E3B69}"/>
              </a:ext>
            </a:extLst>
          </p:cNvPr>
          <p:cNvSpPr>
            <a:spLocks noGrp="1"/>
          </p:cNvSpPr>
          <p:nvPr>
            <p:ph type="title"/>
          </p:nvPr>
        </p:nvSpPr>
        <p:spPr>
          <a:xfrm>
            <a:off x="457200" y="195486"/>
            <a:ext cx="8229600" cy="857250"/>
          </a:xfrm>
        </p:spPr>
        <p:txBody>
          <a:bodyPr>
            <a:normAutofit/>
          </a:bodyPr>
          <a:lstStyle/>
          <a:p>
            <a:r>
              <a:rPr lang="it-IT" sz="4000" b="1" dirty="0">
                <a:solidFill>
                  <a:schemeClr val="accent6">
                    <a:lumMod val="75000"/>
                  </a:schemeClr>
                </a:solidFill>
                <a:latin typeface="+mn-lt"/>
              </a:rPr>
              <a:t>L’eclissi di Luna</a:t>
            </a:r>
          </a:p>
        </p:txBody>
      </p:sp>
      <p:sp>
        <p:nvSpPr>
          <p:cNvPr id="3" name="Segnaposto contenuto 2">
            <a:extLst>
              <a:ext uri="{FF2B5EF4-FFF2-40B4-BE49-F238E27FC236}">
                <a16:creationId xmlns:a16="http://schemas.microsoft.com/office/drawing/2014/main" id="{5D1E54B7-C863-4E35-91E0-1C73854DA561}"/>
              </a:ext>
            </a:extLst>
          </p:cNvPr>
          <p:cNvSpPr>
            <a:spLocks noGrp="1"/>
          </p:cNvSpPr>
          <p:nvPr>
            <p:ph idx="1"/>
          </p:nvPr>
        </p:nvSpPr>
        <p:spPr>
          <a:xfrm>
            <a:off x="457200" y="1059582"/>
            <a:ext cx="8229600" cy="2091679"/>
          </a:xfrm>
        </p:spPr>
        <p:txBody>
          <a:bodyPr>
            <a:noAutofit/>
          </a:bodyPr>
          <a:lstStyle/>
          <a:p>
            <a:pPr marL="0" indent="0">
              <a:buNone/>
            </a:pPr>
            <a:r>
              <a:rPr lang="it-IT" sz="1800" dirty="0"/>
              <a:t>Nell’</a:t>
            </a:r>
            <a:r>
              <a:rPr lang="it-IT" sz="1800" b="1" dirty="0">
                <a:solidFill>
                  <a:schemeClr val="accent6">
                    <a:lumMod val="75000"/>
                  </a:schemeClr>
                </a:solidFill>
              </a:rPr>
              <a:t>eclissi</a:t>
            </a:r>
            <a:r>
              <a:rPr lang="it-IT" sz="1800" dirty="0"/>
              <a:t> </a:t>
            </a:r>
            <a:r>
              <a:rPr lang="it-IT" sz="1800" b="1" dirty="0">
                <a:solidFill>
                  <a:schemeClr val="accent6">
                    <a:lumMod val="75000"/>
                  </a:schemeClr>
                </a:solidFill>
              </a:rPr>
              <a:t>di Luna</a:t>
            </a:r>
            <a:r>
              <a:rPr lang="it-IT" sz="1800" dirty="0"/>
              <a:t>, la Terra si trova tra Sole e Luna che è in fase di plenilunio. </a:t>
            </a:r>
            <a:br>
              <a:rPr lang="it-IT" sz="1800" dirty="0"/>
            </a:br>
            <a:r>
              <a:rPr lang="it-IT" sz="1800" dirty="0"/>
              <a:t>La Luna è oscurata dal cono d’ombra proiettato dalla Terra. La Luna non è completamente invisibile dalla Terra, ma viene illuminata debolmente dai raggi solari rifratti dall’atmosfera terrestre, assumendo una colorazione rossastra. Le dimensioni del cono d’ombra proiettate dalla Terra sulla </a:t>
            </a:r>
            <a:br>
              <a:rPr lang="it-IT" sz="1800" dirty="0"/>
            </a:br>
            <a:r>
              <a:rPr lang="it-IT" sz="1800" dirty="0"/>
              <a:t>Luna sono di dimensioni maggiori </a:t>
            </a:r>
            <a:br>
              <a:rPr lang="it-IT" sz="1800" dirty="0"/>
            </a:br>
            <a:r>
              <a:rPr lang="it-IT" sz="1800" dirty="0"/>
              <a:t>rispetto a quelle dell’eclissi di Sole, </a:t>
            </a:r>
            <a:br>
              <a:rPr lang="it-IT" sz="1800" dirty="0"/>
            </a:br>
            <a:r>
              <a:rPr lang="it-IT" sz="1800" dirty="0"/>
              <a:t>per cui l’eclissi di Luna ha una durata </a:t>
            </a:r>
            <a:br>
              <a:rPr lang="it-IT" sz="1800" dirty="0"/>
            </a:br>
            <a:r>
              <a:rPr lang="it-IT" sz="1800" dirty="0"/>
              <a:t>maggiore e si può osservare in più </a:t>
            </a:r>
            <a:br>
              <a:rPr lang="it-IT" sz="1800" dirty="0"/>
            </a:br>
            <a:r>
              <a:rPr lang="it-IT" sz="1800" dirty="0"/>
              <a:t>luoghi contemporaneamente.</a:t>
            </a:r>
          </a:p>
        </p:txBody>
      </p:sp>
      <p:pic>
        <p:nvPicPr>
          <p:cNvPr id="4" name="Immagine 47" descr="logo LATTES OK nero.jpg">
            <a:extLst>
              <a:ext uri="{FF2B5EF4-FFF2-40B4-BE49-F238E27FC236}">
                <a16:creationId xmlns:a16="http://schemas.microsoft.com/office/drawing/2014/main" id="{A8451856-3B90-F747-933D-3D11CCCBDA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F0B05026-023C-0F4E-B1D8-ECEAC1267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0"/>
          <a:stretch/>
        </p:blipFill>
        <p:spPr>
          <a:xfrm>
            <a:off x="4139952" y="2643758"/>
            <a:ext cx="4667143" cy="2038917"/>
          </a:xfrm>
          <a:prstGeom prst="rect">
            <a:avLst/>
          </a:prstGeom>
          <a:ln w="28575">
            <a:solidFill>
              <a:schemeClr val="accent6">
                <a:lumMod val="75000"/>
              </a:schemeClr>
            </a:solidFill>
          </a:ln>
        </p:spPr>
      </p:pic>
    </p:spTree>
    <p:extLst>
      <p:ext uri="{BB962C8B-B14F-4D97-AF65-F5344CB8AC3E}">
        <p14:creationId xmlns:p14="http://schemas.microsoft.com/office/powerpoint/2010/main" val="6273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DCA2D-BC0E-49F2-A245-D13141036E62}"/>
              </a:ext>
            </a:extLst>
          </p:cNvPr>
          <p:cNvSpPr>
            <a:spLocks noGrp="1"/>
          </p:cNvSpPr>
          <p:nvPr>
            <p:ph type="title"/>
          </p:nvPr>
        </p:nvSpPr>
        <p:spPr/>
        <p:txBody>
          <a:bodyPr>
            <a:normAutofit/>
          </a:bodyPr>
          <a:lstStyle/>
          <a:p>
            <a:r>
              <a:rPr lang="it-IT" sz="4000" b="1" dirty="0">
                <a:solidFill>
                  <a:schemeClr val="accent6">
                    <a:lumMod val="75000"/>
                  </a:schemeClr>
                </a:solidFill>
                <a:latin typeface="+mn-lt"/>
              </a:rPr>
              <a:t>Le maree</a:t>
            </a:r>
          </a:p>
        </p:txBody>
      </p:sp>
      <p:sp>
        <p:nvSpPr>
          <p:cNvPr id="3" name="Segnaposto contenuto 2">
            <a:extLst>
              <a:ext uri="{FF2B5EF4-FFF2-40B4-BE49-F238E27FC236}">
                <a16:creationId xmlns:a16="http://schemas.microsoft.com/office/drawing/2014/main" id="{983B72A8-E52E-4409-A8CF-BB83AD63D8B1}"/>
              </a:ext>
            </a:extLst>
          </p:cNvPr>
          <p:cNvSpPr>
            <a:spLocks noGrp="1"/>
          </p:cNvSpPr>
          <p:nvPr>
            <p:ph idx="1"/>
          </p:nvPr>
        </p:nvSpPr>
        <p:spPr>
          <a:xfrm>
            <a:off x="827584" y="1131589"/>
            <a:ext cx="7560840" cy="3456285"/>
          </a:xfrm>
        </p:spPr>
        <p:txBody>
          <a:bodyPr>
            <a:noAutofit/>
          </a:bodyPr>
          <a:lstStyle/>
          <a:p>
            <a:pPr marL="0" indent="0">
              <a:buNone/>
            </a:pPr>
            <a:r>
              <a:rPr lang="it-IT" sz="1800" dirty="0"/>
              <a:t>Le </a:t>
            </a:r>
            <a:r>
              <a:rPr lang="it-IT" sz="1800" b="1" dirty="0">
                <a:solidFill>
                  <a:schemeClr val="accent6">
                    <a:lumMod val="75000"/>
                  </a:schemeClr>
                </a:solidFill>
              </a:rPr>
              <a:t>maree</a:t>
            </a:r>
            <a:r>
              <a:rPr lang="it-IT" sz="1800" dirty="0"/>
              <a:t> sono l’alternarsi ritmico di un’</a:t>
            </a:r>
            <a:r>
              <a:rPr lang="it-IT" sz="1800" b="1" dirty="0"/>
              <a:t>elevazione del livello marino</a:t>
            </a:r>
            <a:r>
              <a:rPr lang="it-IT" sz="1800" dirty="0"/>
              <a:t>, o </a:t>
            </a:r>
            <a:r>
              <a:rPr lang="it-IT" sz="1800" b="1" dirty="0"/>
              <a:t>flusso</a:t>
            </a:r>
            <a:r>
              <a:rPr lang="it-IT" sz="1800" dirty="0"/>
              <a:t>, e di un successivo </a:t>
            </a:r>
            <a:r>
              <a:rPr lang="it-IT" sz="1800" b="1" dirty="0"/>
              <a:t>abbassamento</a:t>
            </a:r>
            <a:r>
              <a:rPr lang="it-IT" sz="1800" dirty="0"/>
              <a:t>, o </a:t>
            </a:r>
            <a:r>
              <a:rPr lang="it-IT" sz="1800" b="1" dirty="0"/>
              <a:t>riflusso</a:t>
            </a:r>
            <a:r>
              <a:rPr lang="it-IT" sz="1800" dirty="0"/>
              <a:t> e sono l’effetto dell’attrazione gravitazionale della Luna sulla Terra. </a:t>
            </a:r>
            <a:br>
              <a:rPr lang="it-IT" sz="1800" dirty="0"/>
            </a:br>
            <a:r>
              <a:rPr lang="it-IT" sz="1800" dirty="0"/>
              <a:t>La massima elevazione è detta </a:t>
            </a:r>
            <a:r>
              <a:rPr lang="it-IT" sz="1800" b="1" dirty="0">
                <a:solidFill>
                  <a:schemeClr val="accent6">
                    <a:lumMod val="75000"/>
                  </a:schemeClr>
                </a:solidFill>
              </a:rPr>
              <a:t>alta</a:t>
            </a:r>
            <a:r>
              <a:rPr lang="it-IT" sz="1800" b="1" dirty="0">
                <a:solidFill>
                  <a:srgbClr val="00B050"/>
                </a:solidFill>
              </a:rPr>
              <a:t> </a:t>
            </a:r>
            <a:r>
              <a:rPr lang="it-IT" sz="1800" b="1" dirty="0">
                <a:solidFill>
                  <a:schemeClr val="accent6">
                    <a:lumMod val="75000"/>
                  </a:schemeClr>
                </a:solidFill>
              </a:rPr>
              <a:t>marea</a:t>
            </a:r>
            <a:r>
              <a:rPr lang="it-IT" sz="1800" dirty="0"/>
              <a:t>, </a:t>
            </a:r>
            <a:br>
              <a:rPr lang="it-IT" sz="1800" dirty="0"/>
            </a:br>
            <a:r>
              <a:rPr lang="it-IT" sz="1800" dirty="0"/>
              <a:t>la minima </a:t>
            </a:r>
            <a:r>
              <a:rPr lang="it-IT" sz="1800" b="1" dirty="0">
                <a:solidFill>
                  <a:schemeClr val="accent6">
                    <a:lumMod val="75000"/>
                  </a:schemeClr>
                </a:solidFill>
              </a:rPr>
              <a:t>bassa marea</a:t>
            </a:r>
            <a:r>
              <a:rPr lang="it-IT" sz="1800" dirty="0"/>
              <a:t>. </a:t>
            </a:r>
          </a:p>
          <a:p>
            <a:pPr marL="0" indent="0">
              <a:buNone/>
            </a:pPr>
            <a:r>
              <a:rPr lang="it-IT" sz="1800" dirty="0"/>
              <a:t>La differenza tra i due livelli è l’</a:t>
            </a:r>
            <a:r>
              <a:rPr lang="it-IT" sz="1800" b="1" dirty="0"/>
              <a:t>ampiezza</a:t>
            </a:r>
            <a:r>
              <a:rPr lang="it-IT" sz="1800" dirty="0"/>
              <a:t> </a:t>
            </a:r>
            <a:br>
              <a:rPr lang="it-IT" sz="1800" dirty="0"/>
            </a:br>
            <a:r>
              <a:rPr lang="it-IT" sz="1800" b="1" dirty="0"/>
              <a:t>di</a:t>
            </a:r>
            <a:r>
              <a:rPr lang="it-IT" sz="1800" dirty="0"/>
              <a:t> </a:t>
            </a:r>
            <a:r>
              <a:rPr lang="it-IT" sz="1800" b="1" dirty="0"/>
              <a:t>marea</a:t>
            </a:r>
            <a:r>
              <a:rPr lang="it-IT" sz="1800" dirty="0"/>
              <a:t>. L’ampiezza massima di marea, </a:t>
            </a:r>
            <a:br>
              <a:rPr lang="it-IT" sz="1800" dirty="0"/>
            </a:br>
            <a:r>
              <a:rPr lang="it-IT" sz="1800" b="1" dirty="0"/>
              <a:t>marea viva</a:t>
            </a:r>
            <a:r>
              <a:rPr lang="it-IT" sz="1800" dirty="0"/>
              <a:t> o </a:t>
            </a:r>
            <a:r>
              <a:rPr lang="it-IT" sz="1800" b="1" dirty="0"/>
              <a:t>sizigiale</a:t>
            </a:r>
            <a:r>
              <a:rPr lang="it-IT" sz="1800" dirty="0"/>
              <a:t>, si verifica durante </a:t>
            </a:r>
            <a:br>
              <a:rPr lang="it-IT" sz="1800" dirty="0"/>
            </a:br>
            <a:r>
              <a:rPr lang="it-IT" sz="1800" dirty="0"/>
              <a:t>il plenilunio o novilunio, mentre l’ampiezza </a:t>
            </a:r>
            <a:br>
              <a:rPr lang="it-IT" sz="1800" dirty="0"/>
            </a:br>
            <a:r>
              <a:rPr lang="it-IT" sz="1800" dirty="0"/>
              <a:t>minore, </a:t>
            </a:r>
            <a:r>
              <a:rPr lang="it-IT" sz="1800" b="1" dirty="0"/>
              <a:t>marea</a:t>
            </a:r>
            <a:r>
              <a:rPr lang="it-IT" sz="1800" dirty="0"/>
              <a:t> </a:t>
            </a:r>
            <a:r>
              <a:rPr lang="it-IT" sz="1800" b="1" dirty="0"/>
              <a:t>stanca</a:t>
            </a:r>
            <a:r>
              <a:rPr lang="it-IT" sz="1800" dirty="0"/>
              <a:t> o </a:t>
            </a:r>
            <a:r>
              <a:rPr lang="it-IT" sz="1800" b="1" dirty="0"/>
              <a:t>marea</a:t>
            </a:r>
            <a:r>
              <a:rPr lang="it-IT" sz="1800" dirty="0"/>
              <a:t> </a:t>
            </a:r>
            <a:r>
              <a:rPr lang="it-IT" sz="1800" b="1" dirty="0"/>
              <a:t>morta</a:t>
            </a:r>
            <a:r>
              <a:rPr lang="it-IT" sz="1800" dirty="0"/>
              <a:t>, </a:t>
            </a:r>
            <a:br>
              <a:rPr lang="it-IT" sz="1800" dirty="0"/>
            </a:br>
            <a:r>
              <a:rPr lang="it-IT" sz="1800" dirty="0"/>
              <a:t>quando la Luna e il Sole si trovano in </a:t>
            </a:r>
            <a:br>
              <a:rPr lang="it-IT" sz="1800" dirty="0"/>
            </a:br>
            <a:r>
              <a:rPr lang="it-IT" sz="1800" dirty="0"/>
              <a:t>posizione di quadratura.</a:t>
            </a:r>
          </a:p>
        </p:txBody>
      </p:sp>
      <p:pic>
        <p:nvPicPr>
          <p:cNvPr id="5" name="Immagine 47" descr="logo LATTES OK nero.jpg">
            <a:extLst>
              <a:ext uri="{FF2B5EF4-FFF2-40B4-BE49-F238E27FC236}">
                <a16:creationId xmlns:a16="http://schemas.microsoft.com/office/drawing/2014/main" id="{7E4B0119-D544-6B4A-8D71-DDDD94E417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BE0190CC-B01E-3A44-8148-3924FCDEB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5298">
            <a:off x="5017094" y="2044501"/>
            <a:ext cx="3779059" cy="2721333"/>
          </a:xfrm>
          <a:prstGeom prst="rect">
            <a:avLst/>
          </a:prstGeom>
          <a:ln w="28575">
            <a:solidFill>
              <a:schemeClr val="accent6">
                <a:lumMod val="75000"/>
              </a:schemeClr>
            </a:solidFill>
          </a:ln>
        </p:spPr>
      </p:pic>
    </p:spTree>
    <p:extLst>
      <p:ext uri="{BB962C8B-B14F-4D97-AF65-F5344CB8AC3E}">
        <p14:creationId xmlns:p14="http://schemas.microsoft.com/office/powerpoint/2010/main" val="305006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195486"/>
            <a:ext cx="8320438" cy="648072"/>
          </a:xfrm>
        </p:spPr>
        <p:txBody>
          <a:bodyPr>
            <a:noAutofit/>
          </a:bodyPr>
          <a:lstStyle/>
          <a:p>
            <a:r>
              <a:rPr lang="it-IT" sz="4000" b="1" dirty="0">
                <a:solidFill>
                  <a:schemeClr val="accent6">
                    <a:lumMod val="75000"/>
                  </a:schemeClr>
                </a:solidFill>
              </a:rPr>
              <a:t>Forma e dimensioni della Terra</a:t>
            </a:r>
          </a:p>
        </p:txBody>
      </p:sp>
      <p:sp>
        <p:nvSpPr>
          <p:cNvPr id="3" name="Segnaposto contenuto 2"/>
          <p:cNvSpPr>
            <a:spLocks noGrp="1"/>
          </p:cNvSpPr>
          <p:nvPr>
            <p:ph idx="1"/>
          </p:nvPr>
        </p:nvSpPr>
        <p:spPr>
          <a:xfrm>
            <a:off x="500033" y="843558"/>
            <a:ext cx="8320438" cy="2088232"/>
          </a:xfrm>
        </p:spPr>
        <p:txBody>
          <a:bodyPr>
            <a:noAutofit/>
          </a:bodyPr>
          <a:lstStyle/>
          <a:p>
            <a:pPr marL="0" indent="0">
              <a:spcBef>
                <a:spcPts val="432"/>
              </a:spcBef>
              <a:buNone/>
            </a:pPr>
            <a:r>
              <a:rPr lang="it-IT" sz="1600" dirty="0"/>
              <a:t>Come detto, la Terra non è perfettamente sferica. Il suo raggio, infatti, non ha una lunghezza costante ma è più lungo all’Equatore (6678 km), mentre ai poli è più corto (6657 km). La superficie, inoltre, presenta avvallamenti e sporgenze che non corrispondono alle valli e alle montagne, ma sono dovuti alla forza di attrazione esercitata dal centro della Terra sulla crosta terrestre che ha diverso spessore lungo la sua superficie. </a:t>
            </a:r>
          </a:p>
          <a:p>
            <a:pPr marL="0" indent="0">
              <a:spcBef>
                <a:spcPts val="432"/>
              </a:spcBef>
              <a:buNone/>
            </a:pPr>
            <a:r>
              <a:rPr lang="it-IT" sz="1600" dirty="0"/>
              <a:t>Tutte queste caratteristiche fanno in modo che la Terra abbia una forma particolare, detta </a:t>
            </a:r>
            <a:r>
              <a:rPr lang="it-IT" sz="1600" b="1" dirty="0">
                <a:solidFill>
                  <a:schemeClr val="accent6">
                    <a:lumMod val="75000"/>
                  </a:schemeClr>
                </a:solidFill>
              </a:rPr>
              <a:t>geoide</a:t>
            </a:r>
            <a:r>
              <a:rPr lang="it-IT" sz="1600" dirty="0"/>
              <a:t>.</a:t>
            </a:r>
          </a:p>
          <a:p>
            <a:pPr indent="0" algn="ctr">
              <a:spcBef>
                <a:spcPts val="432"/>
              </a:spcBef>
              <a:buNone/>
            </a:pPr>
            <a:endParaRPr lang="it-IT" sz="1800" b="1" dirty="0">
              <a:solidFill>
                <a:srgbClr val="FF0000"/>
              </a:solidFill>
            </a:endParaRPr>
          </a:p>
        </p:txBody>
      </p:sp>
      <p:pic>
        <p:nvPicPr>
          <p:cNvPr id="4" name="Immagine 47" descr="logo LATTES OK nero.jpg">
            <a:extLst>
              <a:ext uri="{FF2B5EF4-FFF2-40B4-BE49-F238E27FC236}">
                <a16:creationId xmlns:a16="http://schemas.microsoft.com/office/drawing/2014/main" id="{4F2E807C-3971-F948-AC81-6CED597415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98EF6A88-AC91-CA47-AFA9-5D7843695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2523097"/>
            <a:ext cx="2315813" cy="2487053"/>
          </a:xfrm>
          <a:prstGeom prst="rect">
            <a:avLst/>
          </a:prstGeom>
        </p:spPr>
      </p:pic>
      <p:pic>
        <p:nvPicPr>
          <p:cNvPr id="8" name="Immagine 7">
            <a:extLst>
              <a:ext uri="{FF2B5EF4-FFF2-40B4-BE49-F238E27FC236}">
                <a16:creationId xmlns:a16="http://schemas.microsoft.com/office/drawing/2014/main" id="{946ABB49-0604-2046-828C-E69A09874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088" y="2478163"/>
            <a:ext cx="2868405" cy="25319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F1D598-9548-4F67-90D5-EADFA6154B21}"/>
              </a:ext>
            </a:extLst>
          </p:cNvPr>
          <p:cNvSpPr>
            <a:spLocks noGrp="1"/>
          </p:cNvSpPr>
          <p:nvPr>
            <p:ph type="title"/>
          </p:nvPr>
        </p:nvSpPr>
        <p:spPr/>
        <p:txBody>
          <a:bodyPr>
            <a:normAutofit fontScale="90000"/>
          </a:bodyPr>
          <a:lstStyle/>
          <a:p>
            <a:r>
              <a:rPr lang="it-IT" b="1" dirty="0">
                <a:solidFill>
                  <a:schemeClr val="accent6">
                    <a:lumMod val="75000"/>
                  </a:schemeClr>
                </a:solidFill>
              </a:rPr>
              <a:t>La posizione di un punto sulla Terra</a:t>
            </a:r>
          </a:p>
        </p:txBody>
      </p:sp>
      <p:sp>
        <p:nvSpPr>
          <p:cNvPr id="3" name="Segnaposto contenuto 2">
            <a:extLst>
              <a:ext uri="{FF2B5EF4-FFF2-40B4-BE49-F238E27FC236}">
                <a16:creationId xmlns:a16="http://schemas.microsoft.com/office/drawing/2014/main" id="{6BC369C0-33FD-4B53-B5B4-733EBD953166}"/>
              </a:ext>
            </a:extLst>
          </p:cNvPr>
          <p:cNvSpPr>
            <a:spLocks noGrp="1"/>
          </p:cNvSpPr>
          <p:nvPr>
            <p:ph sz="half" idx="1"/>
          </p:nvPr>
        </p:nvSpPr>
        <p:spPr>
          <a:xfrm>
            <a:off x="755576" y="1200151"/>
            <a:ext cx="7859216" cy="1083567"/>
          </a:xfrm>
        </p:spPr>
        <p:txBody>
          <a:bodyPr>
            <a:noAutofit/>
          </a:bodyPr>
          <a:lstStyle/>
          <a:p>
            <a:pPr marL="0" indent="0">
              <a:buNone/>
            </a:pPr>
            <a:r>
              <a:rPr lang="it-IT" sz="1800" dirty="0"/>
              <a:t>Per stabilire la posizione di un punto sulla superficie terrestre si usano le </a:t>
            </a:r>
            <a:r>
              <a:rPr lang="it-IT" sz="1800" b="1" dirty="0">
                <a:solidFill>
                  <a:schemeClr val="accent6">
                    <a:lumMod val="75000"/>
                  </a:schemeClr>
                </a:solidFill>
              </a:rPr>
              <a:t>coordinate</a:t>
            </a:r>
            <a:r>
              <a:rPr lang="it-IT" sz="1800" dirty="0">
                <a:solidFill>
                  <a:schemeClr val="accent6">
                    <a:lumMod val="75000"/>
                  </a:schemeClr>
                </a:solidFill>
              </a:rPr>
              <a:t> </a:t>
            </a:r>
            <a:r>
              <a:rPr lang="it-IT" sz="1800" b="1" dirty="0">
                <a:solidFill>
                  <a:schemeClr val="accent6">
                    <a:lumMod val="75000"/>
                  </a:schemeClr>
                </a:solidFill>
              </a:rPr>
              <a:t>geografiche</a:t>
            </a:r>
            <a:r>
              <a:rPr lang="it-IT" sz="1800" dirty="0"/>
              <a:t>. La terra ruota intorno ad un </a:t>
            </a:r>
            <a:r>
              <a:rPr lang="it-IT" sz="1800" b="1" dirty="0"/>
              <a:t>asse</a:t>
            </a:r>
            <a:r>
              <a:rPr lang="it-IT" sz="1800" dirty="0"/>
              <a:t> </a:t>
            </a:r>
            <a:r>
              <a:rPr lang="it-IT" sz="1800" b="1" dirty="0"/>
              <a:t>terrestre</a:t>
            </a:r>
            <a:r>
              <a:rPr lang="it-IT" sz="1800" dirty="0"/>
              <a:t>, che incontra la superficie terrestre in due punti, detti </a:t>
            </a:r>
            <a:r>
              <a:rPr lang="it-IT" sz="1800" b="1" dirty="0"/>
              <a:t>poli</a:t>
            </a:r>
            <a:r>
              <a:rPr lang="it-IT" sz="1800" dirty="0"/>
              <a:t> (Polo Nord e Polo Sud).</a:t>
            </a:r>
          </a:p>
        </p:txBody>
      </p:sp>
      <p:pic>
        <p:nvPicPr>
          <p:cNvPr id="5" name="Immagine 47" descr="logo LATTES OK nero.jpg">
            <a:extLst>
              <a:ext uri="{FF2B5EF4-FFF2-40B4-BE49-F238E27FC236}">
                <a16:creationId xmlns:a16="http://schemas.microsoft.com/office/drawing/2014/main" id="{AD49FEB6-BC20-F448-A97F-C9F6DF3C05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CDA84A83-4F7E-0344-B050-052540516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050" y="2211710"/>
            <a:ext cx="2501900" cy="2489200"/>
          </a:xfrm>
          <a:prstGeom prst="rect">
            <a:avLst/>
          </a:prstGeom>
        </p:spPr>
      </p:pic>
    </p:spTree>
    <p:extLst>
      <p:ext uri="{BB962C8B-B14F-4D97-AF65-F5344CB8AC3E}">
        <p14:creationId xmlns:p14="http://schemas.microsoft.com/office/powerpoint/2010/main" val="405847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A448DD-C093-4DA5-924E-8483E82F579E}"/>
              </a:ext>
            </a:extLst>
          </p:cNvPr>
          <p:cNvSpPr>
            <a:spLocks noGrp="1"/>
          </p:cNvSpPr>
          <p:nvPr>
            <p:ph type="title"/>
          </p:nvPr>
        </p:nvSpPr>
        <p:spPr/>
        <p:txBody>
          <a:bodyPr>
            <a:noAutofit/>
          </a:bodyPr>
          <a:lstStyle/>
          <a:p>
            <a:r>
              <a:rPr lang="it-IT" sz="4000" b="1" dirty="0">
                <a:solidFill>
                  <a:schemeClr val="accent6">
                    <a:lumMod val="75000"/>
                  </a:schemeClr>
                </a:solidFill>
              </a:rPr>
              <a:t>La posizione di un punto sulla Terra</a:t>
            </a:r>
          </a:p>
        </p:txBody>
      </p:sp>
      <p:sp>
        <p:nvSpPr>
          <p:cNvPr id="3" name="Segnaposto contenuto 2">
            <a:extLst>
              <a:ext uri="{FF2B5EF4-FFF2-40B4-BE49-F238E27FC236}">
                <a16:creationId xmlns:a16="http://schemas.microsoft.com/office/drawing/2014/main" id="{84B5A5FF-C64E-435B-86AC-BBDD7EDFA2D2}"/>
              </a:ext>
            </a:extLst>
          </p:cNvPr>
          <p:cNvSpPr>
            <a:spLocks noGrp="1"/>
          </p:cNvSpPr>
          <p:nvPr>
            <p:ph idx="1"/>
          </p:nvPr>
        </p:nvSpPr>
        <p:spPr>
          <a:xfrm>
            <a:off x="755576" y="1053929"/>
            <a:ext cx="4186808" cy="3874292"/>
          </a:xfrm>
        </p:spPr>
        <p:txBody>
          <a:bodyPr>
            <a:normAutofit/>
          </a:bodyPr>
          <a:lstStyle/>
          <a:p>
            <a:pPr marL="0" indent="0">
              <a:buNone/>
            </a:pPr>
            <a:r>
              <a:rPr lang="it-IT" sz="1800" b="1" dirty="0">
                <a:solidFill>
                  <a:schemeClr val="accent6">
                    <a:lumMod val="75000"/>
                  </a:schemeClr>
                </a:solidFill>
              </a:rPr>
              <a:t>I MERIDIANI</a:t>
            </a:r>
            <a:r>
              <a:rPr lang="it-IT" sz="1800" dirty="0">
                <a:solidFill>
                  <a:schemeClr val="accent6">
                    <a:lumMod val="75000"/>
                  </a:schemeClr>
                </a:solidFill>
              </a:rPr>
              <a:t> </a:t>
            </a:r>
          </a:p>
          <a:p>
            <a:pPr marL="0" indent="0">
              <a:spcBef>
                <a:spcPts val="0"/>
              </a:spcBef>
              <a:buNone/>
            </a:pPr>
            <a:r>
              <a:rPr lang="it-IT" sz="1800" dirty="0"/>
              <a:t>Se immaginiamo di tracciare, attraverso la Terra, tanti piani passanti per l’asse terrestre, questi intersecano la superficie terrestre disegnando delle circonferenze dette </a:t>
            </a:r>
            <a:r>
              <a:rPr lang="it-IT" sz="1800" b="1" dirty="0"/>
              <a:t>meridiani</a:t>
            </a:r>
            <a:r>
              <a:rPr lang="it-IT" sz="1800" dirty="0"/>
              <a:t>. Si considerano solo i meridiani distanti tra loro un arco corrispondente a un grado, quindi 360. </a:t>
            </a:r>
            <a:br>
              <a:rPr lang="it-IT" sz="1800" dirty="0"/>
            </a:br>
            <a:r>
              <a:rPr lang="it-IT" sz="1800" dirty="0"/>
              <a:t>Il meridiano di riferimento, o meridiano 0, è il </a:t>
            </a:r>
            <a:r>
              <a:rPr lang="it-IT" sz="1800" b="1" dirty="0">
                <a:solidFill>
                  <a:schemeClr val="accent6">
                    <a:lumMod val="75000"/>
                  </a:schemeClr>
                </a:solidFill>
              </a:rPr>
              <a:t>meridiano di Greenwich</a:t>
            </a:r>
            <a:r>
              <a:rPr lang="it-IT" sz="1800" dirty="0"/>
              <a:t>, vicino Londra. Da questo, se ne contano 179 ad Est e 179 ad Ovest, fino ad arrivare </a:t>
            </a:r>
            <a:r>
              <a:rPr lang="it-IT" sz="1800" b="1" dirty="0"/>
              <a:t>meridiano 180</a:t>
            </a:r>
            <a:r>
              <a:rPr lang="it-IT" sz="1800" dirty="0"/>
              <a:t>, che è l’antimeridiano di Greenwich.</a:t>
            </a:r>
          </a:p>
        </p:txBody>
      </p:sp>
      <p:pic>
        <p:nvPicPr>
          <p:cNvPr id="5" name="Immagine 47" descr="logo LATTES OK nero.jpg">
            <a:extLst>
              <a:ext uri="{FF2B5EF4-FFF2-40B4-BE49-F238E27FC236}">
                <a16:creationId xmlns:a16="http://schemas.microsoft.com/office/drawing/2014/main" id="{7115E117-49DB-1741-BF84-333A099730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2B9BCFAC-C40A-FC44-96BB-E407A2D31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070" y="1343533"/>
            <a:ext cx="3346775" cy="3366010"/>
          </a:xfrm>
          <a:prstGeom prst="rect">
            <a:avLst/>
          </a:prstGeom>
        </p:spPr>
      </p:pic>
    </p:spTree>
    <p:extLst>
      <p:ext uri="{BB962C8B-B14F-4D97-AF65-F5344CB8AC3E}">
        <p14:creationId xmlns:p14="http://schemas.microsoft.com/office/powerpoint/2010/main" val="314224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4690DEF1-59E2-164D-9B76-B0140EE49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491630"/>
            <a:ext cx="3765065" cy="2921477"/>
          </a:xfrm>
          <a:prstGeom prst="rect">
            <a:avLst/>
          </a:prstGeom>
        </p:spPr>
      </p:pic>
      <p:sp>
        <p:nvSpPr>
          <p:cNvPr id="3" name="Segnaposto contenuto 2">
            <a:extLst>
              <a:ext uri="{FF2B5EF4-FFF2-40B4-BE49-F238E27FC236}">
                <a16:creationId xmlns:a16="http://schemas.microsoft.com/office/drawing/2014/main" id="{6119C571-DAFA-40FB-9DD8-4DBFDD6D3B3B}"/>
              </a:ext>
            </a:extLst>
          </p:cNvPr>
          <p:cNvSpPr>
            <a:spLocks noGrp="1"/>
          </p:cNvSpPr>
          <p:nvPr>
            <p:ph idx="1"/>
          </p:nvPr>
        </p:nvSpPr>
        <p:spPr>
          <a:xfrm>
            <a:off x="611560" y="1121516"/>
            <a:ext cx="4752528" cy="3819872"/>
          </a:xfrm>
        </p:spPr>
        <p:txBody>
          <a:bodyPr>
            <a:normAutofit/>
          </a:bodyPr>
          <a:lstStyle/>
          <a:p>
            <a:pPr marL="0" indent="0">
              <a:buNone/>
            </a:pPr>
            <a:r>
              <a:rPr lang="it-IT" sz="1800" b="1" dirty="0">
                <a:solidFill>
                  <a:schemeClr val="accent6">
                    <a:lumMod val="75000"/>
                  </a:schemeClr>
                </a:solidFill>
              </a:rPr>
              <a:t>I PARALLELI</a:t>
            </a:r>
            <a:r>
              <a:rPr lang="it-IT" sz="1800" dirty="0">
                <a:solidFill>
                  <a:schemeClr val="accent6">
                    <a:lumMod val="75000"/>
                  </a:schemeClr>
                </a:solidFill>
              </a:rPr>
              <a:t> </a:t>
            </a:r>
          </a:p>
          <a:p>
            <a:pPr marL="0" indent="0">
              <a:buNone/>
            </a:pPr>
            <a:r>
              <a:rPr lang="it-IT" sz="1800" dirty="0"/>
              <a:t>Se immaginiamo di tagliare la Terra con piani paralleli all’asse terrestre, questi intersecheranno la superficie terrestre lungo una serie di circonferenze, dette </a:t>
            </a:r>
            <a:r>
              <a:rPr lang="it-IT" sz="1800" b="1" dirty="0"/>
              <a:t>paralleli</a:t>
            </a:r>
            <a:r>
              <a:rPr lang="it-IT" sz="1800" dirty="0"/>
              <a:t>. I paralleli sono 180. il parallelo più lungo è ovviamente l’</a:t>
            </a:r>
            <a:r>
              <a:rPr lang="it-IT" sz="1800" b="1" dirty="0">
                <a:solidFill>
                  <a:schemeClr val="accent6">
                    <a:lumMod val="75000"/>
                  </a:schemeClr>
                </a:solidFill>
              </a:rPr>
              <a:t>Equatore</a:t>
            </a:r>
            <a:r>
              <a:rPr lang="it-IT" sz="1800" dirty="0"/>
              <a:t> e divide la Terra in emisfero </a:t>
            </a:r>
            <a:r>
              <a:rPr lang="it-IT" sz="1800" b="1" dirty="0"/>
              <a:t>Nord</a:t>
            </a:r>
            <a:r>
              <a:rPr lang="it-IT" sz="1800" dirty="0"/>
              <a:t> o </a:t>
            </a:r>
            <a:r>
              <a:rPr lang="it-IT" sz="1800" b="1" dirty="0"/>
              <a:t>boreale</a:t>
            </a:r>
            <a:r>
              <a:rPr lang="it-IT" sz="1800" dirty="0"/>
              <a:t> e emisfero </a:t>
            </a:r>
            <a:r>
              <a:rPr lang="it-IT" sz="1800" b="1" dirty="0"/>
              <a:t>Sud</a:t>
            </a:r>
            <a:r>
              <a:rPr lang="it-IT" sz="1800" dirty="0"/>
              <a:t> o </a:t>
            </a:r>
            <a:r>
              <a:rPr lang="it-IT" sz="1800" b="1" dirty="0"/>
              <a:t>australe</a:t>
            </a:r>
            <a:r>
              <a:rPr lang="it-IT" sz="1800" dirty="0"/>
              <a:t>. A partire dall’Equatore, abbiamo 90 paralleli a Nord e 90 a Sud. I paralleli di particolare importanza sono i due </a:t>
            </a:r>
            <a:r>
              <a:rPr lang="it-IT" sz="1800" b="1" dirty="0">
                <a:solidFill>
                  <a:schemeClr val="accent6">
                    <a:lumMod val="75000"/>
                  </a:schemeClr>
                </a:solidFill>
              </a:rPr>
              <a:t>circoli</a:t>
            </a:r>
            <a:r>
              <a:rPr lang="it-IT" sz="1800" dirty="0">
                <a:solidFill>
                  <a:schemeClr val="accent6">
                    <a:lumMod val="75000"/>
                  </a:schemeClr>
                </a:solidFill>
              </a:rPr>
              <a:t> </a:t>
            </a:r>
            <a:r>
              <a:rPr lang="it-IT" sz="1800" b="1" dirty="0">
                <a:solidFill>
                  <a:schemeClr val="accent6">
                    <a:lumMod val="75000"/>
                  </a:schemeClr>
                </a:solidFill>
              </a:rPr>
              <a:t>polari</a:t>
            </a:r>
            <a:r>
              <a:rPr lang="it-IT" sz="1800" dirty="0">
                <a:solidFill>
                  <a:schemeClr val="accent6">
                    <a:lumMod val="75000"/>
                  </a:schemeClr>
                </a:solidFill>
              </a:rPr>
              <a:t> </a:t>
            </a:r>
            <a:r>
              <a:rPr lang="it-IT" sz="1800" dirty="0"/>
              <a:t>(</a:t>
            </a:r>
            <a:r>
              <a:rPr lang="it-IT" sz="1800" b="1" dirty="0"/>
              <a:t>Artico</a:t>
            </a:r>
            <a:r>
              <a:rPr lang="it-IT" sz="1800" dirty="0"/>
              <a:t> a Nord e </a:t>
            </a:r>
            <a:r>
              <a:rPr lang="it-IT" sz="1800" b="1" dirty="0"/>
              <a:t>Antartico</a:t>
            </a:r>
            <a:r>
              <a:rPr lang="it-IT" sz="1800" dirty="0"/>
              <a:t> a Sud) e i due </a:t>
            </a:r>
            <a:r>
              <a:rPr lang="it-IT" sz="1800" b="1" dirty="0">
                <a:solidFill>
                  <a:schemeClr val="accent6">
                    <a:lumMod val="75000"/>
                  </a:schemeClr>
                </a:solidFill>
              </a:rPr>
              <a:t>tropici</a:t>
            </a:r>
            <a:r>
              <a:rPr lang="it-IT" sz="1800" dirty="0"/>
              <a:t> (</a:t>
            </a:r>
            <a:r>
              <a:rPr lang="it-IT" sz="1800" b="1" dirty="0"/>
              <a:t>del Cancro</a:t>
            </a:r>
            <a:r>
              <a:rPr lang="it-IT" sz="1800" dirty="0"/>
              <a:t> a Nord e </a:t>
            </a:r>
            <a:r>
              <a:rPr lang="it-IT" sz="1800" b="1" dirty="0"/>
              <a:t>del</a:t>
            </a:r>
            <a:r>
              <a:rPr lang="it-IT" sz="1800" dirty="0"/>
              <a:t> </a:t>
            </a:r>
            <a:r>
              <a:rPr lang="it-IT" sz="1800" b="1" dirty="0"/>
              <a:t>Capricorno</a:t>
            </a:r>
            <a:r>
              <a:rPr lang="it-IT" sz="1800" dirty="0"/>
              <a:t> a Sud).</a:t>
            </a:r>
            <a:endParaRPr lang="it-IT" sz="1800" b="1" dirty="0">
              <a:solidFill>
                <a:srgbClr val="00B050"/>
              </a:solidFill>
            </a:endParaRPr>
          </a:p>
        </p:txBody>
      </p:sp>
      <p:pic>
        <p:nvPicPr>
          <p:cNvPr id="5" name="Immagine 47" descr="logo LATTES OK nero.jpg">
            <a:extLst>
              <a:ext uri="{FF2B5EF4-FFF2-40B4-BE49-F238E27FC236}">
                <a16:creationId xmlns:a16="http://schemas.microsoft.com/office/drawing/2014/main" id="{E1339309-CF78-2542-AEA4-FBDF45D8EB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olo 1">
            <a:extLst>
              <a:ext uri="{FF2B5EF4-FFF2-40B4-BE49-F238E27FC236}">
                <a16:creationId xmlns:a16="http://schemas.microsoft.com/office/drawing/2014/main" id="{A26DF750-E70F-A74C-AAFD-13FFE21D1AD1}"/>
              </a:ext>
            </a:extLst>
          </p:cNvPr>
          <p:cNvSpPr>
            <a:spLocks noGrp="1"/>
          </p:cNvSpPr>
          <p:nvPr>
            <p:ph type="title"/>
          </p:nvPr>
        </p:nvSpPr>
        <p:spPr>
          <a:xfrm>
            <a:off x="457200" y="205979"/>
            <a:ext cx="8229600" cy="857250"/>
          </a:xfrm>
        </p:spPr>
        <p:txBody>
          <a:bodyPr>
            <a:noAutofit/>
          </a:bodyPr>
          <a:lstStyle/>
          <a:p>
            <a:r>
              <a:rPr lang="it-IT" sz="4000" b="1" dirty="0">
                <a:solidFill>
                  <a:schemeClr val="accent6">
                    <a:lumMod val="75000"/>
                  </a:schemeClr>
                </a:solidFill>
              </a:rPr>
              <a:t>La posizione di un punto sulla Terra</a:t>
            </a:r>
          </a:p>
        </p:txBody>
      </p:sp>
    </p:spTree>
    <p:extLst>
      <p:ext uri="{BB962C8B-B14F-4D97-AF65-F5344CB8AC3E}">
        <p14:creationId xmlns:p14="http://schemas.microsoft.com/office/powerpoint/2010/main" val="3605804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D2D23AE-2D3D-7E42-9B88-7B4E1B5E9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615" y="1548420"/>
            <a:ext cx="3163723" cy="2901759"/>
          </a:xfrm>
          <a:prstGeom prst="rect">
            <a:avLst/>
          </a:prstGeom>
        </p:spPr>
      </p:pic>
      <p:sp>
        <p:nvSpPr>
          <p:cNvPr id="2" name="Titolo 1">
            <a:extLst>
              <a:ext uri="{FF2B5EF4-FFF2-40B4-BE49-F238E27FC236}">
                <a16:creationId xmlns:a16="http://schemas.microsoft.com/office/drawing/2014/main" id="{AECAB564-9063-4862-BBB0-010EF0FDC254}"/>
              </a:ext>
            </a:extLst>
          </p:cNvPr>
          <p:cNvSpPr>
            <a:spLocks noGrp="1"/>
          </p:cNvSpPr>
          <p:nvPr>
            <p:ph type="title"/>
          </p:nvPr>
        </p:nvSpPr>
        <p:spPr/>
        <p:txBody>
          <a:bodyPr>
            <a:noAutofit/>
          </a:bodyPr>
          <a:lstStyle/>
          <a:p>
            <a:r>
              <a:rPr lang="it-IT" sz="4000" b="1" dirty="0">
                <a:solidFill>
                  <a:schemeClr val="accent6">
                    <a:lumMod val="75000"/>
                  </a:schemeClr>
                </a:solidFill>
              </a:rPr>
              <a:t>La posizione di un punto sulla Terra</a:t>
            </a:r>
          </a:p>
        </p:txBody>
      </p:sp>
      <p:sp>
        <p:nvSpPr>
          <p:cNvPr id="3" name="Segnaposto contenuto 2">
            <a:extLst>
              <a:ext uri="{FF2B5EF4-FFF2-40B4-BE49-F238E27FC236}">
                <a16:creationId xmlns:a16="http://schemas.microsoft.com/office/drawing/2014/main" id="{3E570C64-8A86-4E01-AEB2-3BC01B0DE127}"/>
              </a:ext>
            </a:extLst>
          </p:cNvPr>
          <p:cNvSpPr>
            <a:spLocks noGrp="1"/>
          </p:cNvSpPr>
          <p:nvPr>
            <p:ph idx="1"/>
          </p:nvPr>
        </p:nvSpPr>
        <p:spPr>
          <a:xfrm>
            <a:off x="533400" y="1131589"/>
            <a:ext cx="5406752" cy="3312369"/>
          </a:xfrm>
        </p:spPr>
        <p:txBody>
          <a:bodyPr>
            <a:normAutofit/>
          </a:bodyPr>
          <a:lstStyle/>
          <a:p>
            <a:pPr marL="0" indent="0">
              <a:buNone/>
            </a:pPr>
            <a:r>
              <a:rPr lang="it-IT" sz="1800" dirty="0"/>
              <a:t>Meridiani e paralleli disegnano sulla superficie terrestre un reticolo immaginario che ci permette di localizzare qualsiasi punto su di esso, attraverso le sue </a:t>
            </a:r>
            <a:r>
              <a:rPr lang="it-IT" sz="1800" b="1" dirty="0"/>
              <a:t>coordinate geografiche</a:t>
            </a:r>
            <a:r>
              <a:rPr lang="it-IT" sz="1800" dirty="0"/>
              <a:t>:</a:t>
            </a:r>
          </a:p>
          <a:p>
            <a:pPr marL="234900" indent="-234900">
              <a:spcBef>
                <a:spcPts val="1032"/>
              </a:spcBef>
            </a:pPr>
            <a:r>
              <a:rPr lang="it-IT" sz="1800" dirty="0"/>
              <a:t>La</a:t>
            </a:r>
            <a:r>
              <a:rPr lang="it-IT" sz="1800" b="1" dirty="0">
                <a:solidFill>
                  <a:srgbClr val="00B050"/>
                </a:solidFill>
              </a:rPr>
              <a:t> </a:t>
            </a:r>
            <a:r>
              <a:rPr lang="it-IT" sz="1800" b="1" dirty="0">
                <a:solidFill>
                  <a:schemeClr val="accent6">
                    <a:lumMod val="75000"/>
                  </a:schemeClr>
                </a:solidFill>
              </a:rPr>
              <a:t>latitudine</a:t>
            </a:r>
            <a:r>
              <a:rPr lang="it-IT" sz="1800" dirty="0"/>
              <a:t>,</a:t>
            </a:r>
            <a:r>
              <a:rPr lang="it-IT" sz="1800" b="1" dirty="0">
                <a:solidFill>
                  <a:srgbClr val="00B050"/>
                </a:solidFill>
              </a:rPr>
              <a:t> </a:t>
            </a:r>
            <a:r>
              <a:rPr lang="it-IT" sz="1800" dirty="0"/>
              <a:t>che è la distanza tra l’Equatore e il parallelo su cui si trova il punto, specificando se è a Nord (N) o a Sud (S) dell’Equatore stesso.</a:t>
            </a:r>
          </a:p>
          <a:p>
            <a:pPr marL="234900" indent="-234900">
              <a:spcBef>
                <a:spcPts val="1032"/>
              </a:spcBef>
            </a:pPr>
            <a:r>
              <a:rPr lang="it-IT" sz="1800" dirty="0"/>
              <a:t>La </a:t>
            </a:r>
            <a:r>
              <a:rPr lang="it-IT" sz="1800" b="1" dirty="0">
                <a:solidFill>
                  <a:schemeClr val="accent6">
                    <a:lumMod val="75000"/>
                  </a:schemeClr>
                </a:solidFill>
              </a:rPr>
              <a:t>longitudine</a:t>
            </a:r>
            <a:r>
              <a:rPr lang="it-IT" sz="1800" dirty="0"/>
              <a:t>, che è la distanza del meridiano in cui si trova il punto e il meridiano fondamentale, specificando se è a Est (E) o ad Ovest (O) di esso.</a:t>
            </a:r>
          </a:p>
        </p:txBody>
      </p:sp>
      <p:pic>
        <p:nvPicPr>
          <p:cNvPr id="5" name="Immagine 47" descr="logo LATTES OK nero.jpg">
            <a:extLst>
              <a:ext uri="{FF2B5EF4-FFF2-40B4-BE49-F238E27FC236}">
                <a16:creationId xmlns:a16="http://schemas.microsoft.com/office/drawing/2014/main" id="{B8380B09-B2A5-EF4F-85D3-DF03287950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9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8E8993-4F25-4E8B-8325-192CBEF132D4}"/>
              </a:ext>
            </a:extLst>
          </p:cNvPr>
          <p:cNvSpPr>
            <a:spLocks noGrp="1"/>
          </p:cNvSpPr>
          <p:nvPr>
            <p:ph type="title"/>
          </p:nvPr>
        </p:nvSpPr>
        <p:spPr>
          <a:xfrm>
            <a:off x="457200" y="51470"/>
            <a:ext cx="8229600" cy="857250"/>
          </a:xfrm>
        </p:spPr>
        <p:txBody>
          <a:bodyPr>
            <a:normAutofit/>
          </a:bodyPr>
          <a:lstStyle/>
          <a:p>
            <a:r>
              <a:rPr lang="it-IT" sz="4000" b="1" dirty="0">
                <a:solidFill>
                  <a:schemeClr val="accent6">
                    <a:lumMod val="75000"/>
                  </a:schemeClr>
                </a:solidFill>
              </a:rPr>
              <a:t>Il movimento di rotazione</a:t>
            </a:r>
          </a:p>
        </p:txBody>
      </p:sp>
      <p:sp>
        <p:nvSpPr>
          <p:cNvPr id="3" name="Segnaposto contenuto 2">
            <a:extLst>
              <a:ext uri="{FF2B5EF4-FFF2-40B4-BE49-F238E27FC236}">
                <a16:creationId xmlns:a16="http://schemas.microsoft.com/office/drawing/2014/main" id="{1E588CB2-8090-40A6-ADB1-183F26EB756D}"/>
              </a:ext>
            </a:extLst>
          </p:cNvPr>
          <p:cNvSpPr>
            <a:spLocks noGrp="1"/>
          </p:cNvSpPr>
          <p:nvPr>
            <p:ph sz="half" idx="1"/>
          </p:nvPr>
        </p:nvSpPr>
        <p:spPr>
          <a:xfrm>
            <a:off x="533400" y="985884"/>
            <a:ext cx="7855024" cy="3737370"/>
          </a:xfrm>
        </p:spPr>
        <p:txBody>
          <a:bodyPr>
            <a:noAutofit/>
          </a:bodyPr>
          <a:lstStyle/>
          <a:p>
            <a:pPr marL="0" indent="0">
              <a:buNone/>
            </a:pPr>
            <a:r>
              <a:rPr lang="it-IT" sz="1800" dirty="0"/>
              <a:t>Il movimento che la Terra compie intorno al proprio asse si chiama </a:t>
            </a:r>
            <a:r>
              <a:rPr lang="it-IT" sz="1800" b="1" dirty="0"/>
              <a:t>rotazione</a:t>
            </a:r>
            <a:r>
              <a:rPr lang="it-IT" sz="1800" dirty="0"/>
              <a:t> e avviene </a:t>
            </a:r>
            <a:r>
              <a:rPr lang="it-IT" sz="1800" b="1" dirty="0"/>
              <a:t>da Ovest verso Est</a:t>
            </a:r>
            <a:r>
              <a:rPr lang="it-IT" sz="1800" dirty="0"/>
              <a:t>, in senso antiorario. Il </a:t>
            </a:r>
            <a:r>
              <a:rPr lang="it-IT" sz="1800" b="1" dirty="0"/>
              <a:t>periodo di rotazione medio</a:t>
            </a:r>
            <a:r>
              <a:rPr lang="it-IT" sz="1800" dirty="0"/>
              <a:t> è di circa 24 ore (</a:t>
            </a:r>
            <a:r>
              <a:rPr lang="it-IT" sz="1800" b="1" dirty="0"/>
              <a:t>giorno</a:t>
            </a:r>
            <a:r>
              <a:rPr lang="it-IT" sz="1800" dirty="0"/>
              <a:t>). </a:t>
            </a:r>
          </a:p>
          <a:p>
            <a:pPr marL="0" indent="0">
              <a:buNone/>
            </a:pPr>
            <a:r>
              <a:rPr lang="it-IT" sz="1800" dirty="0"/>
              <a:t>I raggi del Sole colpiscono circa metà della superficie </a:t>
            </a:r>
            <a:br>
              <a:rPr lang="it-IT" sz="1800" dirty="0"/>
            </a:br>
            <a:r>
              <a:rPr lang="it-IT" sz="1800" dirty="0"/>
              <a:t>terrestre in un periodo detto </a:t>
            </a:r>
            <a:r>
              <a:rPr lang="it-IT" sz="1800" b="1" dirty="0">
                <a:solidFill>
                  <a:schemeClr val="accent6">
                    <a:lumMod val="75000"/>
                  </a:schemeClr>
                </a:solidFill>
              </a:rPr>
              <a:t>dì</a:t>
            </a:r>
            <a:r>
              <a:rPr lang="it-IT" sz="1800" dirty="0"/>
              <a:t>, mentre lasciano </a:t>
            </a:r>
            <a:br>
              <a:rPr lang="it-IT" sz="1800" dirty="0"/>
            </a:br>
            <a:r>
              <a:rPr lang="it-IT" sz="1800" dirty="0"/>
              <a:t>al buio l’altra metà, </a:t>
            </a:r>
            <a:r>
              <a:rPr lang="it-IT" sz="1800" b="1" dirty="0">
                <a:solidFill>
                  <a:schemeClr val="accent6">
                    <a:lumMod val="75000"/>
                  </a:schemeClr>
                </a:solidFill>
              </a:rPr>
              <a:t>notte</a:t>
            </a:r>
            <a:r>
              <a:rPr lang="it-IT" sz="1800" dirty="0"/>
              <a:t>. L’alternarsi del dì e della </a:t>
            </a:r>
            <a:br>
              <a:rPr lang="it-IT" sz="1800" dirty="0"/>
            </a:br>
            <a:r>
              <a:rPr lang="it-IT" sz="1800" dirty="0"/>
              <a:t>notte, conseguenza della rotazione terrestre, </a:t>
            </a:r>
            <a:br>
              <a:rPr lang="it-IT" sz="1800" dirty="0"/>
            </a:br>
            <a:r>
              <a:rPr lang="it-IT" sz="1800" dirty="0"/>
              <a:t>è intervallato da zone di semi-illuminazione che </a:t>
            </a:r>
            <a:br>
              <a:rPr lang="it-IT" sz="1800" dirty="0"/>
            </a:br>
            <a:r>
              <a:rPr lang="it-IT" sz="1800" dirty="0"/>
              <a:t>corrispondono a </a:t>
            </a:r>
            <a:r>
              <a:rPr lang="it-IT" sz="1800" b="1" dirty="0"/>
              <a:t>tramonto</a:t>
            </a:r>
            <a:r>
              <a:rPr lang="it-IT" sz="1800" dirty="0"/>
              <a:t> e </a:t>
            </a:r>
            <a:r>
              <a:rPr lang="it-IT" sz="1800" b="1" dirty="0"/>
              <a:t>alba</a:t>
            </a:r>
            <a:r>
              <a:rPr lang="it-IT" sz="1800" dirty="0"/>
              <a:t>. </a:t>
            </a:r>
            <a:br>
              <a:rPr lang="it-IT" sz="1800" dirty="0"/>
            </a:br>
            <a:r>
              <a:rPr lang="it-IT" sz="1800" dirty="0"/>
              <a:t>Altra conseguenza della rotazione della Terra </a:t>
            </a:r>
            <a:br>
              <a:rPr lang="it-IT" sz="1800" dirty="0"/>
            </a:br>
            <a:r>
              <a:rPr lang="it-IT" sz="1800" dirty="0"/>
              <a:t>è la percazione del </a:t>
            </a:r>
            <a:r>
              <a:rPr lang="it-IT" sz="1800" b="1" dirty="0"/>
              <a:t>moto</a:t>
            </a:r>
            <a:r>
              <a:rPr lang="it-IT" sz="1800" dirty="0"/>
              <a:t> </a:t>
            </a:r>
            <a:r>
              <a:rPr lang="it-IT" sz="1800" b="1" dirty="0"/>
              <a:t>apparente </a:t>
            </a:r>
            <a:r>
              <a:rPr lang="it-IT" sz="1800" dirty="0"/>
              <a:t>del Sole </a:t>
            </a:r>
            <a:br>
              <a:rPr lang="it-IT" sz="1800" dirty="0"/>
            </a:br>
            <a:r>
              <a:rPr lang="it-IT" sz="1800" dirty="0"/>
              <a:t>e delle stelle intorno a noi, in senso contrario, </a:t>
            </a:r>
            <a:br>
              <a:rPr lang="it-IT" sz="1800" dirty="0"/>
            </a:br>
            <a:r>
              <a:rPr lang="it-IT" sz="1800" dirty="0"/>
              <a:t>da Est verso Ovest.</a:t>
            </a:r>
          </a:p>
        </p:txBody>
      </p:sp>
      <p:pic>
        <p:nvPicPr>
          <p:cNvPr id="5" name="Immagine 47" descr="logo LATTES OK nero.jpg">
            <a:extLst>
              <a:ext uri="{FF2B5EF4-FFF2-40B4-BE49-F238E27FC236}">
                <a16:creationId xmlns:a16="http://schemas.microsoft.com/office/drawing/2014/main" id="{A3101807-C60D-D94B-8224-5B0247FE33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3B26535B-B1EA-B247-92AF-392D2059E69C}"/>
              </a:ext>
            </a:extLst>
          </p:cNvPr>
          <p:cNvPicPr>
            <a:picLocks noChangeAspect="1"/>
          </p:cNvPicPr>
          <p:nvPr/>
        </p:nvPicPr>
        <p:blipFill rotWithShape="1">
          <a:blip r:embed="rId3">
            <a:extLst>
              <a:ext uri="{28A0092B-C50C-407E-A947-70E740481C1C}">
                <a14:useLocalDpi xmlns:a14="http://schemas.microsoft.com/office/drawing/2010/main" val="0"/>
              </a:ext>
            </a:extLst>
          </a:blip>
          <a:srcRect r="733"/>
          <a:stretch/>
        </p:blipFill>
        <p:spPr>
          <a:xfrm>
            <a:off x="5679290" y="2055252"/>
            <a:ext cx="3118043" cy="2668002"/>
          </a:xfrm>
          <a:prstGeom prst="rect">
            <a:avLst/>
          </a:prstGeom>
          <a:ln w="28575">
            <a:solidFill>
              <a:schemeClr val="accent6">
                <a:lumMod val="75000"/>
              </a:schemeClr>
            </a:solidFill>
          </a:ln>
        </p:spPr>
      </p:pic>
    </p:spTree>
    <p:extLst>
      <p:ext uri="{BB962C8B-B14F-4D97-AF65-F5344CB8AC3E}">
        <p14:creationId xmlns:p14="http://schemas.microsoft.com/office/powerpoint/2010/main" val="257120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454578-BD35-4D5F-89D5-43DB0D0A4E77}"/>
              </a:ext>
            </a:extLst>
          </p:cNvPr>
          <p:cNvSpPr>
            <a:spLocks noGrp="1"/>
          </p:cNvSpPr>
          <p:nvPr>
            <p:ph type="title"/>
          </p:nvPr>
        </p:nvSpPr>
        <p:spPr>
          <a:xfrm>
            <a:off x="457200" y="123478"/>
            <a:ext cx="8229600" cy="857250"/>
          </a:xfrm>
        </p:spPr>
        <p:txBody>
          <a:bodyPr>
            <a:normAutofit/>
          </a:bodyPr>
          <a:lstStyle/>
          <a:p>
            <a:pPr>
              <a:lnSpc>
                <a:spcPts val="3360"/>
              </a:lnSpc>
            </a:pPr>
            <a:r>
              <a:rPr lang="it-IT" sz="4000" b="1" dirty="0">
                <a:solidFill>
                  <a:schemeClr val="accent6">
                    <a:lumMod val="75000"/>
                  </a:schemeClr>
                </a:solidFill>
              </a:rPr>
              <a:t>I fusi orari</a:t>
            </a:r>
          </a:p>
        </p:txBody>
      </p:sp>
      <p:sp>
        <p:nvSpPr>
          <p:cNvPr id="3" name="Segnaposto contenuto 2">
            <a:extLst>
              <a:ext uri="{FF2B5EF4-FFF2-40B4-BE49-F238E27FC236}">
                <a16:creationId xmlns:a16="http://schemas.microsoft.com/office/drawing/2014/main" id="{BDAC6752-055A-418A-9851-F02FEDB625BA}"/>
              </a:ext>
            </a:extLst>
          </p:cNvPr>
          <p:cNvSpPr>
            <a:spLocks noGrp="1"/>
          </p:cNvSpPr>
          <p:nvPr>
            <p:ph idx="1"/>
          </p:nvPr>
        </p:nvSpPr>
        <p:spPr>
          <a:xfrm>
            <a:off x="395536" y="978837"/>
            <a:ext cx="3744416" cy="3682545"/>
          </a:xfrm>
        </p:spPr>
        <p:txBody>
          <a:bodyPr>
            <a:noAutofit/>
          </a:bodyPr>
          <a:lstStyle/>
          <a:p>
            <a:pPr marL="0" indent="0">
              <a:buNone/>
            </a:pPr>
            <a:r>
              <a:rPr lang="it-IT" sz="1400" dirty="0"/>
              <a:t>Durante la rotazione terrestre, ogni 24 ore il Sole è sulla verticale di un meridiano segnando il </a:t>
            </a:r>
            <a:r>
              <a:rPr lang="it-IT" sz="1400" b="1" dirty="0"/>
              <a:t>mezzogiorno</a:t>
            </a:r>
            <a:r>
              <a:rPr lang="it-IT" sz="1400" dirty="0"/>
              <a:t> </a:t>
            </a:r>
            <a:r>
              <a:rPr lang="it-IT" sz="1400" b="1" dirty="0"/>
              <a:t>solare</a:t>
            </a:r>
            <a:r>
              <a:rPr lang="it-IT" sz="1400" dirty="0"/>
              <a:t>. Tutte le località dello stesso meridiano hanno la stessa ora, diversa da quella dei meridiani vicini. Dal 1878, infatti, si decise di dividere la superficie terrestre in 24 settori, detti </a:t>
            </a:r>
            <a:r>
              <a:rPr lang="it-IT" sz="1400" b="1" dirty="0"/>
              <a:t>fusi orari</a:t>
            </a:r>
            <a:r>
              <a:rPr lang="it-IT" sz="1400" dirty="0"/>
              <a:t>, comprendenti ciascuno 15 meridiani, tutti con la medesima ora e facenti riferimento al </a:t>
            </a:r>
            <a:r>
              <a:rPr lang="it-IT" sz="1400" b="1" dirty="0"/>
              <a:t>meridiano</a:t>
            </a:r>
            <a:r>
              <a:rPr lang="it-IT" sz="1400" dirty="0"/>
              <a:t> </a:t>
            </a:r>
            <a:r>
              <a:rPr lang="it-IT" sz="1400" b="1" dirty="0"/>
              <a:t>centrale</a:t>
            </a:r>
            <a:r>
              <a:rPr lang="it-IT" sz="1400" dirty="0"/>
              <a:t> di Greenwich. Viaggiando </a:t>
            </a:r>
            <a:r>
              <a:rPr lang="it-IT" sz="1400" b="1" dirty="0"/>
              <a:t>verso Est </a:t>
            </a:r>
            <a:r>
              <a:rPr lang="it-IT" sz="1400" dirty="0"/>
              <a:t>rispetto al meridiano centrale ad ogni cambiamento di fuso bisogna portare l’orologio </a:t>
            </a:r>
            <a:r>
              <a:rPr lang="it-IT" sz="1400" b="1" dirty="0"/>
              <a:t>avanti di un’ora</a:t>
            </a:r>
            <a:r>
              <a:rPr lang="it-IT" sz="1400" dirty="0"/>
              <a:t>, </a:t>
            </a:r>
            <a:r>
              <a:rPr lang="it-IT" sz="1400" b="1" dirty="0"/>
              <a:t>verso Ovest indietro di un’ora</a:t>
            </a:r>
            <a:r>
              <a:rPr lang="it-IT" sz="1400" dirty="0"/>
              <a:t>. Al meridiano 180, l’</a:t>
            </a:r>
            <a:r>
              <a:rPr lang="it-IT" sz="1400" b="1" dirty="0"/>
              <a:t>antimeridiano di Greenwich</a:t>
            </a:r>
            <a:r>
              <a:rPr lang="it-IT" sz="1400" dirty="0"/>
              <a:t>, vi è </a:t>
            </a:r>
            <a:r>
              <a:rPr lang="it-IT" sz="1400" b="1" dirty="0">
                <a:solidFill>
                  <a:schemeClr val="accent6">
                    <a:lumMod val="75000"/>
                  </a:schemeClr>
                </a:solidFill>
              </a:rPr>
              <a:t>la linea del cambiamento di data</a:t>
            </a:r>
            <a:r>
              <a:rPr lang="it-IT" sz="1400" dirty="0"/>
              <a:t>. Da Ovest a Est si torna indietro di un giorno, da Est ad Ovest, si va avanti di un giorno.</a:t>
            </a:r>
          </a:p>
        </p:txBody>
      </p:sp>
      <p:pic>
        <p:nvPicPr>
          <p:cNvPr id="5" name="Immagine 47" descr="logo LATTES OK nero.jpg">
            <a:extLst>
              <a:ext uri="{FF2B5EF4-FFF2-40B4-BE49-F238E27FC236}">
                <a16:creationId xmlns:a16="http://schemas.microsoft.com/office/drawing/2014/main" id="{3D21D943-9455-E949-8684-30E3ADC8F8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F395C543-0DF1-A44E-850C-A3D5E667F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066631"/>
            <a:ext cx="4651208" cy="3386985"/>
          </a:xfrm>
          <a:prstGeom prst="rect">
            <a:avLst/>
          </a:prstGeom>
        </p:spPr>
      </p:pic>
    </p:spTree>
    <p:extLst>
      <p:ext uri="{BB962C8B-B14F-4D97-AF65-F5344CB8AC3E}">
        <p14:creationId xmlns:p14="http://schemas.microsoft.com/office/powerpoint/2010/main" val="174682162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3533</TotalTime>
  <Words>2182</Words>
  <Application>Microsoft Macintosh PowerPoint</Application>
  <PresentationFormat>Presentazione su schermo (16:9)</PresentationFormat>
  <Paragraphs>75</Paragraphs>
  <Slides>24</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24</vt:i4>
      </vt:variant>
    </vt:vector>
  </HeadingPairs>
  <TitlesOfParts>
    <vt:vector size="27" baseType="lpstr">
      <vt:lpstr>Arial</vt:lpstr>
      <vt:lpstr>Calibri</vt:lpstr>
      <vt:lpstr>Tema di Office</vt:lpstr>
      <vt:lpstr>Presentazione standard di PowerPoint</vt:lpstr>
      <vt:lpstr>La Terra e la Luna</vt:lpstr>
      <vt:lpstr>Forma e dimensioni della Terra</vt:lpstr>
      <vt:lpstr>La posizione di un punto sulla Terra</vt:lpstr>
      <vt:lpstr>La posizione di un punto sulla Terra</vt:lpstr>
      <vt:lpstr>La posizione di un punto sulla Terra</vt:lpstr>
      <vt:lpstr>La posizione di un punto sulla Terra</vt:lpstr>
      <vt:lpstr>Il movimento di rotazione</vt:lpstr>
      <vt:lpstr>I fusi orari</vt:lpstr>
      <vt:lpstr>Il movimento di rivoluzione</vt:lpstr>
      <vt:lpstr>L’alternarsi delle stagioni</vt:lpstr>
      <vt:lpstr>L’alternarsi delle stagioni</vt:lpstr>
      <vt:lpstr>Equinozi e solstizi</vt:lpstr>
      <vt:lpstr> </vt:lpstr>
      <vt:lpstr>Il riscaldamento della Terra</vt:lpstr>
      <vt:lpstr>La Luna</vt:lpstr>
      <vt:lpstr>Come si è formata la Luna</vt:lpstr>
      <vt:lpstr>I moti della Luna</vt:lpstr>
      <vt:lpstr>Le fasi lunari</vt:lpstr>
      <vt:lpstr>Presentazione standard di PowerPoint</vt:lpstr>
      <vt:lpstr>Le eclissi</vt:lpstr>
      <vt:lpstr>L’eclissi di Sole</vt:lpstr>
      <vt:lpstr>L’eclissi di Luna</vt:lpstr>
      <vt:lpstr>Le maree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respirazione</dc:title>
  <dc:creator>exir.gennari@latteseditori.it</dc:creator>
  <cp:lastModifiedBy>Microsoft Office User</cp:lastModifiedBy>
  <cp:revision>488</cp:revision>
  <dcterms:created xsi:type="dcterms:W3CDTF">2020-03-17T13:59:37Z</dcterms:created>
  <dcterms:modified xsi:type="dcterms:W3CDTF">2020-05-08T10:41:48Z</dcterms:modified>
</cp:coreProperties>
</file>