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F"/>
    <a:srgbClr val="00D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>
      <p:cViewPr varScale="1">
        <p:scale>
          <a:sx n="124" d="100"/>
          <a:sy n="124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7089B-6ADB-40C9-AE0E-E701156CF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07F0B8-7656-4271-97B5-1D220188B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F5C8C8-BA15-4EC3-B388-4F777BA1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2920D5-2938-448F-B505-903590901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0D3527-CD6A-498D-8849-6127DE5E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60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BAC08-D668-4924-933A-24F35C21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E0623B-3E08-491E-A40C-4CD5A1B76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FD6B50-9EE2-4E6B-8058-CE776370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DFBBCB-2866-440C-BB29-5D81A1AB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EA6B30-EBCF-45D3-82F4-E47A94AD8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77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D36159D-6FA1-4B56-BCA0-A7904A4FA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37B7E29-2BB3-447D-A261-2B09C1FAC8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AF959-A8F7-4339-AF67-6C4F5968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F53B0B-AABE-460A-9020-8484BF5A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25F13F-2AFB-4E96-8593-3AD0A495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64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F6468-FF50-45A9-81E8-A53E2BCD9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D6BF6-7A6F-4415-A9F8-DF811ABEF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7DC9B2-866A-480D-BF71-0E998486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E98060-7807-4FAD-835A-6A583825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98E2A-493D-4DBF-BCC5-D44D17C6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178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54A244-3797-40E6-9D4C-F00A0BEF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D99548-1B0E-49FD-A5C0-72C5D2EA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066304-D5FC-4715-9526-97139096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0ED555-D5CE-4ED2-B834-E66B815A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9CC159-81B3-4928-B1A0-6F61E784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46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39E71E-9C9D-4F94-BFF8-D436CE86D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EA170-B95B-4AF4-945A-F59807D0E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925ADD-F202-4D24-9D7E-DFBBD59C2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CF8F16-B9EB-4FB5-99B9-1BE9AFB0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51759A-9AE2-491F-A089-18AAAF79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4E1425-410C-4940-8F61-4FEF2E9F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57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5C1D74-9E06-4E2A-91A4-232ED4E5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58473D-2F8A-4109-9D3F-0A334D78D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1B7B49B-224D-44D4-AEDC-179EA2A2C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47F067-B91A-4C48-9C53-2D5FC22D7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A84D899-08FC-46D6-82C0-6AB16E2B9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C77593C-ADD3-4215-B554-4757C182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1288AAC-A2BA-479D-B6BE-E83DBC3D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83EF66-684A-45B3-A861-5EC72A24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03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DDD90-0986-4108-9EA1-4D1C137A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32D8BA-1177-41AF-B3A4-5B34D7FD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6B78734-AE5A-413E-A8C5-F15CDA0D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80D6D1-D72B-46C8-997E-4A38B1F3E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35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BD300D-F1AF-4808-93A5-03FFDAC94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6DD74A1-3A0E-4645-9DE0-300F7717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86CA72-19DB-4AB9-91FC-92552C2F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E5F696-D5F2-444E-BE88-CC41066B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821295-4846-47B8-B43A-1B90AE9D3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435212-B229-4BF8-B093-EA230B1F1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551C06-3E51-449C-8D44-8528BE2E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8536B5-C31D-4C87-A0F5-ACD124B3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75F839-BC5F-479A-A19A-D903B3E1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38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82CC0D-80BC-4F5F-B2DA-A0DFA486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885616D-FF30-4437-B4FD-77102BD15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F94895F-9956-4BF4-9B12-B59394C2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F6651F-75E6-43C5-8366-12E5C5D0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488E95-1929-4999-98A7-B6A00754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6B1EDD-8113-418B-ADA2-E44D2C59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11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009A171-5C32-4762-9008-F1E4641F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5FB0C1-14E2-40C2-9E16-3946F4FAE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4870BA-9198-47E3-A3A0-ADDC04B7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64908-A110-429A-9179-8B4850BF8CB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20BF4F-BBEA-4C52-87B9-7F106915B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1A428E-FDB9-4E1E-AF1A-5FE3EA016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860C-AF26-49DB-938C-A04CA73C01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0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96F44A7-CC68-3F40-A2A8-EFEB049684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2" b="19330"/>
          <a:stretch/>
        </p:blipFill>
        <p:spPr>
          <a:xfrm>
            <a:off x="-56561" y="-20637"/>
            <a:ext cx="12248561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AFA325-AA08-493B-9F3E-36A467BF6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89" y="593726"/>
            <a:ext cx="9144000" cy="1120775"/>
          </a:xfrm>
        </p:spPr>
        <p:txBody>
          <a:bodyPr/>
          <a:lstStyle/>
          <a:p>
            <a:r>
              <a:rPr lang="it-IT" b="1" dirty="0">
                <a:latin typeface="+mn-lt"/>
              </a:rPr>
              <a:t>Umorismo </a:t>
            </a:r>
            <a:r>
              <a:rPr lang="it-IT" sz="3200" b="1" dirty="0">
                <a:latin typeface="+mn-lt"/>
              </a:rPr>
              <a:t>vol. 2</a:t>
            </a:r>
          </a:p>
        </p:txBody>
      </p:sp>
      <p:pic>
        <p:nvPicPr>
          <p:cNvPr id="8" name="Immagine 7" descr="logo LATTES OK nero.psd">
            <a:extLst>
              <a:ext uri="{FF2B5EF4-FFF2-40B4-BE49-F238E27FC236}">
                <a16:creationId xmlns:a16="http://schemas.microsoft.com/office/drawing/2014/main" id="{C2AA6C33-2A43-BF44-85E3-79C2FEDC3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918" y="438151"/>
            <a:ext cx="944704" cy="99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5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E094BA26-BA74-554F-B0B9-BCFA2C307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5" y="1104265"/>
            <a:ext cx="3261182" cy="575373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33FB884-2B79-4687-BB82-F5C08F793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D0AF"/>
                </a:solidFill>
                <a:latin typeface="+mn-lt"/>
              </a:rPr>
              <a:t>Che cos’è il racconto comico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5334EA-3BA0-4CC3-8281-80B833556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46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i="1" dirty="0"/>
              <a:t>Umorismo</a:t>
            </a:r>
            <a:r>
              <a:rPr lang="it-IT" sz="2400" dirty="0"/>
              <a:t>: dall’inglese </a:t>
            </a:r>
            <a:r>
              <a:rPr lang="it-IT" sz="2400" i="1" dirty="0"/>
              <a:t>humour</a:t>
            </a:r>
            <a:r>
              <a:rPr lang="it-IT" sz="2400" dirty="0"/>
              <a:t>, la capacità di cogliere il lato insolito e divertente delle cose. </a:t>
            </a:r>
          </a:p>
          <a:p>
            <a:pPr marL="0" indent="0">
              <a:buNone/>
            </a:pPr>
            <a:r>
              <a:rPr lang="it-IT" sz="2400" b="1" i="1" dirty="0"/>
              <a:t>Comicità</a:t>
            </a:r>
            <a:r>
              <a:rPr lang="it-IT" sz="2400" dirty="0"/>
              <a:t>: dal latino </a:t>
            </a:r>
            <a:r>
              <a:rPr lang="it-IT" sz="2400" i="1" dirty="0" err="1"/>
              <a:t>comoedia</a:t>
            </a:r>
            <a:r>
              <a:rPr lang="it-IT" sz="2400" dirty="0"/>
              <a:t>, era un’opera teatrale che presentava personaggi e situazioni divertenti. </a:t>
            </a:r>
          </a:p>
          <a:p>
            <a:pPr marL="0" indent="0">
              <a:buNone/>
            </a:pPr>
            <a:r>
              <a:rPr lang="it-IT" sz="2400" b="1" dirty="0"/>
              <a:t>I racconti umoristici o comici </a:t>
            </a:r>
            <a:r>
              <a:rPr lang="it-IT" sz="2400" dirty="0"/>
              <a:t>sono racconti scritti con il preciso intento di divertire, provocare il riso, comunicare serenità e allegria.</a:t>
            </a:r>
          </a:p>
        </p:txBody>
      </p:sp>
      <p:pic>
        <p:nvPicPr>
          <p:cNvPr id="8" name="Immagine 47" descr="logo LATTES OK nero.jpg">
            <a:extLst>
              <a:ext uri="{FF2B5EF4-FFF2-40B4-BE49-F238E27FC236}">
                <a16:creationId xmlns:a16="http://schemas.microsoft.com/office/drawing/2014/main" id="{3B765C05-50E9-8449-BC02-A35B83196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CFF36E04-D30C-3040-BA77-1FF345603BDB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3BDB7E5-1D05-8244-8895-F6697F82A6D3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1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80E8763-B59D-AE4D-8C58-77A134E31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3427" y="4451680"/>
            <a:ext cx="7387187" cy="231175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24CB99-0197-4F35-847E-C1228CEC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510"/>
            <a:ext cx="10515600" cy="822652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D0AF"/>
                </a:solidFill>
                <a:latin typeface="+mn-lt"/>
              </a:rPr>
              <a:t>Le tecniche umoristiche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3C79D9-BB0E-42D0-9439-12092AEC4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193"/>
            <a:ext cx="10515600" cy="3619892"/>
          </a:xfrm>
        </p:spPr>
        <p:txBody>
          <a:bodyPr>
            <a:noAutofit/>
          </a:bodyPr>
          <a:lstStyle/>
          <a:p>
            <a:pPr marL="306000" indent="-306000">
              <a:buAutoNum type="arabicPeriod"/>
            </a:pPr>
            <a:r>
              <a:rPr lang="it-IT" sz="2200" dirty="0"/>
              <a:t>Il </a:t>
            </a:r>
            <a:r>
              <a:rPr lang="it-IT" sz="2200" b="1" dirty="0"/>
              <a:t>personaggio comico</a:t>
            </a:r>
            <a:r>
              <a:rPr lang="it-IT" sz="2200" dirty="0"/>
              <a:t>: l’autore, esagerando difetti comuni, descrive un personaggio comico per il suo aspetto, per il suo carattere, per le sue abitudini e crea una caricatura.</a:t>
            </a:r>
          </a:p>
          <a:p>
            <a:pPr marL="306000" indent="-306000">
              <a:buAutoNum type="arabicPeriod"/>
            </a:pPr>
            <a:r>
              <a:rPr lang="it-IT" sz="2200" dirty="0"/>
              <a:t>La </a:t>
            </a:r>
            <a:r>
              <a:rPr lang="it-IT" sz="2200" b="1" dirty="0"/>
              <a:t>situazione comica</a:t>
            </a:r>
            <a:r>
              <a:rPr lang="it-IT" sz="2200" dirty="0"/>
              <a:t>: situazioni normali presentano alcuni aspetti insoliti. </a:t>
            </a:r>
          </a:p>
          <a:p>
            <a:pPr marL="522000" indent="-198000"/>
            <a:r>
              <a:rPr lang="it-IT" sz="2200" dirty="0"/>
              <a:t>Un’azione compiuta da un personaggio inconsueto (una vecchietta che sfreccia sui pattini a rotelle);</a:t>
            </a:r>
          </a:p>
          <a:p>
            <a:pPr marL="522000" indent="-198000"/>
            <a:r>
              <a:rPr lang="it-IT" sz="2200" dirty="0"/>
              <a:t>azioni normali che, ripetute o accostate ad altre, diventano paradossali e divertenti (salutare all’infinito una persona o spalmarsi sul viso il dentifricio);</a:t>
            </a:r>
          </a:p>
          <a:p>
            <a:pPr marL="522000" indent="-198000"/>
            <a:r>
              <a:rPr lang="it-IT" sz="2200" dirty="0"/>
              <a:t>episodi drammatici che diventano </a:t>
            </a:r>
            <a:r>
              <a:rPr lang="it-IT" sz="2200" dirty="0" err="1"/>
              <a:t>tragi</a:t>
            </a:r>
            <a:r>
              <a:rPr lang="it-IT" sz="2200" dirty="0"/>
              <a:t>-comici grazie al contrasto fra ciò che di “grave” accade e il tono tranquillo e distaccato con cui viene narrato.</a:t>
            </a:r>
          </a:p>
          <a:p>
            <a:pPr marL="306000" indent="-306000">
              <a:buNone/>
            </a:pPr>
            <a:r>
              <a:rPr lang="it-IT" sz="2200" dirty="0"/>
              <a:t>3. Il </a:t>
            </a:r>
            <a:r>
              <a:rPr lang="it-IT" sz="2200" b="1" dirty="0"/>
              <a:t>linguaggio comico</a:t>
            </a:r>
            <a:r>
              <a:rPr lang="it-IT" sz="2200" dirty="0"/>
              <a:t>: l’autore usa giochi di parole, equivoci linguistici, espressioni iperboliche, modi di dire gergali, sbruffonate.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0CC7E864-7E9C-234B-AD55-AEA4D59CF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5A3868-21F4-C846-995B-C04DF09F89D5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599E5ED-3162-C44A-A57B-13C81544E9D1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6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95444B1-C8D6-D74E-96B1-1E2D975FE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7" y="868993"/>
            <a:ext cx="3770369" cy="591657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414E20-A0A2-4889-AAFA-CB669438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509"/>
            <a:ext cx="10515600" cy="756665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00D0AF"/>
                </a:solidFill>
                <a:latin typeface="+mn-lt"/>
              </a:rPr>
              <a:t>L’umorismo fa riflettere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777A53-422B-410F-A2C8-94DE0EB22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3192"/>
            <a:ext cx="7589363" cy="5128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Spesso la principale intenzione dello scrittore comico è di farci riflettere sui difetti e sulle debolezze degli esseri umani e sulle ingiustizie della società. Nei racconti di questo tipo prevalgono:</a:t>
            </a:r>
          </a:p>
          <a:p>
            <a:pPr marL="514350" indent="-514350">
              <a:buAutoNum type="arabicPeriod"/>
            </a:pPr>
            <a:r>
              <a:rPr lang="it-IT" sz="2400" b="1" dirty="0"/>
              <a:t>ironia</a:t>
            </a:r>
            <a:r>
              <a:rPr lang="it-IT" sz="2400" dirty="0"/>
              <a:t>, si dice il contrario di ciò che si vuol esprimere, lasciando intendere ciò che realmente si pensa;</a:t>
            </a:r>
          </a:p>
          <a:p>
            <a:pPr marL="514350" indent="-514350">
              <a:buAutoNum type="arabicPeriod"/>
            </a:pPr>
            <a:r>
              <a:rPr lang="it-IT" sz="2400" b="1" dirty="0"/>
              <a:t>satira</a:t>
            </a:r>
            <a:r>
              <a:rPr lang="it-IT" sz="2400" dirty="0"/>
              <a:t>, si criticano i comportamenti e le idee diffuse nella società con le quali non si è d’accordo, ridicolizzandole;</a:t>
            </a:r>
          </a:p>
          <a:p>
            <a:pPr marL="514350" indent="-514350">
              <a:buAutoNum type="arabicPeriod"/>
            </a:pPr>
            <a:r>
              <a:rPr lang="it-IT" sz="2400" b="1" dirty="0"/>
              <a:t>sarcasmo</a:t>
            </a:r>
            <a:r>
              <a:rPr lang="it-IT" sz="2400" dirty="0"/>
              <a:t>, si usano forme di satira e di ironia amare, pungenti.</a:t>
            </a:r>
          </a:p>
          <a:p>
            <a:pPr marL="514350" indent="-514350">
              <a:buAutoNum type="arabicPeriod"/>
            </a:pPr>
            <a:r>
              <a:rPr lang="it-IT" sz="2400" b="1" dirty="0"/>
              <a:t>umorismo nero</a:t>
            </a:r>
            <a:r>
              <a:rPr lang="it-IT" sz="2400" dirty="0"/>
              <a:t>, si usano elementi macabri per far ridere.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2094AA63-808B-EB43-8AF6-7E48FFD96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EA8A0D7-E9F1-7A4E-8AD3-5A479543E90B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374D43-3DD8-4541-87A1-8D555C2C0504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38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1EA0B0-D6E2-49EF-9D7B-4510AA0C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D0AF"/>
                </a:solidFill>
                <a:latin typeface="+mn-lt"/>
              </a:rPr>
              <a:t>Il senso dell’umorismo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E31E33-F691-49ED-88F4-5EE4A749B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64" y="1654938"/>
            <a:ext cx="10232136" cy="2972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/>
              <a:t>La percezione del comico è </a:t>
            </a:r>
            <a:r>
              <a:rPr lang="it-IT" sz="2400" b="1" dirty="0"/>
              <a:t>soggettiva</a:t>
            </a:r>
            <a:r>
              <a:rPr lang="it-IT" sz="2400" dirty="0"/>
              <a:t>: può succedere che una situazione risulti estremamente comica per qualcuno ma lasci altri del tutto indifferenti.</a:t>
            </a:r>
          </a:p>
          <a:p>
            <a:pPr marL="0" indent="0">
              <a:buNone/>
            </a:pPr>
            <a:r>
              <a:rPr lang="it-IT" sz="2400" dirty="0"/>
              <a:t>I racconti umoristici fanno leva su </a:t>
            </a:r>
            <a:r>
              <a:rPr lang="it-IT" sz="2400" b="1" dirty="0"/>
              <a:t>tipi diversi di comicità</a:t>
            </a:r>
            <a:r>
              <a:rPr lang="it-IT" sz="2400" dirty="0"/>
              <a:t>, congeniali a sensi dell’umorismo diversi.</a:t>
            </a:r>
          </a:p>
          <a:p>
            <a:pPr marL="0" indent="0">
              <a:buNone/>
            </a:pPr>
            <a:r>
              <a:rPr lang="it-IT" sz="2400" dirty="0"/>
              <a:t>Il senso dell’umorismo </a:t>
            </a:r>
            <a:r>
              <a:rPr lang="it-IT" sz="2400" b="1" dirty="0"/>
              <a:t>aiuta a prendere la vita con filosofia </a:t>
            </a:r>
            <a:r>
              <a:rPr lang="it-IT" sz="2400" dirty="0"/>
              <a:t>e a migliorare i rapporti tra le persone perché ridere </a:t>
            </a:r>
            <a:r>
              <a:rPr lang="it-IT" sz="2400" b="1" dirty="0"/>
              <a:t>allenta le tensioni</a:t>
            </a:r>
            <a:r>
              <a:rPr lang="it-IT" sz="2400" dirty="0"/>
              <a:t>. Inoltre </a:t>
            </a:r>
            <a:r>
              <a:rPr lang="it-IT" sz="2400" b="1" dirty="0"/>
              <a:t>stimola l’intelligenza creativa</a:t>
            </a:r>
            <a:r>
              <a:rPr lang="it-IT" sz="2400" dirty="0"/>
              <a:t>, il pensiero laterale che scopre aspetti imprevedibili, e perciò comici, in una realtà ovvia.</a:t>
            </a:r>
          </a:p>
        </p:txBody>
      </p:sp>
      <p:pic>
        <p:nvPicPr>
          <p:cNvPr id="5" name="Immagine 47" descr="logo LATTES OK nero.jpg">
            <a:extLst>
              <a:ext uri="{FF2B5EF4-FFF2-40B4-BE49-F238E27FC236}">
                <a16:creationId xmlns:a16="http://schemas.microsoft.com/office/drawing/2014/main" id="{9851DA0D-4338-0F40-B5CC-1E05DC9E5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C90B782-1CBE-484F-9C8D-083D1582C5DE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58AB97B-DE42-8549-BDE5-816B1A02C84C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28BFDD8-FACE-6C4D-93F4-FA86D9507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19" y="4675562"/>
            <a:ext cx="7112426" cy="174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4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4EC06-2161-49C6-AF81-F7F4B6C3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D0AF"/>
                </a:solidFill>
                <a:latin typeface="+mn-lt"/>
              </a:rPr>
              <a:t>Gli scrittori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EFED61-4FA9-444E-8295-0BFAD4C82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49" y="1600213"/>
            <a:ext cx="9574036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dirty="0"/>
              <a:t>Tra i più noti e abili scrittori di romanzi e racconti comici, ricordiamo:</a:t>
            </a:r>
          </a:p>
          <a:p>
            <a:pPr>
              <a:lnSpc>
                <a:spcPct val="120000"/>
              </a:lnSpc>
            </a:pPr>
            <a:r>
              <a:rPr lang="it-IT" dirty="0"/>
              <a:t>lo statunitense </a:t>
            </a:r>
            <a:r>
              <a:rPr lang="it-IT" b="1" dirty="0"/>
              <a:t>Mark Twain</a:t>
            </a:r>
            <a:r>
              <a:rPr lang="it-IT" dirty="0"/>
              <a:t>, con le avventure di Tom Sawyer e Huckleberry Finn;</a:t>
            </a:r>
          </a:p>
          <a:p>
            <a:pPr>
              <a:lnSpc>
                <a:spcPct val="120000"/>
              </a:lnSpc>
            </a:pPr>
            <a:r>
              <a:rPr lang="it-IT" dirty="0"/>
              <a:t>l’inglese </a:t>
            </a:r>
            <a:r>
              <a:rPr lang="it-IT" b="1" dirty="0"/>
              <a:t>Jerome </a:t>
            </a:r>
            <a:r>
              <a:rPr lang="it-IT" b="1" dirty="0" err="1"/>
              <a:t>Klapka</a:t>
            </a:r>
            <a:r>
              <a:rPr lang="it-IT" b="1" dirty="0"/>
              <a:t> Jerome </a:t>
            </a:r>
            <a:r>
              <a:rPr lang="it-IT" dirty="0"/>
              <a:t>(</a:t>
            </a:r>
            <a:r>
              <a:rPr lang="it-IT" i="1" dirty="0"/>
              <a:t>Tre uomini in barca</a:t>
            </a:r>
            <a:r>
              <a:rPr lang="it-IT" dirty="0"/>
              <a:t>).</a:t>
            </a:r>
          </a:p>
          <a:p>
            <a:pPr>
              <a:lnSpc>
                <a:spcPct val="120000"/>
              </a:lnSpc>
            </a:pPr>
            <a:r>
              <a:rPr lang="it-IT" dirty="0"/>
              <a:t>l’inglese </a:t>
            </a:r>
            <a:r>
              <a:rPr lang="it-IT" b="1" dirty="0"/>
              <a:t>Roald Dahl </a:t>
            </a:r>
            <a:r>
              <a:rPr lang="it-IT" dirty="0"/>
              <a:t>con i suoi romanzi per ragazzi (</a:t>
            </a:r>
            <a:r>
              <a:rPr lang="it-IT" i="1" dirty="0"/>
              <a:t>Matilde</a:t>
            </a:r>
            <a:r>
              <a:rPr lang="it-IT" dirty="0"/>
              <a:t>, </a:t>
            </a:r>
            <a:r>
              <a:rPr lang="it-IT" i="1" dirty="0"/>
              <a:t>Le streghe</a:t>
            </a:r>
            <a:r>
              <a:rPr lang="it-IT" dirty="0"/>
              <a:t>, </a:t>
            </a:r>
            <a:r>
              <a:rPr lang="it-IT" i="1" dirty="0"/>
              <a:t>La fabbrica di cioccolato</a:t>
            </a:r>
            <a:r>
              <a:rPr lang="it-IT" dirty="0"/>
              <a:t>, …)</a:t>
            </a:r>
            <a:r>
              <a:rPr lang="it-IT" i="1" dirty="0"/>
              <a:t> </a:t>
            </a:r>
            <a:r>
              <a:rPr lang="it-IT" dirty="0"/>
              <a:t>ricchi di umorismo e di ironia;</a:t>
            </a:r>
          </a:p>
          <a:p>
            <a:pPr>
              <a:lnSpc>
                <a:spcPct val="120000"/>
              </a:lnSpc>
            </a:pPr>
            <a:r>
              <a:rPr lang="it-IT" dirty="0"/>
              <a:t>gli italiani </a:t>
            </a:r>
            <a:r>
              <a:rPr lang="it-IT" b="1" dirty="0"/>
              <a:t>Achille Campanile</a:t>
            </a:r>
            <a:r>
              <a:rPr lang="it-IT" dirty="0"/>
              <a:t>, </a:t>
            </a:r>
            <a:r>
              <a:rPr lang="it-IT" b="1" dirty="0"/>
              <a:t>Giovanni Guareschi</a:t>
            </a:r>
            <a:r>
              <a:rPr lang="it-IT" dirty="0"/>
              <a:t>, </a:t>
            </a:r>
            <a:r>
              <a:rPr lang="it-IT" b="1" dirty="0"/>
              <a:t>Stefano Benni</a:t>
            </a:r>
            <a:r>
              <a:rPr lang="it-IT" dirty="0"/>
              <a:t>, </a:t>
            </a:r>
            <a:r>
              <a:rPr lang="it-IT" b="1" dirty="0"/>
              <a:t>Paolo Villaggio</a:t>
            </a:r>
            <a:r>
              <a:rPr lang="it-IT" dirty="0"/>
              <a:t>, </a:t>
            </a:r>
            <a:r>
              <a:rPr lang="it-IT" b="1" dirty="0"/>
              <a:t>Michele Serra </a:t>
            </a:r>
            <a:r>
              <a:rPr lang="it-IT" dirty="0"/>
              <a:t>e il grande </a:t>
            </a:r>
            <a:r>
              <a:rPr lang="it-IT" b="1" dirty="0"/>
              <a:t>Gianni Rodari </a:t>
            </a:r>
            <a:r>
              <a:rPr lang="it-IT" dirty="0"/>
              <a:t>con i suoi molti romanzi per ragazzi (</a:t>
            </a:r>
            <a:r>
              <a:rPr lang="it-IT" i="1" dirty="0"/>
              <a:t>Gip nel televisore</a:t>
            </a:r>
            <a:r>
              <a:rPr lang="it-IT" dirty="0"/>
              <a:t>, </a:t>
            </a:r>
            <a:r>
              <a:rPr lang="it-IT" i="1" dirty="0"/>
              <a:t>C’era due volte il barone Lamberto</a:t>
            </a:r>
            <a:r>
              <a:rPr lang="it-IT" dirty="0"/>
              <a:t>, </a:t>
            </a:r>
            <a:r>
              <a:rPr lang="it-IT" i="1" dirty="0"/>
              <a:t>Gelsomino nel paese dei bugiardi</a:t>
            </a:r>
            <a:r>
              <a:rPr lang="it-IT" dirty="0"/>
              <a:t>, …).</a:t>
            </a:r>
          </a:p>
        </p:txBody>
      </p:sp>
      <p:pic>
        <p:nvPicPr>
          <p:cNvPr id="6" name="Immagine 47" descr="logo LATTES OK nero.jpg">
            <a:extLst>
              <a:ext uri="{FF2B5EF4-FFF2-40B4-BE49-F238E27FC236}">
                <a16:creationId xmlns:a16="http://schemas.microsoft.com/office/drawing/2014/main" id="{5E848B07-7DD1-624C-9F03-333DCEE6B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139256"/>
            <a:ext cx="536067" cy="5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AEB84EA-895C-894A-8E2C-309E7412CD70}"/>
              </a:ext>
            </a:extLst>
          </p:cNvPr>
          <p:cNvSpPr/>
          <p:nvPr/>
        </p:nvSpPr>
        <p:spPr>
          <a:xfrm>
            <a:off x="228599" y="209550"/>
            <a:ext cx="10183637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30039C6-1658-024C-AD9E-B5AD25F89A39}"/>
              </a:ext>
            </a:extLst>
          </p:cNvPr>
          <p:cNvSpPr/>
          <p:nvPr/>
        </p:nvSpPr>
        <p:spPr>
          <a:xfrm rot="5400000">
            <a:off x="-2374011" y="2812161"/>
            <a:ext cx="5398008" cy="192786"/>
          </a:xfrm>
          <a:prstGeom prst="rect">
            <a:avLst/>
          </a:prstGeom>
          <a:gradFill>
            <a:gsLst>
              <a:gs pos="16000">
                <a:srgbClr val="00D0AF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2939135-79F4-FD4B-8107-20B5E7C07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270">
            <a:off x="10004329" y="949856"/>
            <a:ext cx="1926501" cy="284021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31B0342-38B0-8C44-9C6C-061F83577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330">
            <a:off x="10043607" y="3772291"/>
            <a:ext cx="1861502" cy="286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07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517</Words>
  <Application>Microsoft Macintosh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Umorismo vol. 2</vt:lpstr>
      <vt:lpstr>Che cos’è il racconto comico</vt:lpstr>
      <vt:lpstr>Le tecniche umoristiche</vt:lpstr>
      <vt:lpstr>L’umorismo fa riflettere</vt:lpstr>
      <vt:lpstr>Il senso dell’umorismo </vt:lpstr>
      <vt:lpstr>Gli scrittori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Umorismo</dc:title>
  <dc:creator>silvia grilli</dc:creator>
  <cp:lastModifiedBy>Microsoft Office User</cp:lastModifiedBy>
  <cp:revision>19</cp:revision>
  <dcterms:created xsi:type="dcterms:W3CDTF">2020-03-30T07:05:11Z</dcterms:created>
  <dcterms:modified xsi:type="dcterms:W3CDTF">2020-04-27T14:36:10Z</dcterms:modified>
</cp:coreProperties>
</file>