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74" autoAdjust="0"/>
  </p:normalViewPr>
  <p:slideViewPr>
    <p:cSldViewPr>
      <p:cViewPr varScale="1">
        <p:scale>
          <a:sx n="165" d="100"/>
          <a:sy n="165" d="100"/>
        </p:scale>
        <p:origin x="888"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a:t>Fare clic per modificare lo stile del titolo</a:t>
            </a:r>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82B0CB4C-B1B4-4ED5-956D-8D279AEF13E6}" type="datetimeFigureOut">
              <a:rPr lang="it-IT" smtClean="0"/>
              <a:t>20/04/20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304311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B0CB4C-B1B4-4ED5-956D-8D279AEF13E6}" type="datetimeFigureOut">
              <a:rPr lang="it-IT" smtClean="0"/>
              <a:t>20/04/20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227902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B0CB4C-B1B4-4ED5-956D-8D279AEF13E6}" type="datetimeFigureOut">
              <a:rPr lang="it-IT" smtClean="0"/>
              <a:t>20/04/20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32491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82B0CB4C-B1B4-4ED5-956D-8D279AEF13E6}" type="datetimeFigureOut">
              <a:rPr lang="it-IT" smtClean="0"/>
              <a:t>20/04/20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3428160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82B0CB4C-B1B4-4ED5-956D-8D279AEF13E6}" type="datetimeFigureOut">
              <a:rPr lang="it-IT" smtClean="0"/>
              <a:t>20/04/20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312851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82B0CB4C-B1B4-4ED5-956D-8D279AEF13E6}" type="datetimeFigureOut">
              <a:rPr lang="it-IT" smtClean="0"/>
              <a:t>20/04/20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3758521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82B0CB4C-B1B4-4ED5-956D-8D279AEF13E6}" type="datetimeFigureOut">
              <a:rPr lang="it-IT" smtClean="0"/>
              <a:t>20/04/20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2602649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2B0CB4C-B1B4-4ED5-956D-8D279AEF13E6}" type="datetimeFigureOut">
              <a:rPr lang="it-IT" smtClean="0"/>
              <a:t>20/04/20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8192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2B0CB4C-B1B4-4ED5-956D-8D279AEF13E6}" type="datetimeFigureOut">
              <a:rPr lang="it-IT" smtClean="0"/>
              <a:t>20/04/20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75821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B0CB4C-B1B4-4ED5-956D-8D279AEF13E6}" type="datetimeFigureOut">
              <a:rPr lang="it-IT" smtClean="0"/>
              <a:t>20/04/20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3006873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82B0CB4C-B1B4-4ED5-956D-8D279AEF13E6}" type="datetimeFigureOut">
              <a:rPr lang="it-IT" smtClean="0"/>
              <a:t>20/04/20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504EA3F-DC5A-4FBF-BD57-9DD748F4E7B7}" type="slidenum">
              <a:rPr lang="it-IT" smtClean="0"/>
              <a:t>‹N›</a:t>
            </a:fld>
            <a:endParaRPr lang="it-IT"/>
          </a:p>
        </p:txBody>
      </p:sp>
    </p:spTree>
    <p:extLst>
      <p:ext uri="{BB962C8B-B14F-4D97-AF65-F5344CB8AC3E}">
        <p14:creationId xmlns:p14="http://schemas.microsoft.com/office/powerpoint/2010/main" val="382427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B0CB4C-B1B4-4ED5-956D-8D279AEF13E6}" type="datetimeFigureOut">
              <a:rPr lang="it-IT" smtClean="0"/>
              <a:t>20/04/20</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504EA3F-DC5A-4FBF-BD57-9DD748F4E7B7}" type="slidenum">
              <a:rPr lang="it-IT" smtClean="0"/>
              <a:t>‹N›</a:t>
            </a:fld>
            <a:endParaRPr lang="it-IT"/>
          </a:p>
        </p:txBody>
      </p:sp>
    </p:spTree>
    <p:extLst>
      <p:ext uri="{BB962C8B-B14F-4D97-AF65-F5344CB8AC3E}">
        <p14:creationId xmlns:p14="http://schemas.microsoft.com/office/powerpoint/2010/main" val="1477588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ADC7CC2-8E0E-A744-9068-BB63E627DB68}"/>
              </a:ext>
            </a:extLst>
          </p:cNvPr>
          <p:cNvPicPr>
            <a:picLocks noChangeAspect="1"/>
          </p:cNvPicPr>
          <p:nvPr/>
        </p:nvPicPr>
        <p:blipFill rotWithShape="1">
          <a:blip r:embed="rId2">
            <a:extLst>
              <a:ext uri="{28A0092B-C50C-407E-A947-70E740481C1C}">
                <a14:useLocalDpi xmlns:a14="http://schemas.microsoft.com/office/drawing/2010/main" val="0"/>
              </a:ext>
            </a:extLst>
          </a:blip>
          <a:srcRect t="2701" b="12865"/>
          <a:stretch/>
        </p:blipFill>
        <p:spPr>
          <a:xfrm>
            <a:off x="-33868" y="0"/>
            <a:ext cx="9177867" cy="5143500"/>
          </a:xfrm>
          <a:prstGeom prst="rect">
            <a:avLst/>
          </a:prstGeom>
        </p:spPr>
      </p:pic>
      <p:sp>
        <p:nvSpPr>
          <p:cNvPr id="4" name="Titolo 3"/>
          <p:cNvSpPr>
            <a:spLocks noGrp="1"/>
          </p:cNvSpPr>
          <p:nvPr>
            <p:ph type="ctrTitle"/>
          </p:nvPr>
        </p:nvSpPr>
        <p:spPr>
          <a:xfrm>
            <a:off x="-896144" y="555526"/>
            <a:ext cx="7772400" cy="1102519"/>
          </a:xfrm>
        </p:spPr>
        <p:txBody>
          <a:bodyPr>
            <a:noAutofit/>
          </a:bodyPr>
          <a:lstStyle/>
          <a:p>
            <a:r>
              <a:rPr lang="it-IT" sz="4000" b="1" dirty="0">
                <a:latin typeface="+mn-lt"/>
              </a:rPr>
              <a:t>Il calore, la temperatura </a:t>
            </a:r>
            <a:br>
              <a:rPr lang="it-IT" sz="4000" b="1" dirty="0">
                <a:latin typeface="+mn-lt"/>
              </a:rPr>
            </a:br>
            <a:r>
              <a:rPr lang="it-IT" sz="4000" b="1" dirty="0">
                <a:latin typeface="+mn-lt"/>
              </a:rPr>
              <a:t>e i cambiamenti di stato</a:t>
            </a:r>
          </a:p>
        </p:txBody>
      </p:sp>
      <p:pic>
        <p:nvPicPr>
          <p:cNvPr id="8" name="Immagine 4" descr="logo LATTES OK nero.psd">
            <a:extLst>
              <a:ext uri="{FF2B5EF4-FFF2-40B4-BE49-F238E27FC236}">
                <a16:creationId xmlns:a16="http://schemas.microsoft.com/office/drawing/2014/main" id="{65A7E8C4-63C4-F74E-A4E6-65A6922550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51670"/>
            <a:ext cx="804862"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48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L’unità di misura della temperatura</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457200" y="1059582"/>
            <a:ext cx="8229600" cy="3394472"/>
          </a:xfrm>
        </p:spPr>
        <p:txBody>
          <a:bodyPr>
            <a:noAutofit/>
          </a:bodyPr>
          <a:lstStyle/>
          <a:p>
            <a:pPr marL="0" indent="0">
              <a:buNone/>
            </a:pPr>
            <a:r>
              <a:rPr lang="it-IT" sz="1800" dirty="0"/>
              <a:t>Il movimento delle particelle di un corpo aumenta e diminuisce rispettivamente all’aumentare e al diminuire della temperatura.</a:t>
            </a:r>
          </a:p>
          <a:p>
            <a:pPr marL="0" indent="0">
              <a:buNone/>
            </a:pPr>
            <a:r>
              <a:rPr lang="it-IT" sz="1800" dirty="0"/>
              <a:t>Possiamo immaginare che, diminuendo la temperatura, i movimenti  diventano sempre più lenti, fino a ridursi del tutto quando si raggiunge la temperatura più bassa possibile: </a:t>
            </a:r>
            <a:r>
              <a:rPr lang="it-IT" sz="1800" b="1" dirty="0">
                <a:sym typeface="Symbol"/>
              </a:rPr>
              <a:t> 273,15 °C</a:t>
            </a:r>
            <a:r>
              <a:rPr lang="it-IT" sz="1800" dirty="0">
                <a:sym typeface="Symbol"/>
              </a:rPr>
              <a:t>. Questo valore è chiamato </a:t>
            </a:r>
            <a:r>
              <a:rPr lang="it-IT" sz="1800" b="1" dirty="0">
                <a:sym typeface="Symbol"/>
              </a:rPr>
              <a:t>zero</a:t>
            </a:r>
            <a:r>
              <a:rPr lang="it-IT" sz="1800" dirty="0">
                <a:sym typeface="Symbol"/>
              </a:rPr>
              <a:t> </a:t>
            </a:r>
            <a:r>
              <a:rPr lang="it-IT" sz="1800" b="1" dirty="0">
                <a:sym typeface="Symbol"/>
              </a:rPr>
              <a:t>assoluto</a:t>
            </a:r>
            <a:r>
              <a:rPr lang="it-IT" sz="1800" dirty="0">
                <a:sym typeface="Symbol"/>
              </a:rPr>
              <a:t>.</a:t>
            </a:r>
          </a:p>
          <a:p>
            <a:pPr marL="198900" indent="-198900"/>
            <a:r>
              <a:rPr lang="it-IT" sz="1800" b="1" dirty="0"/>
              <a:t>Scala Kelvin </a:t>
            </a:r>
            <a:r>
              <a:rPr lang="it-IT" sz="1800" dirty="0"/>
              <a:t>(o </a:t>
            </a:r>
            <a:r>
              <a:rPr lang="it-IT" sz="1800" b="1" dirty="0"/>
              <a:t>scala delle temperature assolute</a:t>
            </a:r>
            <a:r>
              <a:rPr lang="it-IT" sz="1800" dirty="0"/>
              <a:t>): </a:t>
            </a:r>
            <a:br>
              <a:rPr lang="it-IT" sz="1800" dirty="0"/>
            </a:br>
            <a:r>
              <a:rPr lang="it-IT" sz="1800" dirty="0"/>
              <a:t>il valore </a:t>
            </a:r>
            <a:r>
              <a:rPr lang="it-IT" sz="1800" b="1" dirty="0">
                <a:sym typeface="Symbol"/>
              </a:rPr>
              <a:t>273,15 </a:t>
            </a:r>
            <a:r>
              <a:rPr lang="it-IT" sz="1800" dirty="0"/>
              <a:t>è assegnato alla temperatura di </a:t>
            </a:r>
            <a:br>
              <a:rPr lang="it-IT" sz="1800" dirty="0"/>
            </a:br>
            <a:r>
              <a:rPr lang="it-IT" sz="1800" dirty="0"/>
              <a:t>fusione del ghiaccio, il valore </a:t>
            </a:r>
            <a:r>
              <a:rPr lang="it-IT" sz="1800" b="1" dirty="0">
                <a:sym typeface="Symbol"/>
              </a:rPr>
              <a:t>373,15 </a:t>
            </a:r>
            <a:r>
              <a:rPr lang="it-IT" sz="1800" dirty="0"/>
              <a:t>alla temperatura </a:t>
            </a:r>
            <a:br>
              <a:rPr lang="it-IT" sz="1800" dirty="0"/>
            </a:br>
            <a:r>
              <a:rPr lang="it-IT" sz="1800" dirty="0"/>
              <a:t>di ebollizione dell’acqua. L’intervallo tra le due </a:t>
            </a:r>
            <a:br>
              <a:rPr lang="it-IT" sz="1800" dirty="0"/>
            </a:br>
            <a:r>
              <a:rPr lang="it-IT" sz="1800" dirty="0"/>
              <a:t>temperature è diviso in 100 parti, ognuna delle quali </a:t>
            </a:r>
            <a:br>
              <a:rPr lang="it-IT" sz="1800" dirty="0"/>
            </a:br>
            <a:r>
              <a:rPr lang="it-IT" sz="1800" dirty="0"/>
              <a:t>è chiamata </a:t>
            </a:r>
            <a:r>
              <a:rPr lang="it-IT" sz="1800" b="1" dirty="0"/>
              <a:t>grado Kelvin </a:t>
            </a:r>
            <a:r>
              <a:rPr lang="it-IT" sz="1800" dirty="0"/>
              <a:t>e si indica con il simbolo </a:t>
            </a:r>
            <a:r>
              <a:rPr lang="it-IT" sz="1800" b="1" dirty="0"/>
              <a:t>K</a:t>
            </a:r>
            <a:r>
              <a:rPr lang="it-IT" sz="1800" dirty="0"/>
              <a:t>. </a:t>
            </a:r>
          </a:p>
          <a:p>
            <a:pPr marL="0" indent="0">
              <a:buNone/>
            </a:pPr>
            <a:endParaRPr lang="it-IT" sz="1800" dirty="0"/>
          </a:p>
        </p:txBody>
      </p:sp>
      <p:pic>
        <p:nvPicPr>
          <p:cNvPr id="4" name="Immagine 47" descr="logo LATTES OK nero.jpg">
            <a:extLst>
              <a:ext uri="{FF2B5EF4-FFF2-40B4-BE49-F238E27FC236}">
                <a16:creationId xmlns:a16="http://schemas.microsoft.com/office/drawing/2014/main" id="{F72AAC02-946E-6748-BDBE-DDC98EDC43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1E2E91A-2797-004C-8AD1-71201028A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2637233"/>
            <a:ext cx="2159000" cy="2273300"/>
          </a:xfrm>
          <a:prstGeom prst="rect">
            <a:avLst/>
          </a:prstGeom>
        </p:spPr>
      </p:pic>
    </p:spTree>
    <p:extLst>
      <p:ext uri="{BB962C8B-B14F-4D97-AF65-F5344CB8AC3E}">
        <p14:creationId xmlns:p14="http://schemas.microsoft.com/office/powerpoint/2010/main" val="132908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1470"/>
            <a:ext cx="8229600" cy="857250"/>
          </a:xfrm>
        </p:spPr>
        <p:txBody>
          <a:bodyPr>
            <a:normAutofit/>
          </a:bodyPr>
          <a:lstStyle/>
          <a:p>
            <a:r>
              <a:rPr lang="it-IT" sz="4000" b="1" dirty="0">
                <a:solidFill>
                  <a:schemeClr val="bg2">
                    <a:lumMod val="50000"/>
                  </a:schemeClr>
                </a:solidFill>
                <a:latin typeface="+mn-lt"/>
              </a:rPr>
              <a:t>L’unità di misura del calore</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539750" y="915565"/>
            <a:ext cx="8147050" cy="3672309"/>
          </a:xfrm>
        </p:spPr>
        <p:txBody>
          <a:bodyPr>
            <a:noAutofit/>
          </a:bodyPr>
          <a:lstStyle/>
          <a:p>
            <a:pPr marL="0" indent="0">
              <a:buNone/>
            </a:pPr>
            <a:r>
              <a:rPr lang="it-IT" sz="1800" dirty="0"/>
              <a:t>L’unità di misura del calore più utilizzata è la </a:t>
            </a:r>
            <a:r>
              <a:rPr lang="it-IT" sz="1800" b="1" dirty="0"/>
              <a:t>caloria</a:t>
            </a:r>
            <a:r>
              <a:rPr lang="it-IT" sz="1800" dirty="0"/>
              <a:t> (</a:t>
            </a:r>
            <a:r>
              <a:rPr lang="it-IT" sz="1800" b="1" dirty="0" err="1"/>
              <a:t>cal</a:t>
            </a:r>
            <a:r>
              <a:rPr lang="it-IT" sz="1800" dirty="0"/>
              <a:t>), cioè la quantità di calore che deve essere fornita a 1 g di acqua per far aumentare la sua temperatura di 1 °C (esattamente da 14,5 °C a 15,5 °C).</a:t>
            </a:r>
          </a:p>
          <a:p>
            <a:pPr marL="0" indent="0">
              <a:buNone/>
            </a:pPr>
            <a:r>
              <a:rPr lang="it-IT" sz="1800" dirty="0"/>
              <a:t>Poiché questa unità di misura è piuttosto piccola, spesso si utilizza un suo multiplo: </a:t>
            </a:r>
            <a:br>
              <a:rPr lang="it-IT" sz="1800" dirty="0"/>
            </a:br>
            <a:r>
              <a:rPr lang="it-IT" sz="1800" dirty="0"/>
              <a:t>la </a:t>
            </a:r>
            <a:r>
              <a:rPr lang="it-IT" sz="1800" b="1" dirty="0"/>
              <a:t>chilocaloria</a:t>
            </a:r>
            <a:r>
              <a:rPr lang="it-IT" sz="1800" dirty="0"/>
              <a:t> (</a:t>
            </a:r>
            <a:r>
              <a:rPr lang="it-IT" sz="1800" b="1" dirty="0"/>
              <a:t>kcal</a:t>
            </a:r>
            <a:r>
              <a:rPr lang="it-IT" sz="1800" dirty="0"/>
              <a:t>).</a:t>
            </a:r>
          </a:p>
          <a:p>
            <a:pPr marL="0" indent="0">
              <a:buNone/>
            </a:pPr>
            <a:r>
              <a:rPr lang="it-IT" sz="1800" dirty="0"/>
              <a:t>Il calore, essendo una forma di energia, può essere misurato </a:t>
            </a:r>
            <a:br>
              <a:rPr lang="it-IT" sz="1800" dirty="0"/>
            </a:br>
            <a:r>
              <a:rPr lang="it-IT" sz="1800" dirty="0"/>
              <a:t>anche in </a:t>
            </a:r>
            <a:r>
              <a:rPr lang="it-IT" sz="1800" b="1" dirty="0"/>
              <a:t>joule</a:t>
            </a:r>
            <a:r>
              <a:rPr lang="it-IT" sz="1800" dirty="0"/>
              <a:t> (</a:t>
            </a:r>
            <a:r>
              <a:rPr lang="it-IT" sz="1800" b="1" dirty="0"/>
              <a:t>J</a:t>
            </a:r>
            <a:r>
              <a:rPr lang="it-IT" sz="1800" dirty="0"/>
              <a:t>).</a:t>
            </a:r>
          </a:p>
          <a:p>
            <a:pPr marL="0" indent="0">
              <a:buNone/>
            </a:pPr>
            <a:endParaRPr lang="it-IT" sz="1800" dirty="0"/>
          </a:p>
          <a:p>
            <a:pPr marL="0" indent="0">
              <a:buNone/>
            </a:pPr>
            <a:r>
              <a:rPr lang="it-IT" sz="1800" dirty="0"/>
              <a:t>Le etichette presenti sui prodotti alimentari riportano </a:t>
            </a:r>
            <a:br>
              <a:rPr lang="it-IT" sz="1800" dirty="0"/>
            </a:br>
            <a:r>
              <a:rPr lang="it-IT" sz="1800" dirty="0"/>
              <a:t>le chilocalorie e i </a:t>
            </a:r>
            <a:r>
              <a:rPr lang="it-IT" sz="1800" dirty="0" err="1"/>
              <a:t>chilojoule</a:t>
            </a:r>
            <a:r>
              <a:rPr lang="it-IT" sz="1800" dirty="0"/>
              <a:t> che quei cibi contengono, </a:t>
            </a:r>
            <a:br>
              <a:rPr lang="it-IT" sz="1800" dirty="0"/>
            </a:br>
            <a:r>
              <a:rPr lang="it-IT" sz="1800" dirty="0"/>
              <a:t>cioè la quantità di energia che si introduce nel proprio </a:t>
            </a:r>
            <a:br>
              <a:rPr lang="it-IT" sz="1800" dirty="0"/>
            </a:br>
            <a:r>
              <a:rPr lang="it-IT" sz="1800" dirty="0"/>
              <a:t>corpo mangiando una certa quantità di quei prodotti.</a:t>
            </a:r>
          </a:p>
          <a:p>
            <a:pPr marL="0" indent="0">
              <a:buNone/>
            </a:pPr>
            <a:endParaRPr lang="it-IT" sz="1800" dirty="0"/>
          </a:p>
        </p:txBody>
      </p:sp>
      <p:pic>
        <p:nvPicPr>
          <p:cNvPr id="4" name="Immagine 47" descr="logo LATTES OK nero.jpg">
            <a:extLst>
              <a:ext uri="{FF2B5EF4-FFF2-40B4-BE49-F238E27FC236}">
                <a16:creationId xmlns:a16="http://schemas.microsoft.com/office/drawing/2014/main" id="{17DA2B1C-563F-D741-AE34-96B320AEA0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282F7B24-DC9F-1941-A16D-A340EE0D1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075806"/>
            <a:ext cx="3721100" cy="292100"/>
          </a:xfrm>
          <a:prstGeom prst="rect">
            <a:avLst/>
          </a:prstGeom>
        </p:spPr>
      </p:pic>
      <p:pic>
        <p:nvPicPr>
          <p:cNvPr id="8" name="Immagine 7">
            <a:extLst>
              <a:ext uri="{FF2B5EF4-FFF2-40B4-BE49-F238E27FC236}">
                <a16:creationId xmlns:a16="http://schemas.microsoft.com/office/drawing/2014/main" id="{B2DBFCBE-E3D5-A740-8545-0E2FB2518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497" y="2758896"/>
            <a:ext cx="2324970" cy="2262132"/>
          </a:xfrm>
          <a:prstGeom prst="rect">
            <a:avLst/>
          </a:prstGeom>
        </p:spPr>
      </p:pic>
    </p:spTree>
    <p:extLst>
      <p:ext uri="{BB962C8B-B14F-4D97-AF65-F5344CB8AC3E}">
        <p14:creationId xmlns:p14="http://schemas.microsoft.com/office/powerpoint/2010/main" val="213915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1470"/>
            <a:ext cx="8229600" cy="857250"/>
          </a:xfrm>
        </p:spPr>
        <p:txBody>
          <a:bodyPr>
            <a:normAutofit/>
          </a:bodyPr>
          <a:lstStyle/>
          <a:p>
            <a:r>
              <a:rPr lang="it-IT" sz="4000" b="1" dirty="0">
                <a:solidFill>
                  <a:schemeClr val="bg2">
                    <a:lumMod val="50000"/>
                  </a:schemeClr>
                </a:solidFill>
                <a:latin typeface="+mn-lt"/>
              </a:rPr>
              <a:t>La propagazione del calore</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457200" y="843558"/>
            <a:ext cx="8363272" cy="3394472"/>
          </a:xfrm>
        </p:spPr>
        <p:txBody>
          <a:bodyPr>
            <a:noAutofit/>
          </a:bodyPr>
          <a:lstStyle/>
          <a:p>
            <a:pPr marL="0" indent="0">
              <a:buNone/>
            </a:pPr>
            <a:r>
              <a:rPr lang="it-IT" sz="1800" b="1" dirty="0">
                <a:solidFill>
                  <a:schemeClr val="bg2">
                    <a:lumMod val="50000"/>
                  </a:schemeClr>
                </a:solidFill>
              </a:rPr>
              <a:t>LA CONDUZIONE</a:t>
            </a:r>
          </a:p>
          <a:p>
            <a:pPr marL="0" indent="0">
              <a:buNone/>
            </a:pPr>
            <a:r>
              <a:rPr lang="it-IT" sz="1800" dirty="0"/>
              <a:t>La </a:t>
            </a:r>
            <a:r>
              <a:rPr lang="it-IT" sz="1800" b="1" dirty="0"/>
              <a:t>conduzione</a:t>
            </a:r>
            <a:r>
              <a:rPr lang="it-IT" sz="1800" dirty="0"/>
              <a:t> è la trasmissione di calore per </a:t>
            </a:r>
            <a:r>
              <a:rPr lang="it-IT" sz="1800" b="1" dirty="0"/>
              <a:t>contatto diretto </a:t>
            </a:r>
            <a:r>
              <a:rPr lang="it-IT" sz="1800" dirty="0"/>
              <a:t>e </a:t>
            </a:r>
            <a:r>
              <a:rPr lang="it-IT" sz="1800" b="1" dirty="0"/>
              <a:t>senza spostamento di materia</a:t>
            </a:r>
            <a:r>
              <a:rPr lang="it-IT" sz="1800" dirty="0"/>
              <a:t>. È una caratteristica dei corpi </a:t>
            </a:r>
            <a:r>
              <a:rPr lang="it-IT" sz="1800" b="1" dirty="0"/>
              <a:t>solidi</a:t>
            </a:r>
            <a:r>
              <a:rPr lang="it-IT" sz="1800" dirty="0"/>
              <a:t>.</a:t>
            </a:r>
          </a:p>
          <a:p>
            <a:pPr marL="0" indent="0">
              <a:spcBef>
                <a:spcPts val="0"/>
              </a:spcBef>
              <a:buNone/>
            </a:pPr>
            <a:r>
              <a:rPr lang="it-IT" sz="1800" dirty="0"/>
              <a:t>Se immergi un cucchiaio di metallo in una pentola di acqua bollente, il cucchiaio si riscalda. Questo fenomeno accade perché le particelle calde dell’acqua entrano a contatto con quelle fredde del cucchiaio e trasmettono parte della loro energia termica. A poco a poco il calore si diffonde lungo tutto il cucchiaio fino al manico. </a:t>
            </a:r>
          </a:p>
          <a:p>
            <a:pPr marL="0" indent="0">
              <a:spcBef>
                <a:spcPts val="0"/>
              </a:spcBef>
              <a:buNone/>
            </a:pPr>
            <a:r>
              <a:rPr lang="it-IT" sz="1800" dirty="0"/>
              <a:t>Se però nella stessa pentola immergi un cucchiaio di legno, il calore si trasmette molto più lentamente.</a:t>
            </a:r>
          </a:p>
          <a:p>
            <a:pPr marL="0" indent="0">
              <a:buNone/>
            </a:pPr>
            <a:r>
              <a:rPr lang="it-IT" sz="1800" dirty="0"/>
              <a:t>I materiali, come i metalli, che </a:t>
            </a:r>
            <a:r>
              <a:rPr lang="it-IT" sz="1800" b="1" dirty="0"/>
              <a:t>trasmettono molto bene </a:t>
            </a:r>
            <a:br>
              <a:rPr lang="it-IT" sz="1800" b="1" dirty="0"/>
            </a:br>
            <a:r>
              <a:rPr lang="it-IT" sz="1800" b="1" dirty="0"/>
              <a:t>il calore </a:t>
            </a:r>
            <a:r>
              <a:rPr lang="it-IT" sz="1800" dirty="0"/>
              <a:t>sono detti </a:t>
            </a:r>
            <a:r>
              <a:rPr lang="it-IT" sz="1800" b="1" dirty="0"/>
              <a:t>conduttori</a:t>
            </a:r>
            <a:r>
              <a:rPr lang="it-IT" sz="1800" dirty="0"/>
              <a:t>; i materiali, come il legno, </a:t>
            </a:r>
            <a:br>
              <a:rPr lang="it-IT" sz="1800" dirty="0"/>
            </a:br>
            <a:r>
              <a:rPr lang="it-IT" sz="1800" dirty="0"/>
              <a:t>che </a:t>
            </a:r>
            <a:r>
              <a:rPr lang="it-IT" sz="1800" b="1" dirty="0"/>
              <a:t>non conducono bene il calore </a:t>
            </a:r>
            <a:r>
              <a:rPr lang="it-IT" sz="1800" dirty="0"/>
              <a:t>sono detti </a:t>
            </a:r>
            <a:r>
              <a:rPr lang="it-IT" sz="1800" b="1" dirty="0"/>
              <a:t>isolanti</a:t>
            </a:r>
            <a:r>
              <a:rPr lang="it-IT" sz="1800" dirty="0"/>
              <a:t>.</a:t>
            </a:r>
          </a:p>
          <a:p>
            <a:pPr marL="0" indent="0">
              <a:buNone/>
            </a:pPr>
            <a:endParaRPr lang="it-IT" sz="1800" dirty="0">
              <a:solidFill>
                <a:srgbClr val="FF0000"/>
              </a:solidFill>
            </a:endParaRPr>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a:p>
            <a:pPr marL="0" indent="0">
              <a:buNone/>
            </a:pPr>
            <a:endParaRPr lang="it-IT" sz="1800" dirty="0"/>
          </a:p>
        </p:txBody>
      </p:sp>
      <p:pic>
        <p:nvPicPr>
          <p:cNvPr id="4" name="Immagine 47" descr="logo LATTES OK nero.jpg">
            <a:extLst>
              <a:ext uri="{FF2B5EF4-FFF2-40B4-BE49-F238E27FC236}">
                <a16:creationId xmlns:a16="http://schemas.microsoft.com/office/drawing/2014/main" id="{3EA9D82F-7A92-E84F-9206-BC1D164E88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2D532B3-029D-5E46-AE28-A11AF602EF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3147814"/>
            <a:ext cx="2026981" cy="1749523"/>
          </a:xfrm>
          <a:prstGeom prst="rect">
            <a:avLst/>
          </a:prstGeom>
        </p:spPr>
      </p:pic>
    </p:spTree>
    <p:extLst>
      <p:ext uri="{BB962C8B-B14F-4D97-AF65-F5344CB8AC3E}">
        <p14:creationId xmlns:p14="http://schemas.microsoft.com/office/powerpoint/2010/main" val="359325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3478"/>
            <a:ext cx="8229600" cy="857250"/>
          </a:xfrm>
        </p:spPr>
        <p:txBody>
          <a:bodyPr>
            <a:normAutofit/>
          </a:bodyPr>
          <a:lstStyle/>
          <a:p>
            <a:r>
              <a:rPr lang="it-IT" sz="4000" b="1" dirty="0">
                <a:solidFill>
                  <a:schemeClr val="bg2">
                    <a:lumMod val="50000"/>
                  </a:schemeClr>
                </a:solidFill>
                <a:latin typeface="+mn-lt"/>
              </a:rPr>
              <a:t>La propagazione del calore</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457199" y="904081"/>
            <a:ext cx="5878993" cy="3394472"/>
          </a:xfrm>
        </p:spPr>
        <p:txBody>
          <a:bodyPr>
            <a:noAutofit/>
          </a:bodyPr>
          <a:lstStyle/>
          <a:p>
            <a:pPr marL="0" indent="0">
              <a:buNone/>
            </a:pPr>
            <a:r>
              <a:rPr lang="it-IT" sz="1800" b="1" dirty="0">
                <a:solidFill>
                  <a:schemeClr val="bg2">
                    <a:lumMod val="50000"/>
                  </a:schemeClr>
                </a:solidFill>
              </a:rPr>
              <a:t>LA CONVEZIONE</a:t>
            </a:r>
          </a:p>
          <a:p>
            <a:pPr marL="0" indent="0">
              <a:buNone/>
            </a:pPr>
            <a:r>
              <a:rPr lang="it-IT" sz="1800" dirty="0"/>
              <a:t>La </a:t>
            </a:r>
            <a:r>
              <a:rPr lang="it-IT" sz="1800" b="1" dirty="0"/>
              <a:t>convezione</a:t>
            </a:r>
            <a:r>
              <a:rPr lang="it-IT" sz="1800" dirty="0"/>
              <a:t> è la trasmissione di calore in cui avviene anche </a:t>
            </a:r>
            <a:r>
              <a:rPr lang="it-IT" sz="1800" b="1" dirty="0"/>
              <a:t>spostamento di materia</a:t>
            </a:r>
            <a:r>
              <a:rPr lang="it-IT" sz="1800" dirty="0"/>
              <a:t>. È una caratteristica dei </a:t>
            </a:r>
            <a:r>
              <a:rPr lang="it-IT" sz="1800" b="1" dirty="0"/>
              <a:t>fluidi</a:t>
            </a:r>
            <a:r>
              <a:rPr lang="it-IT" sz="1800" dirty="0"/>
              <a:t>, cioè dei liquidi come l’acqua e dei gas come l’aria. Liquidi e gas, quando vengono scaldati, iniziano a muoversi verso l’alto perché il calore li dilata e li fa diventare più leggeri. Questi movimenti causati dal calore si chiamano </a:t>
            </a:r>
            <a:r>
              <a:rPr lang="it-IT" sz="1800" b="1" dirty="0"/>
              <a:t>moti convettivi</a:t>
            </a:r>
            <a:r>
              <a:rPr lang="it-IT" sz="1800" dirty="0"/>
              <a:t>. </a:t>
            </a:r>
          </a:p>
          <a:p>
            <a:pPr marL="0" indent="0">
              <a:buNone/>
            </a:pPr>
            <a:r>
              <a:rPr lang="it-IT" sz="1800" dirty="0"/>
              <a:t>I moti convettivi sono molto importanti per la vita sulla </a:t>
            </a:r>
            <a:br>
              <a:rPr lang="it-IT" sz="1800" dirty="0"/>
            </a:br>
            <a:r>
              <a:rPr lang="it-IT" sz="1800" dirty="0"/>
              <a:t>Terra. Il calore del Sole rimescola le masse di aria </a:t>
            </a:r>
            <a:br>
              <a:rPr lang="it-IT" sz="1800" dirty="0"/>
            </a:br>
            <a:r>
              <a:rPr lang="it-IT" sz="1800" dirty="0"/>
              <a:t>generando i venti; le masse d’acqua (mari e oceani) si rimescolano distribuendo calore, ossigeno, sali e </a:t>
            </a:r>
            <a:br>
              <a:rPr lang="it-IT" sz="1800" dirty="0"/>
            </a:br>
            <a:r>
              <a:rPr lang="it-IT" sz="1800" dirty="0"/>
              <a:t>sostanze nutritive.</a:t>
            </a:r>
          </a:p>
          <a:p>
            <a:pPr marL="0" indent="0">
              <a:buNone/>
            </a:pPr>
            <a:r>
              <a:rPr lang="it-IT" sz="1800" dirty="0"/>
              <a:t> </a:t>
            </a:r>
          </a:p>
          <a:p>
            <a:pPr marL="0" indent="0">
              <a:buNone/>
            </a:pPr>
            <a:endParaRPr lang="it-IT" sz="1800" dirty="0"/>
          </a:p>
        </p:txBody>
      </p:sp>
      <p:pic>
        <p:nvPicPr>
          <p:cNvPr id="4" name="Immagine 47" descr="logo LATTES OK nero.jpg">
            <a:extLst>
              <a:ext uri="{FF2B5EF4-FFF2-40B4-BE49-F238E27FC236}">
                <a16:creationId xmlns:a16="http://schemas.microsoft.com/office/drawing/2014/main" id="{6F188E29-2ED3-7B49-B01A-C40F27F32A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C5843A3B-841D-BB4C-A562-826CD9320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701" y="1033908"/>
            <a:ext cx="1916673" cy="1435812"/>
          </a:xfrm>
          <a:prstGeom prst="rect">
            <a:avLst/>
          </a:prstGeom>
          <a:ln w="19050">
            <a:solidFill>
              <a:schemeClr val="bg2">
                <a:lumMod val="50000"/>
              </a:schemeClr>
            </a:solidFill>
          </a:ln>
        </p:spPr>
      </p:pic>
      <p:sp>
        <p:nvSpPr>
          <p:cNvPr id="7" name="Rettangolo 6">
            <a:extLst>
              <a:ext uri="{FF2B5EF4-FFF2-40B4-BE49-F238E27FC236}">
                <a16:creationId xmlns:a16="http://schemas.microsoft.com/office/drawing/2014/main" id="{97C7702B-D888-5943-B5ED-90CE7FD70443}"/>
              </a:ext>
            </a:extLst>
          </p:cNvPr>
          <p:cNvSpPr/>
          <p:nvPr/>
        </p:nvSpPr>
        <p:spPr>
          <a:xfrm rot="21323670">
            <a:off x="6347514" y="2489114"/>
            <a:ext cx="2172133" cy="369332"/>
          </a:xfrm>
          <a:prstGeom prst="rect">
            <a:avLst/>
          </a:prstGeom>
          <a:solidFill>
            <a:schemeClr val="bg2">
              <a:lumMod val="90000"/>
            </a:schemeClr>
          </a:solidFill>
          <a:ln>
            <a:solidFill>
              <a:schemeClr val="bg2">
                <a:lumMod val="50000"/>
              </a:schemeClr>
            </a:solidFill>
          </a:ln>
        </p:spPr>
        <p:txBody>
          <a:bodyPr wrap="none">
            <a:spAutoFit/>
          </a:bodyPr>
          <a:lstStyle/>
          <a:p>
            <a:r>
              <a:rPr lang="it-IT" sz="1400" b="1" dirty="0"/>
              <a:t>Moti convettivi nell’acqua</a:t>
            </a:r>
            <a:r>
              <a:rPr lang="it-IT" dirty="0"/>
              <a:t>.</a:t>
            </a:r>
          </a:p>
        </p:txBody>
      </p:sp>
      <p:pic>
        <p:nvPicPr>
          <p:cNvPr id="10" name="Immagine 9">
            <a:extLst>
              <a:ext uri="{FF2B5EF4-FFF2-40B4-BE49-F238E27FC236}">
                <a16:creationId xmlns:a16="http://schemas.microsoft.com/office/drawing/2014/main" id="{5EE4F4DD-60AB-1B4A-8C09-CE24BD7E93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5346" y="3029915"/>
            <a:ext cx="3056467" cy="1723161"/>
          </a:xfrm>
          <a:prstGeom prst="rect">
            <a:avLst/>
          </a:prstGeom>
          <a:ln w="19050">
            <a:solidFill>
              <a:schemeClr val="bg2">
                <a:lumMod val="50000"/>
              </a:schemeClr>
            </a:solidFill>
          </a:ln>
        </p:spPr>
      </p:pic>
      <p:sp>
        <p:nvSpPr>
          <p:cNvPr id="8" name="Rettangolo 7">
            <a:extLst>
              <a:ext uri="{FF2B5EF4-FFF2-40B4-BE49-F238E27FC236}">
                <a16:creationId xmlns:a16="http://schemas.microsoft.com/office/drawing/2014/main" id="{BEB98437-D80A-0147-9DC8-4F790F5DD83C}"/>
              </a:ext>
            </a:extLst>
          </p:cNvPr>
          <p:cNvSpPr/>
          <p:nvPr/>
        </p:nvSpPr>
        <p:spPr>
          <a:xfrm rot="298320">
            <a:off x="4084182" y="4386192"/>
            <a:ext cx="2013436" cy="369332"/>
          </a:xfrm>
          <a:prstGeom prst="rect">
            <a:avLst/>
          </a:prstGeom>
          <a:solidFill>
            <a:schemeClr val="bg2">
              <a:lumMod val="90000"/>
            </a:schemeClr>
          </a:solidFill>
          <a:ln>
            <a:solidFill>
              <a:schemeClr val="bg2">
                <a:lumMod val="50000"/>
              </a:schemeClr>
            </a:solidFill>
          </a:ln>
        </p:spPr>
        <p:txBody>
          <a:bodyPr wrap="none">
            <a:spAutoFit/>
          </a:bodyPr>
          <a:lstStyle/>
          <a:p>
            <a:r>
              <a:rPr lang="it-IT" sz="1400" b="1" dirty="0"/>
              <a:t>Moti convettivi nell’aria</a:t>
            </a:r>
            <a:r>
              <a:rPr lang="it-IT" dirty="0"/>
              <a:t>.</a:t>
            </a:r>
          </a:p>
        </p:txBody>
      </p:sp>
    </p:spTree>
    <p:extLst>
      <p:ext uri="{BB962C8B-B14F-4D97-AF65-F5344CB8AC3E}">
        <p14:creationId xmlns:p14="http://schemas.microsoft.com/office/powerpoint/2010/main" val="24971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La propagazione del calore</a:t>
            </a:r>
            <a:endParaRPr lang="it-IT" sz="4000" dirty="0">
              <a:solidFill>
                <a:schemeClr val="bg2">
                  <a:lumMod val="50000"/>
                </a:schemeClr>
              </a:solidFill>
              <a:latin typeface="+mn-lt"/>
            </a:endParaRPr>
          </a:p>
        </p:txBody>
      </p:sp>
      <p:sp>
        <p:nvSpPr>
          <p:cNvPr id="3" name="Segnaposto contenuto 2"/>
          <p:cNvSpPr>
            <a:spLocks noGrp="1"/>
          </p:cNvSpPr>
          <p:nvPr>
            <p:ph idx="1"/>
          </p:nvPr>
        </p:nvSpPr>
        <p:spPr/>
        <p:txBody>
          <a:bodyPr>
            <a:normAutofit/>
          </a:bodyPr>
          <a:lstStyle/>
          <a:p>
            <a:pPr marL="0" indent="0">
              <a:buNone/>
            </a:pPr>
            <a:r>
              <a:rPr lang="it-IT" sz="1800" b="1" dirty="0">
                <a:solidFill>
                  <a:schemeClr val="bg2">
                    <a:lumMod val="50000"/>
                  </a:schemeClr>
                </a:solidFill>
              </a:rPr>
              <a:t>L’IRRAGGIAMENTO</a:t>
            </a:r>
          </a:p>
          <a:p>
            <a:pPr marL="0" indent="0">
              <a:buNone/>
            </a:pPr>
            <a:r>
              <a:rPr lang="it-IT" sz="1800" dirty="0"/>
              <a:t>L’</a:t>
            </a:r>
            <a:r>
              <a:rPr lang="it-IT" sz="1800" b="1" dirty="0"/>
              <a:t>irraggiamento</a:t>
            </a:r>
            <a:r>
              <a:rPr lang="it-IT" sz="1800" dirty="0"/>
              <a:t> è la trasmissione di calore, </a:t>
            </a:r>
            <a:r>
              <a:rPr lang="it-IT" sz="1800" b="1" dirty="0"/>
              <a:t>senza contatto o trasferimento di materia</a:t>
            </a:r>
            <a:r>
              <a:rPr lang="it-IT" sz="1800" dirty="0"/>
              <a:t>, attraverso le radiazioni. </a:t>
            </a:r>
          </a:p>
          <a:p>
            <a:pPr marL="0" indent="0">
              <a:spcBef>
                <a:spcPts val="0"/>
              </a:spcBef>
              <a:buNone/>
            </a:pPr>
            <a:r>
              <a:rPr lang="it-IT" sz="1800" dirty="0"/>
              <a:t>Qualsiasi corpo caldo emette radiazioni invisibili, </a:t>
            </a:r>
            <a:br>
              <a:rPr lang="it-IT" sz="1800" dirty="0"/>
            </a:br>
            <a:r>
              <a:rPr lang="it-IT" sz="1800" dirty="0"/>
              <a:t>le </a:t>
            </a:r>
            <a:r>
              <a:rPr lang="it-IT" sz="1800" b="1" dirty="0"/>
              <a:t>radiazioni infrarosse</a:t>
            </a:r>
            <a:r>
              <a:rPr lang="it-IT" sz="1800" dirty="0"/>
              <a:t>, che trasportano il calore </a:t>
            </a:r>
            <a:br>
              <a:rPr lang="it-IT" sz="1800" dirty="0"/>
            </a:br>
            <a:r>
              <a:rPr lang="it-IT" sz="1800" dirty="0"/>
              <a:t>attraverso lo spazio: basta stare al sole o vicino </a:t>
            </a:r>
            <a:br>
              <a:rPr lang="it-IT" sz="1800" dirty="0"/>
            </a:br>
            <a:r>
              <a:rPr lang="it-IT" sz="1800" dirty="0"/>
              <a:t>a una stufa per sentire il calore sulla pelle.</a:t>
            </a:r>
          </a:p>
          <a:p>
            <a:pPr marL="0" indent="0">
              <a:spcBef>
                <a:spcPts val="0"/>
              </a:spcBef>
              <a:buNone/>
            </a:pPr>
            <a:r>
              <a:rPr lang="it-IT" sz="1800" dirty="0"/>
              <a:t>Anche il calore del Sole arriva sulla </a:t>
            </a:r>
            <a:br>
              <a:rPr lang="it-IT" sz="1800" dirty="0"/>
            </a:br>
            <a:r>
              <a:rPr lang="it-IT" sz="1800" dirty="0"/>
              <a:t>Terra per irraggiamento.</a:t>
            </a:r>
          </a:p>
          <a:p>
            <a:pPr marL="0" indent="0">
              <a:buNone/>
            </a:pPr>
            <a:endParaRPr lang="it-IT" sz="1800" dirty="0"/>
          </a:p>
          <a:p>
            <a:pPr marL="0" indent="0">
              <a:buNone/>
            </a:pPr>
            <a:endParaRPr lang="it-IT" sz="1800" dirty="0">
              <a:solidFill>
                <a:schemeClr val="accent6"/>
              </a:solidFill>
            </a:endParaRPr>
          </a:p>
          <a:p>
            <a:pPr marL="0" indent="0">
              <a:buNone/>
            </a:pPr>
            <a:endParaRPr lang="it-IT" sz="1800" dirty="0"/>
          </a:p>
        </p:txBody>
      </p:sp>
      <p:pic>
        <p:nvPicPr>
          <p:cNvPr id="4" name="Immagine 47" descr="logo LATTES OK nero.jpg">
            <a:extLst>
              <a:ext uri="{FF2B5EF4-FFF2-40B4-BE49-F238E27FC236}">
                <a16:creationId xmlns:a16="http://schemas.microsoft.com/office/drawing/2014/main" id="{C88D912B-1335-5540-89AC-D1B88FB873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E1130ED6-E6FF-D94F-B753-9CA653DB8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069768"/>
            <a:ext cx="2692400" cy="28321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76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I cambiamenti di stato</a:t>
            </a:r>
            <a:endParaRPr lang="it-IT" sz="4000" dirty="0">
              <a:solidFill>
                <a:schemeClr val="bg2">
                  <a:lumMod val="50000"/>
                </a:schemeClr>
              </a:solidFill>
              <a:latin typeface="+mn-lt"/>
            </a:endParaRPr>
          </a:p>
        </p:txBody>
      </p:sp>
      <p:sp>
        <p:nvSpPr>
          <p:cNvPr id="3" name="Segnaposto contenuto 2"/>
          <p:cNvSpPr>
            <a:spLocks noGrp="1"/>
          </p:cNvSpPr>
          <p:nvPr>
            <p:ph idx="1"/>
          </p:nvPr>
        </p:nvSpPr>
        <p:spPr/>
        <p:txBody>
          <a:bodyPr>
            <a:normAutofit/>
          </a:bodyPr>
          <a:lstStyle/>
          <a:p>
            <a:pPr marL="0" indent="0">
              <a:buNone/>
            </a:pPr>
            <a:r>
              <a:rPr lang="it-IT" sz="1800" dirty="0"/>
              <a:t>La materia può trovarsi allo stato solido, liquido o aeriforme, ma può anche passare da uno stato a un altro in seguito a un cambiamento di temperatura.</a:t>
            </a:r>
            <a:endParaRPr lang="it-IT" sz="1800" b="1" dirty="0"/>
          </a:p>
          <a:p>
            <a:pPr marL="0" indent="0">
              <a:buNone/>
            </a:pPr>
            <a:r>
              <a:rPr lang="it-IT" sz="1800" b="1" dirty="0"/>
              <a:t>Quando una sostanza modifica il suo stato di aggregazione si dice che è avvenuto un cambiamento di stato.</a:t>
            </a:r>
            <a:endParaRPr lang="it-IT" sz="1800" dirty="0">
              <a:solidFill>
                <a:srgbClr val="FF0000"/>
              </a:solidFill>
            </a:endParaRPr>
          </a:p>
          <a:p>
            <a:pPr marL="0" indent="0">
              <a:buNone/>
            </a:pPr>
            <a:r>
              <a:rPr lang="it-IT" sz="1800" dirty="0"/>
              <a:t>Il comportamento delle particelle al variare </a:t>
            </a:r>
            <a:br>
              <a:rPr lang="it-IT" sz="1800" dirty="0"/>
            </a:br>
            <a:r>
              <a:rPr lang="it-IT" sz="1800" dirty="0"/>
              <a:t>della temperatura ci spiega meglio i passaggi </a:t>
            </a:r>
            <a:br>
              <a:rPr lang="it-IT" sz="1800" dirty="0"/>
            </a:br>
            <a:r>
              <a:rPr lang="it-IT" sz="1800" dirty="0"/>
              <a:t>da uno stato della materia all’altro.</a:t>
            </a:r>
          </a:p>
        </p:txBody>
      </p:sp>
      <p:pic>
        <p:nvPicPr>
          <p:cNvPr id="4" name="Immagine 47" descr="logo LATTES OK nero.jpg">
            <a:extLst>
              <a:ext uri="{FF2B5EF4-FFF2-40B4-BE49-F238E27FC236}">
                <a16:creationId xmlns:a16="http://schemas.microsoft.com/office/drawing/2014/main" id="{ED5C2C46-B2BC-2E44-BE7C-BDE05C9B11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652AA15E-DBA3-9F4C-9359-BE1FF02F8AEC}"/>
              </a:ext>
            </a:extLst>
          </p:cNvPr>
          <p:cNvPicPr>
            <a:picLocks noChangeAspect="1"/>
          </p:cNvPicPr>
          <p:nvPr/>
        </p:nvPicPr>
        <p:blipFill rotWithShape="1">
          <a:blip r:embed="rId3">
            <a:extLst>
              <a:ext uri="{28A0092B-C50C-407E-A947-70E740481C1C}">
                <a14:useLocalDpi xmlns:a14="http://schemas.microsoft.com/office/drawing/2010/main" val="0"/>
              </a:ext>
            </a:extLst>
          </a:blip>
          <a:srcRect l="-2641" t="-5075" r="-367" b="-3289"/>
          <a:stretch/>
        </p:blipFill>
        <p:spPr>
          <a:xfrm>
            <a:off x="5076056" y="2248898"/>
            <a:ext cx="3156024" cy="2670482"/>
          </a:xfrm>
          <a:prstGeom prst="rect">
            <a:avLst/>
          </a:prstGeom>
          <a:ln w="12700">
            <a:solidFill>
              <a:schemeClr val="bg2">
                <a:lumMod val="50000"/>
              </a:schemeClr>
            </a:solidFill>
          </a:ln>
        </p:spPr>
      </p:pic>
    </p:spTree>
    <p:extLst>
      <p:ext uri="{BB962C8B-B14F-4D97-AF65-F5344CB8AC3E}">
        <p14:creationId xmlns:p14="http://schemas.microsoft.com/office/powerpoint/2010/main" val="401854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77478"/>
            <a:ext cx="8229600" cy="3394472"/>
          </a:xfrm>
        </p:spPr>
        <p:txBody>
          <a:bodyPr>
            <a:noAutofit/>
          </a:bodyPr>
          <a:lstStyle/>
          <a:p>
            <a:pPr marL="0" indent="0">
              <a:buNone/>
            </a:pPr>
            <a:r>
              <a:rPr lang="it-IT" sz="1800" b="1" dirty="0">
                <a:solidFill>
                  <a:schemeClr val="bg2">
                    <a:lumMod val="50000"/>
                  </a:schemeClr>
                </a:solidFill>
              </a:rPr>
              <a:t>SOLIDIFICAZIONE E FUSIONE</a:t>
            </a:r>
          </a:p>
          <a:p>
            <a:pPr marL="198000" indent="-198000"/>
            <a:r>
              <a:rPr lang="it-IT" sz="1800" b="1" dirty="0"/>
              <a:t>La solidificazione è il passaggio dallo stato liquido allo stato solido. </a:t>
            </a:r>
            <a:r>
              <a:rPr lang="it-IT" sz="1800" dirty="0"/>
              <a:t>Diminuendo la temperatura, le particelle diminuiscono la loro agitazione termica e si dispongono in modo ordinato, tipico dello stato solido. L’acqua nel freezer si trasforma in ghiaccio.</a:t>
            </a:r>
          </a:p>
          <a:p>
            <a:pPr marL="198000" indent="-198000"/>
            <a:r>
              <a:rPr lang="it-IT" sz="1800" b="1" dirty="0"/>
              <a:t>La fusione è il passaggio dallo stato solido allo stato liquido. </a:t>
            </a:r>
            <a:r>
              <a:rPr lang="it-IT" sz="1800" dirty="0"/>
              <a:t>Le particelle del solido, con un aumento di temperatura, incominciano a muoversi più velocemente e si allontanano le une dalle altre. Il ghiaccio si trasforma in acqua.</a:t>
            </a:r>
          </a:p>
          <a:p>
            <a:pPr marL="0" indent="0">
              <a:buNone/>
            </a:pPr>
            <a:r>
              <a:rPr lang="it-IT" sz="1800" dirty="0"/>
              <a:t>Ogni sostanza passa da uno stato all’altro a </a:t>
            </a:r>
            <a:br>
              <a:rPr lang="it-IT" sz="1800" dirty="0"/>
            </a:br>
            <a:r>
              <a:rPr lang="it-IT" sz="1800" dirty="0"/>
              <a:t>una particolare temperatura. Nel caso della </a:t>
            </a:r>
            <a:br>
              <a:rPr lang="it-IT" sz="1800" dirty="0"/>
            </a:br>
            <a:r>
              <a:rPr lang="it-IT" sz="1800" dirty="0"/>
              <a:t>solidificazione e della fusione coincidono </a:t>
            </a:r>
            <a:br>
              <a:rPr lang="it-IT" sz="1800" dirty="0"/>
            </a:br>
            <a:r>
              <a:rPr lang="it-IT" sz="1800" dirty="0"/>
              <a:t>e prendono il nome di </a:t>
            </a:r>
            <a:r>
              <a:rPr lang="it-IT" sz="1800" b="1" dirty="0"/>
              <a:t>punto di </a:t>
            </a:r>
            <a:br>
              <a:rPr lang="it-IT" sz="1800" b="1" dirty="0"/>
            </a:br>
            <a:r>
              <a:rPr lang="it-IT" sz="1800" b="1" dirty="0"/>
              <a:t>solidificazione</a:t>
            </a:r>
            <a:r>
              <a:rPr lang="it-IT" sz="1800" dirty="0"/>
              <a:t> e </a:t>
            </a:r>
            <a:r>
              <a:rPr lang="it-IT" sz="1800" b="1" dirty="0"/>
              <a:t>punto di fusione</a:t>
            </a:r>
            <a:r>
              <a:rPr lang="it-IT" sz="1800" dirty="0"/>
              <a:t>.</a:t>
            </a:r>
          </a:p>
        </p:txBody>
      </p:sp>
      <p:pic>
        <p:nvPicPr>
          <p:cNvPr id="4" name="Immagine 47" descr="logo LATTES OK nero.jpg">
            <a:extLst>
              <a:ext uri="{FF2B5EF4-FFF2-40B4-BE49-F238E27FC236}">
                <a16:creationId xmlns:a16="http://schemas.microsoft.com/office/drawing/2014/main" id="{26181169-4D18-4145-8D3C-271A6D9A1C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a:extLst>
              <a:ext uri="{FF2B5EF4-FFF2-40B4-BE49-F238E27FC236}">
                <a16:creationId xmlns:a16="http://schemas.microsoft.com/office/drawing/2014/main" id="{5730749C-65B4-F845-8810-A24BD084B3B4}"/>
              </a:ext>
            </a:extLst>
          </p:cNvPr>
          <p:cNvSpPr>
            <a:spLocks noGrp="1"/>
          </p:cNvSpPr>
          <p:nvPr>
            <p:ph type="title"/>
          </p:nvPr>
        </p:nvSpPr>
        <p:spPr>
          <a:xfrm>
            <a:off x="457200" y="123478"/>
            <a:ext cx="8229600" cy="857250"/>
          </a:xfrm>
        </p:spPr>
        <p:txBody>
          <a:bodyPr>
            <a:normAutofit/>
          </a:bodyPr>
          <a:lstStyle/>
          <a:p>
            <a:r>
              <a:rPr lang="it-IT" sz="4000" b="1" dirty="0">
                <a:solidFill>
                  <a:schemeClr val="bg2">
                    <a:lumMod val="50000"/>
                  </a:schemeClr>
                </a:solidFill>
                <a:latin typeface="+mn-lt"/>
              </a:rPr>
              <a:t>I cambiamenti di stato</a:t>
            </a:r>
            <a:endParaRPr lang="it-IT" sz="4000" dirty="0">
              <a:solidFill>
                <a:schemeClr val="bg2">
                  <a:lumMod val="50000"/>
                </a:schemeClr>
              </a:solidFill>
              <a:latin typeface="+mn-lt"/>
            </a:endParaRPr>
          </a:p>
        </p:txBody>
      </p:sp>
      <p:pic>
        <p:nvPicPr>
          <p:cNvPr id="9" name="Immagine 8">
            <a:extLst>
              <a:ext uri="{FF2B5EF4-FFF2-40B4-BE49-F238E27FC236}">
                <a16:creationId xmlns:a16="http://schemas.microsoft.com/office/drawing/2014/main" id="{166BD048-A38C-0F4D-9715-477855C5F066}"/>
              </a:ext>
            </a:extLst>
          </p:cNvPr>
          <p:cNvPicPr>
            <a:picLocks noChangeAspect="1"/>
          </p:cNvPicPr>
          <p:nvPr/>
        </p:nvPicPr>
        <p:blipFill rotWithShape="1">
          <a:blip r:embed="rId3">
            <a:extLst>
              <a:ext uri="{28A0092B-C50C-407E-A947-70E740481C1C}">
                <a14:useLocalDpi xmlns:a14="http://schemas.microsoft.com/office/drawing/2010/main" val="0"/>
              </a:ext>
            </a:extLst>
          </a:blip>
          <a:srcRect r="933"/>
          <a:stretch/>
        </p:blipFill>
        <p:spPr>
          <a:xfrm>
            <a:off x="4716016" y="3209050"/>
            <a:ext cx="4228462" cy="1378825"/>
          </a:xfrm>
          <a:prstGeom prst="rect">
            <a:avLst/>
          </a:prstGeom>
          <a:ln w="19050">
            <a:solidFill>
              <a:schemeClr val="bg2">
                <a:lumMod val="50000"/>
              </a:schemeClr>
            </a:solidFill>
          </a:ln>
        </p:spPr>
      </p:pic>
    </p:spTree>
    <p:extLst>
      <p:ext uri="{BB962C8B-B14F-4D97-AF65-F5344CB8AC3E}">
        <p14:creationId xmlns:p14="http://schemas.microsoft.com/office/powerpoint/2010/main" val="2254953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7574"/>
            <a:ext cx="8229600" cy="3394472"/>
          </a:xfrm>
        </p:spPr>
        <p:txBody>
          <a:bodyPr>
            <a:noAutofit/>
          </a:bodyPr>
          <a:lstStyle/>
          <a:p>
            <a:pPr marL="0" indent="0">
              <a:buNone/>
            </a:pPr>
            <a:r>
              <a:rPr lang="it-IT" sz="1800" b="1" dirty="0">
                <a:solidFill>
                  <a:schemeClr val="bg2">
                    <a:lumMod val="50000"/>
                  </a:schemeClr>
                </a:solidFill>
              </a:rPr>
              <a:t>VAPORIZZAZIONE E CONDENSAZIONE</a:t>
            </a:r>
          </a:p>
          <a:p>
            <a:pPr marL="198900" indent="-198900"/>
            <a:r>
              <a:rPr lang="it-IT" sz="1800" b="1" dirty="0"/>
              <a:t>La vaporizzazione è il passaggio dallo stato liquido allo stato aeriforme. </a:t>
            </a:r>
            <a:r>
              <a:rPr lang="it-IT" sz="1800" dirty="0"/>
              <a:t>Le particelle del liquido, aumentando la temperatura, si muovono più velocemente in tutte le direzioni:  si passa allo stato aeriforme. La vaporizzazione avviene in due modi diversi: per </a:t>
            </a:r>
            <a:r>
              <a:rPr lang="it-IT" sz="1800" b="1" dirty="0"/>
              <a:t>ebollizione</a:t>
            </a:r>
            <a:r>
              <a:rPr lang="it-IT" sz="1800" dirty="0"/>
              <a:t> o per </a:t>
            </a:r>
            <a:r>
              <a:rPr lang="it-IT" sz="1800" b="1" dirty="0"/>
              <a:t>evaporazione</a:t>
            </a:r>
            <a:r>
              <a:rPr lang="it-IT" sz="1800" dirty="0"/>
              <a:t>. Nell’</a:t>
            </a:r>
            <a:r>
              <a:rPr lang="it-IT" sz="1800" b="1" dirty="0"/>
              <a:t>ebollizione</a:t>
            </a:r>
            <a:r>
              <a:rPr lang="it-IT" sz="1800" dirty="0"/>
              <a:t> il passaggio di stato avviene in seguito a un fenomeno tumultuoso che coinvolge </a:t>
            </a:r>
            <a:r>
              <a:rPr lang="it-IT" sz="1800" b="1" dirty="0"/>
              <a:t>tutto il corpo del liquido</a:t>
            </a:r>
            <a:r>
              <a:rPr lang="it-IT" sz="1800" dirty="0"/>
              <a:t>: ad esempio l’acqua che bolle in una pentola sul fuoco. Nell’</a:t>
            </a:r>
            <a:r>
              <a:rPr lang="it-IT" sz="1800" b="1" dirty="0"/>
              <a:t>evaporazione</a:t>
            </a:r>
            <a:r>
              <a:rPr lang="it-IT" sz="1800" dirty="0"/>
              <a:t> il passaggio di stato avviene </a:t>
            </a:r>
            <a:r>
              <a:rPr lang="it-IT" sz="1800" b="1" dirty="0"/>
              <a:t>solo alla superficie del liquido</a:t>
            </a:r>
            <a:r>
              <a:rPr lang="it-IT" sz="1800" dirty="0"/>
              <a:t>: ad esempio un bicchiere contenente un po’ d’acqua lasciato su un davanzale.</a:t>
            </a:r>
            <a:endParaRPr lang="it-IT" sz="1800" b="1" dirty="0"/>
          </a:p>
          <a:p>
            <a:pPr marL="198900" indent="-198900"/>
            <a:r>
              <a:rPr lang="it-IT" sz="1800" b="1" dirty="0"/>
              <a:t>La condensazione è il passaggio dallo stato </a:t>
            </a:r>
            <a:br>
              <a:rPr lang="it-IT" sz="1800" b="1" dirty="0"/>
            </a:br>
            <a:r>
              <a:rPr lang="it-IT" sz="1800" b="1" dirty="0"/>
              <a:t>aeriforme allo stato liquido. </a:t>
            </a:r>
            <a:r>
              <a:rPr lang="it-IT" sz="1800" dirty="0"/>
              <a:t>Le particelle del </a:t>
            </a:r>
            <a:br>
              <a:rPr lang="it-IT" sz="1800" dirty="0"/>
            </a:br>
            <a:r>
              <a:rPr lang="it-IT" sz="1800" dirty="0"/>
              <a:t>gas, raffreddandosi, diminuiscono la loro </a:t>
            </a:r>
            <a:br>
              <a:rPr lang="it-IT" sz="1800" dirty="0"/>
            </a:br>
            <a:r>
              <a:rPr lang="it-IT" sz="1800" dirty="0"/>
              <a:t>mobilità: si passa allo stato liquido. </a:t>
            </a:r>
          </a:p>
          <a:p>
            <a:pPr marL="0" indent="0">
              <a:buNone/>
            </a:pPr>
            <a:endParaRPr lang="it-IT" sz="1800" dirty="0"/>
          </a:p>
          <a:p>
            <a:pPr marL="0" indent="0">
              <a:buNone/>
            </a:pPr>
            <a:endParaRPr lang="it-IT" sz="1800" dirty="0"/>
          </a:p>
          <a:p>
            <a:endParaRPr lang="it-IT" sz="1800" dirty="0"/>
          </a:p>
        </p:txBody>
      </p:sp>
      <p:pic>
        <p:nvPicPr>
          <p:cNvPr id="4" name="Immagine 47" descr="logo LATTES OK nero.jpg">
            <a:extLst>
              <a:ext uri="{FF2B5EF4-FFF2-40B4-BE49-F238E27FC236}">
                <a16:creationId xmlns:a16="http://schemas.microsoft.com/office/drawing/2014/main" id="{C753D78E-937D-1945-8A55-5788478C82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a:extLst>
              <a:ext uri="{FF2B5EF4-FFF2-40B4-BE49-F238E27FC236}">
                <a16:creationId xmlns:a16="http://schemas.microsoft.com/office/drawing/2014/main" id="{D3A469E8-0A94-024F-909E-CA3EAD586153}"/>
              </a:ext>
            </a:extLst>
          </p:cNvPr>
          <p:cNvSpPr>
            <a:spLocks noGrp="1"/>
          </p:cNvSpPr>
          <p:nvPr>
            <p:ph type="title"/>
          </p:nvPr>
        </p:nvSpPr>
        <p:spPr/>
        <p:txBody>
          <a:bodyPr>
            <a:normAutofit/>
          </a:bodyPr>
          <a:lstStyle/>
          <a:p>
            <a:r>
              <a:rPr lang="it-IT" sz="4000" b="1" dirty="0">
                <a:solidFill>
                  <a:schemeClr val="bg2">
                    <a:lumMod val="50000"/>
                  </a:schemeClr>
                </a:solidFill>
                <a:latin typeface="+mn-lt"/>
              </a:rPr>
              <a:t>I cambiamenti di stato</a:t>
            </a:r>
            <a:endParaRPr lang="it-IT" sz="4000" dirty="0">
              <a:solidFill>
                <a:schemeClr val="bg2">
                  <a:lumMod val="50000"/>
                </a:schemeClr>
              </a:solidFill>
              <a:latin typeface="+mn-lt"/>
            </a:endParaRPr>
          </a:p>
        </p:txBody>
      </p:sp>
      <p:pic>
        <p:nvPicPr>
          <p:cNvPr id="9" name="Immagine 8">
            <a:extLst>
              <a:ext uri="{FF2B5EF4-FFF2-40B4-BE49-F238E27FC236}">
                <a16:creationId xmlns:a16="http://schemas.microsoft.com/office/drawing/2014/main" id="{B843C8BB-FFF1-724E-99C0-86A00F9FC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679594"/>
            <a:ext cx="3826933" cy="1257927"/>
          </a:xfrm>
          <a:prstGeom prst="rect">
            <a:avLst/>
          </a:prstGeom>
          <a:ln w="19050">
            <a:solidFill>
              <a:schemeClr val="bg2">
                <a:lumMod val="50000"/>
              </a:schemeClr>
            </a:solidFill>
          </a:ln>
        </p:spPr>
      </p:pic>
    </p:spTree>
    <p:extLst>
      <p:ext uri="{BB962C8B-B14F-4D97-AF65-F5344CB8AC3E}">
        <p14:creationId xmlns:p14="http://schemas.microsoft.com/office/powerpoint/2010/main" val="2791911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7574"/>
            <a:ext cx="8435280" cy="3394472"/>
          </a:xfrm>
        </p:spPr>
        <p:txBody>
          <a:bodyPr>
            <a:noAutofit/>
          </a:bodyPr>
          <a:lstStyle/>
          <a:p>
            <a:pPr marL="0" indent="0">
              <a:buNone/>
            </a:pPr>
            <a:r>
              <a:rPr lang="it-IT" sz="1800" b="1" dirty="0">
                <a:solidFill>
                  <a:schemeClr val="bg2">
                    <a:lumMod val="50000"/>
                  </a:schemeClr>
                </a:solidFill>
              </a:rPr>
              <a:t>SUBLIMAZIONE E BRINAMENTO</a:t>
            </a:r>
          </a:p>
          <a:p>
            <a:pPr marL="198900" indent="-198900"/>
            <a:r>
              <a:rPr lang="it-IT" sz="1800" b="1" dirty="0"/>
              <a:t>La sublimazione è il passaggio diretto dallo stato solido allo stato aeriforme. </a:t>
            </a:r>
            <a:br>
              <a:rPr lang="it-IT" sz="1800" b="1" dirty="0"/>
            </a:br>
            <a:r>
              <a:rPr lang="it-IT" sz="1800" dirty="0"/>
              <a:t>Le forze che tengono unite le particelle allo stato solido sono così deboli che basta un piccolo aumento di temperatura per farle disperdere sotto forma di gas saltando così lo stato liquido. È il caso delle palline di canfora o di naftalina negli armadi.</a:t>
            </a:r>
          </a:p>
          <a:p>
            <a:pPr marL="198900" indent="-198900"/>
            <a:r>
              <a:rPr lang="it-IT" sz="1800" b="1" dirty="0"/>
              <a:t>Il </a:t>
            </a:r>
            <a:r>
              <a:rPr lang="it-IT" sz="1800" b="1" dirty="0" err="1"/>
              <a:t>brinamento</a:t>
            </a:r>
            <a:r>
              <a:rPr lang="it-IT" sz="1800" b="1" dirty="0"/>
              <a:t> è il passaggio diretto dallo stato aeriforme allo stato solido. </a:t>
            </a:r>
            <a:br>
              <a:rPr lang="it-IT" sz="1800" b="1" dirty="0"/>
            </a:br>
            <a:r>
              <a:rPr lang="it-IT" sz="1800" dirty="0"/>
              <a:t>Un esempio di questo fenomeno è dato dalla formazione della brina. </a:t>
            </a:r>
            <a:br>
              <a:rPr lang="it-IT" sz="1800" dirty="0"/>
            </a:br>
            <a:r>
              <a:rPr lang="it-IT" sz="1800" dirty="0"/>
              <a:t>In inverno, con la temperatura che </a:t>
            </a:r>
            <a:br>
              <a:rPr lang="it-IT" sz="1800" dirty="0"/>
            </a:br>
            <a:r>
              <a:rPr lang="it-IT" sz="1800" dirty="0"/>
              <a:t>scende sotto zero, il vapore acqueo </a:t>
            </a:r>
            <a:br>
              <a:rPr lang="it-IT" sz="1800" dirty="0"/>
            </a:br>
            <a:r>
              <a:rPr lang="it-IT" sz="1800" dirty="0"/>
              <a:t>(stato aeriforme) presente nell’aria </a:t>
            </a:r>
            <a:br>
              <a:rPr lang="it-IT" sz="1800" dirty="0"/>
            </a:br>
            <a:r>
              <a:rPr lang="it-IT" sz="1800" dirty="0"/>
              <a:t>passa direttamente allo stato solido,</a:t>
            </a:r>
            <a:br>
              <a:rPr lang="it-IT" sz="1800" dirty="0"/>
            </a:br>
            <a:r>
              <a:rPr lang="it-IT" sz="1800" dirty="0"/>
              <a:t>formando sottili aghi di ghiaccio.</a:t>
            </a:r>
          </a:p>
          <a:p>
            <a:endParaRPr lang="it-IT" sz="1800" dirty="0"/>
          </a:p>
          <a:p>
            <a:endParaRPr lang="it-IT" sz="1800" dirty="0">
              <a:solidFill>
                <a:schemeClr val="accent6"/>
              </a:solidFill>
            </a:endParaRPr>
          </a:p>
          <a:p>
            <a:pPr marL="0" indent="0" algn="ctr">
              <a:buNone/>
            </a:pPr>
            <a:endParaRPr lang="it-IT" sz="1800" dirty="0"/>
          </a:p>
        </p:txBody>
      </p:sp>
      <p:pic>
        <p:nvPicPr>
          <p:cNvPr id="4" name="Immagine 47" descr="logo LATTES OK nero.jpg">
            <a:extLst>
              <a:ext uri="{FF2B5EF4-FFF2-40B4-BE49-F238E27FC236}">
                <a16:creationId xmlns:a16="http://schemas.microsoft.com/office/drawing/2014/main" id="{27BFE999-2E16-5B41-93B7-13C412AFAB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olo 1">
            <a:extLst>
              <a:ext uri="{FF2B5EF4-FFF2-40B4-BE49-F238E27FC236}">
                <a16:creationId xmlns:a16="http://schemas.microsoft.com/office/drawing/2014/main" id="{449DB996-8256-C742-ADEF-02141EC6A032}"/>
              </a:ext>
            </a:extLst>
          </p:cNvPr>
          <p:cNvSpPr>
            <a:spLocks noGrp="1"/>
          </p:cNvSpPr>
          <p:nvPr>
            <p:ph type="title"/>
          </p:nvPr>
        </p:nvSpPr>
        <p:spPr>
          <a:xfrm>
            <a:off x="457200" y="123478"/>
            <a:ext cx="8229600" cy="857250"/>
          </a:xfrm>
        </p:spPr>
        <p:txBody>
          <a:bodyPr>
            <a:normAutofit/>
          </a:bodyPr>
          <a:lstStyle/>
          <a:p>
            <a:r>
              <a:rPr lang="it-IT" sz="4000" b="1" dirty="0">
                <a:solidFill>
                  <a:schemeClr val="bg2">
                    <a:lumMod val="50000"/>
                  </a:schemeClr>
                </a:solidFill>
                <a:latin typeface="+mn-lt"/>
              </a:rPr>
              <a:t>I cambiamenti di stato</a:t>
            </a:r>
            <a:endParaRPr lang="it-IT" sz="4000" dirty="0">
              <a:solidFill>
                <a:schemeClr val="bg2">
                  <a:lumMod val="50000"/>
                </a:schemeClr>
              </a:solidFill>
              <a:latin typeface="+mn-lt"/>
            </a:endParaRPr>
          </a:p>
        </p:txBody>
      </p:sp>
      <p:pic>
        <p:nvPicPr>
          <p:cNvPr id="9" name="Immagine 8">
            <a:extLst>
              <a:ext uri="{FF2B5EF4-FFF2-40B4-BE49-F238E27FC236}">
                <a16:creationId xmlns:a16="http://schemas.microsoft.com/office/drawing/2014/main" id="{31CA15AF-21AE-BE4B-BB19-EF6C8B6D4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428" y="3183384"/>
            <a:ext cx="4611052" cy="1614421"/>
          </a:xfrm>
          <a:prstGeom prst="rect">
            <a:avLst/>
          </a:prstGeom>
          <a:ln w="19050">
            <a:solidFill>
              <a:schemeClr val="bg2">
                <a:lumMod val="50000"/>
              </a:schemeClr>
            </a:solidFill>
          </a:ln>
        </p:spPr>
      </p:pic>
    </p:spTree>
    <p:extLst>
      <p:ext uri="{BB962C8B-B14F-4D97-AF65-F5344CB8AC3E}">
        <p14:creationId xmlns:p14="http://schemas.microsoft.com/office/powerpoint/2010/main" val="3040639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Il calore latente</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457200" y="1131590"/>
            <a:ext cx="8229600" cy="3394472"/>
          </a:xfrm>
        </p:spPr>
        <p:txBody>
          <a:bodyPr>
            <a:normAutofit fontScale="92500" lnSpcReduction="10000"/>
          </a:bodyPr>
          <a:lstStyle/>
          <a:p>
            <a:pPr marL="0" indent="0">
              <a:buNone/>
            </a:pPr>
            <a:r>
              <a:rPr lang="it-IT" sz="2200" dirty="0"/>
              <a:t>I cambiamenti di stato avvengono a temperature ben precise, che sono caratteristiche di ogni sostanza: il </a:t>
            </a:r>
            <a:r>
              <a:rPr lang="it-IT" sz="2200" b="1" dirty="0"/>
              <a:t>punto di fusione </a:t>
            </a:r>
            <a:r>
              <a:rPr lang="it-IT" sz="2200" dirty="0"/>
              <a:t>e il </a:t>
            </a:r>
            <a:r>
              <a:rPr lang="it-IT" sz="2200" b="1" dirty="0"/>
              <a:t>punto di ebollizione</a:t>
            </a:r>
            <a:r>
              <a:rPr lang="it-IT" sz="2200" dirty="0"/>
              <a:t>. Queste temperature rimangono costanti per tutta la durata del processo.</a:t>
            </a:r>
          </a:p>
          <a:p>
            <a:pPr marL="0" indent="0">
              <a:buNone/>
            </a:pPr>
            <a:r>
              <a:rPr lang="it-IT" sz="2200" dirty="0"/>
              <a:t>Il </a:t>
            </a:r>
            <a:r>
              <a:rPr lang="it-IT" sz="2200" b="1" dirty="0"/>
              <a:t>calore latente </a:t>
            </a:r>
            <a:r>
              <a:rPr lang="it-IT" sz="2200" dirty="0"/>
              <a:t>è la quantità di calore che serve per completare un passaggio di stato:</a:t>
            </a:r>
          </a:p>
          <a:p>
            <a:pPr marL="198900" indent="-198900"/>
            <a:r>
              <a:rPr lang="it-IT" sz="2200" dirty="0"/>
              <a:t>nel passaggio da solido a liquido, il </a:t>
            </a:r>
            <a:r>
              <a:rPr lang="it-IT" sz="2200" b="1" dirty="0"/>
              <a:t>calore latente di fusione </a:t>
            </a:r>
            <a:r>
              <a:rPr lang="it-IT" sz="2200" dirty="0"/>
              <a:t>non serve ad aumentare la temperatura ma viene utilizzato per vincere le forze di coesione che mantengono le molecole unite nel solido;</a:t>
            </a:r>
          </a:p>
          <a:p>
            <a:pPr marL="198900" indent="-198900"/>
            <a:r>
              <a:rPr lang="it-IT" sz="2200" dirty="0"/>
              <a:t>nel passaggio da liquido a gas, il </a:t>
            </a:r>
            <a:r>
              <a:rPr lang="it-IT" sz="2200" b="1" dirty="0"/>
              <a:t>calore latente di vaporizzazione </a:t>
            </a:r>
            <a:r>
              <a:rPr lang="it-IT" sz="2200" dirty="0"/>
              <a:t>viene utilizzato per indebolire le forze di coesione tra le particelle del liquido, permettendo loro di allontanarsi fino a passare allo stato gassoso. </a:t>
            </a:r>
          </a:p>
          <a:p>
            <a:pPr marL="0" indent="0">
              <a:buNone/>
            </a:pPr>
            <a:endParaRPr lang="it-IT" sz="2000" dirty="0"/>
          </a:p>
        </p:txBody>
      </p:sp>
      <p:pic>
        <p:nvPicPr>
          <p:cNvPr id="4" name="Immagine 47" descr="logo LATTES OK nero.jpg">
            <a:extLst>
              <a:ext uri="{FF2B5EF4-FFF2-40B4-BE49-F238E27FC236}">
                <a16:creationId xmlns:a16="http://schemas.microsoft.com/office/drawing/2014/main" id="{B966A8D1-1985-D545-A674-300FD82F2F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72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1470"/>
            <a:ext cx="8229600" cy="857250"/>
          </a:xfrm>
        </p:spPr>
        <p:txBody>
          <a:bodyPr>
            <a:normAutofit/>
          </a:bodyPr>
          <a:lstStyle/>
          <a:p>
            <a:r>
              <a:rPr lang="it-IT" sz="4000" b="1" dirty="0">
                <a:solidFill>
                  <a:schemeClr val="bg2">
                    <a:lumMod val="50000"/>
                  </a:schemeClr>
                </a:solidFill>
                <a:latin typeface="+mn-lt"/>
              </a:rPr>
              <a:t>Il calore e la temperatura</a:t>
            </a:r>
          </a:p>
        </p:txBody>
      </p:sp>
      <p:sp>
        <p:nvSpPr>
          <p:cNvPr id="3" name="Segnaposto contenuto 2"/>
          <p:cNvSpPr>
            <a:spLocks noGrp="1"/>
          </p:cNvSpPr>
          <p:nvPr>
            <p:ph idx="1"/>
          </p:nvPr>
        </p:nvSpPr>
        <p:spPr>
          <a:xfrm>
            <a:off x="457200" y="987574"/>
            <a:ext cx="8363272" cy="3394472"/>
          </a:xfrm>
        </p:spPr>
        <p:txBody>
          <a:bodyPr>
            <a:noAutofit/>
          </a:bodyPr>
          <a:lstStyle/>
          <a:p>
            <a:pPr marL="0" indent="0">
              <a:buNone/>
            </a:pPr>
            <a:r>
              <a:rPr lang="it-IT" sz="1800" dirty="0"/>
              <a:t>Nel linguaggio comune si usano indifferentemente i termini </a:t>
            </a:r>
            <a:r>
              <a:rPr lang="it-IT" sz="1800" b="1" dirty="0"/>
              <a:t>calore</a:t>
            </a:r>
            <a:r>
              <a:rPr lang="it-IT" sz="1800" dirty="0"/>
              <a:t> e </a:t>
            </a:r>
            <a:r>
              <a:rPr lang="it-IT" sz="1800" b="1" dirty="0"/>
              <a:t>temperatura</a:t>
            </a:r>
            <a:r>
              <a:rPr lang="it-IT" sz="1800" dirty="0"/>
              <a:t>, ma nel linguaggio scientifico i due termini si riferiscono a concetti diversi.</a:t>
            </a:r>
          </a:p>
          <a:p>
            <a:pPr marL="198900" indent="-198900"/>
            <a:r>
              <a:rPr lang="it-IT" sz="1800" b="1" dirty="0"/>
              <a:t>Il calore è una forma di energia che si trasmette dai corpi caldi ai corpi freddi.</a:t>
            </a:r>
            <a:br>
              <a:rPr lang="it-IT" sz="1800" b="1" dirty="0"/>
            </a:br>
            <a:r>
              <a:rPr lang="it-IT" sz="1800" dirty="0"/>
              <a:t>Il latte tolto dal frigorifero e messo in un pentolino sul fornello si scalda. </a:t>
            </a:r>
            <a:br>
              <a:rPr lang="it-IT" sz="1800" dirty="0"/>
            </a:br>
            <a:r>
              <a:rPr lang="it-IT" sz="1800" dirty="0"/>
              <a:t>Il </a:t>
            </a:r>
            <a:r>
              <a:rPr lang="it-IT" sz="1800" b="1" dirty="0"/>
              <a:t>calore</a:t>
            </a:r>
            <a:r>
              <a:rPr lang="it-IT" sz="1800" dirty="0"/>
              <a:t> della fiamma del fornello si trasmette al metallo del pentolino e poi al latte.</a:t>
            </a:r>
          </a:p>
          <a:p>
            <a:pPr marL="198900" indent="-198900"/>
            <a:r>
              <a:rPr lang="it-IT" sz="1800" b="1" dirty="0"/>
              <a:t>La temperatura è la misura del livello termico di un corpo, cioè la condizione di freddo o caldo che il corpo possiede in un determinato momento.</a:t>
            </a:r>
            <a:br>
              <a:rPr lang="it-IT" sz="1800" b="1" dirty="0"/>
            </a:br>
            <a:r>
              <a:rPr lang="it-IT" sz="1800" dirty="0"/>
              <a:t>Il latte preso dal frigorifero è </a:t>
            </a:r>
            <a:br>
              <a:rPr lang="it-IT" sz="1800" dirty="0"/>
            </a:br>
            <a:r>
              <a:rPr lang="it-IT" sz="1800" dirty="0"/>
              <a:t>freddo; dopo averlo messo sul </a:t>
            </a:r>
            <a:br>
              <a:rPr lang="it-IT" sz="1800" dirty="0"/>
            </a:br>
            <a:r>
              <a:rPr lang="it-IT" sz="1800" dirty="0"/>
              <a:t>fornello acceso diventa caldo. </a:t>
            </a:r>
            <a:br>
              <a:rPr lang="it-IT" sz="1800" dirty="0"/>
            </a:br>
            <a:r>
              <a:rPr lang="it-IT" sz="1800" dirty="0"/>
              <a:t>La </a:t>
            </a:r>
            <a:r>
              <a:rPr lang="it-IT" sz="1800" b="1" dirty="0"/>
              <a:t>temperatura</a:t>
            </a:r>
            <a:r>
              <a:rPr lang="it-IT" sz="1800" dirty="0"/>
              <a:t> del latte è </a:t>
            </a:r>
            <a:br>
              <a:rPr lang="it-IT" sz="1800" dirty="0"/>
            </a:br>
            <a:r>
              <a:rPr lang="it-IT" sz="1800" dirty="0"/>
              <a:t>quindi cambiata.</a:t>
            </a:r>
          </a:p>
        </p:txBody>
      </p:sp>
      <p:pic>
        <p:nvPicPr>
          <p:cNvPr id="4" name="Immagine 47" descr="logo LATTES OK nero.jpg">
            <a:extLst>
              <a:ext uri="{FF2B5EF4-FFF2-40B4-BE49-F238E27FC236}">
                <a16:creationId xmlns:a16="http://schemas.microsoft.com/office/drawing/2014/main" id="{AB18FA4A-EABD-104E-BDE5-25A6615A6F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E3D61A30-7E64-8347-86EE-07AFA48FD5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587" y="3312072"/>
            <a:ext cx="5010885" cy="1275803"/>
          </a:xfrm>
          <a:prstGeom prst="rect">
            <a:avLst/>
          </a:prstGeom>
        </p:spPr>
      </p:pic>
    </p:spTree>
    <p:extLst>
      <p:ext uri="{BB962C8B-B14F-4D97-AF65-F5344CB8AC3E}">
        <p14:creationId xmlns:p14="http://schemas.microsoft.com/office/powerpoint/2010/main" val="31874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02D56794-11CB-464C-BF8B-BE356B4F9B91}"/>
              </a:ext>
            </a:extLst>
          </p:cNvPr>
          <p:cNvSpPr/>
          <p:nvPr/>
        </p:nvSpPr>
        <p:spPr>
          <a:xfrm>
            <a:off x="683568" y="4326265"/>
            <a:ext cx="5796136" cy="523220"/>
          </a:xfrm>
          <a:prstGeom prst="rect">
            <a:avLst/>
          </a:prstGeom>
          <a:solidFill>
            <a:schemeClr val="bg2">
              <a:lumMod val="90000"/>
            </a:schemeClr>
          </a:solidFill>
        </p:spPr>
        <p:txBody>
          <a:bodyPr wrap="square">
            <a:spAutoFit/>
          </a:bodyPr>
          <a:lstStyle/>
          <a:p>
            <a:r>
              <a:rPr lang="it-IT" sz="1400" dirty="0">
                <a:latin typeface="+mj-lt"/>
              </a:rPr>
              <a:t>Il clima del lago di Garda è mite, tanto che sulle sue sponde cresce </a:t>
            </a:r>
            <a:br>
              <a:rPr lang="it-IT" sz="1400" dirty="0">
                <a:latin typeface="+mj-lt"/>
              </a:rPr>
            </a:br>
            <a:r>
              <a:rPr lang="it-IT" sz="1400" dirty="0">
                <a:latin typeface="+mj-lt"/>
              </a:rPr>
              <a:t>una </a:t>
            </a:r>
            <a:r>
              <a:rPr lang="it-IT" sz="1400">
                <a:latin typeface="+mj-lt"/>
              </a:rPr>
              <a:t>vegetazione tipicamente mediterranea</a:t>
            </a:r>
            <a:r>
              <a:rPr lang="it-IT" sz="1400" dirty="0">
                <a:latin typeface="+mj-lt"/>
              </a:rPr>
              <a:t>: agrumi, palme, viti e ulivi.</a:t>
            </a:r>
            <a:endParaRPr lang="it-IT" sz="1400" dirty="0">
              <a:effectLst/>
              <a:latin typeface="+mj-lt"/>
            </a:endParaRPr>
          </a:p>
        </p:txBody>
      </p:sp>
      <p:sp>
        <p:nvSpPr>
          <p:cNvPr id="2" name="Titolo 1"/>
          <p:cNvSpPr>
            <a:spLocks noGrp="1"/>
          </p:cNvSpPr>
          <p:nvPr>
            <p:ph type="title"/>
          </p:nvPr>
        </p:nvSpPr>
        <p:spPr>
          <a:xfrm>
            <a:off x="457200" y="123478"/>
            <a:ext cx="8229600" cy="857250"/>
          </a:xfrm>
        </p:spPr>
        <p:txBody>
          <a:bodyPr>
            <a:normAutofit/>
          </a:bodyPr>
          <a:lstStyle/>
          <a:p>
            <a:r>
              <a:rPr lang="it-IT" sz="4000" b="1" dirty="0">
                <a:solidFill>
                  <a:schemeClr val="bg2">
                    <a:lumMod val="50000"/>
                  </a:schemeClr>
                </a:solidFill>
                <a:latin typeface="+mn-lt"/>
              </a:rPr>
              <a:t>Il calore specifico</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457200" y="915566"/>
            <a:ext cx="8291264" cy="3394472"/>
          </a:xfrm>
        </p:spPr>
        <p:txBody>
          <a:bodyPr>
            <a:noAutofit/>
          </a:bodyPr>
          <a:lstStyle/>
          <a:p>
            <a:pPr marL="0" indent="0">
              <a:buNone/>
            </a:pPr>
            <a:r>
              <a:rPr lang="it-IT" sz="1800" dirty="0"/>
              <a:t>Il </a:t>
            </a:r>
            <a:r>
              <a:rPr lang="it-IT" sz="1800" b="1" dirty="0"/>
              <a:t>calore specifico </a:t>
            </a:r>
            <a:r>
              <a:rPr lang="it-IT" sz="1800" dirty="0"/>
              <a:t>è la quantità di calore necessaria per aumentare o diminuire di 1 °C la temperatura di 1 grammo di una sostanza.</a:t>
            </a:r>
          </a:p>
          <a:p>
            <a:pPr marL="0" indent="0">
              <a:spcBef>
                <a:spcPts val="0"/>
              </a:spcBef>
              <a:buNone/>
            </a:pPr>
            <a:r>
              <a:rPr lang="it-IT" sz="1800" dirty="0"/>
              <a:t>In estate, di giorno, la sabbia scotta e l’acqua del mare è più fredda. Alla sera, invece, l’acqua è più calda e la sabbia è più fredda. Questo comportamento dipende dal fatto che la sabbia e l’acqua del mare, come qualsiasi altra sostanza, assorbono e cedono calore in modo diverso. L’acqua ha un calore specifico elevato per cui si riscalda o si raffredda più lentamente; al contrario la sabbia, che ha un calore specifico </a:t>
            </a:r>
            <a:br>
              <a:rPr lang="it-IT" sz="1800" dirty="0"/>
            </a:br>
            <a:r>
              <a:rPr lang="it-IT" sz="1800" dirty="0"/>
              <a:t>minore, si riscalda o si raffredda più velocemente. </a:t>
            </a:r>
            <a:br>
              <a:rPr lang="it-IT" sz="1800" dirty="0"/>
            </a:br>
            <a:r>
              <a:rPr lang="it-IT" sz="1800" dirty="0"/>
              <a:t>I paesi che si trovano vicino al mare o ai laghi, quindi, </a:t>
            </a:r>
            <a:br>
              <a:rPr lang="it-IT" sz="1800" dirty="0"/>
            </a:br>
            <a:r>
              <a:rPr lang="it-IT" sz="1800" dirty="0"/>
              <a:t>hanno un clima mite d’inverno perché il calore </a:t>
            </a:r>
            <a:br>
              <a:rPr lang="it-IT" sz="1800" dirty="0"/>
            </a:br>
            <a:r>
              <a:rPr lang="it-IT" sz="1800" dirty="0"/>
              <a:t>assorbito dall’acqua in estate viene rilasciato </a:t>
            </a:r>
            <a:br>
              <a:rPr lang="it-IT" sz="1800" dirty="0"/>
            </a:br>
            <a:r>
              <a:rPr lang="it-IT" sz="1800" dirty="0"/>
              <a:t>lentamente nei mesi successivi.</a:t>
            </a:r>
            <a:endParaRPr lang="it-IT" sz="2000" dirty="0"/>
          </a:p>
        </p:txBody>
      </p:sp>
      <p:pic>
        <p:nvPicPr>
          <p:cNvPr id="4" name="Immagine 47" descr="logo LATTES OK nero.jpg">
            <a:extLst>
              <a:ext uri="{FF2B5EF4-FFF2-40B4-BE49-F238E27FC236}">
                <a16:creationId xmlns:a16="http://schemas.microsoft.com/office/drawing/2014/main" id="{F0E4146E-5ECF-9244-929D-79DB012561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E94137D2-4E62-D848-814D-980CDCF626E3}"/>
              </a:ext>
            </a:extLst>
          </p:cNvPr>
          <p:cNvPicPr>
            <a:picLocks noChangeAspect="1"/>
          </p:cNvPicPr>
          <p:nvPr/>
        </p:nvPicPr>
        <p:blipFill rotWithShape="1">
          <a:blip r:embed="rId3">
            <a:extLst>
              <a:ext uri="{28A0092B-C50C-407E-A947-70E740481C1C}">
                <a14:useLocalDpi xmlns:a14="http://schemas.microsoft.com/office/drawing/2010/main" val="0"/>
              </a:ext>
            </a:extLst>
          </a:blip>
          <a:srcRect l="4094" t="6990" r="13518" b="21030"/>
          <a:stretch/>
        </p:blipFill>
        <p:spPr>
          <a:xfrm rot="21361210">
            <a:off x="5862743" y="3158119"/>
            <a:ext cx="3040081" cy="1768634"/>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538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380C0381-FD32-204B-8B20-C4D3C1A0A4A0}"/>
              </a:ext>
            </a:extLst>
          </p:cNvPr>
          <p:cNvSpPr/>
          <p:nvPr/>
        </p:nvSpPr>
        <p:spPr>
          <a:xfrm>
            <a:off x="1040382" y="3638705"/>
            <a:ext cx="3531617" cy="738664"/>
          </a:xfrm>
          <a:prstGeom prst="rect">
            <a:avLst/>
          </a:prstGeom>
          <a:solidFill>
            <a:schemeClr val="bg2">
              <a:lumMod val="90000"/>
            </a:schemeClr>
          </a:solidFill>
        </p:spPr>
        <p:txBody>
          <a:bodyPr wrap="square">
            <a:spAutoFit/>
          </a:bodyPr>
          <a:lstStyle/>
          <a:p>
            <a:r>
              <a:rPr lang="it-IT" sz="1400" dirty="0"/>
              <a:t>Nei corpi caldi le particelle si muovono </a:t>
            </a:r>
            <a:br>
              <a:rPr lang="it-IT" sz="1400" dirty="0"/>
            </a:br>
            <a:r>
              <a:rPr lang="it-IT" sz="1400" dirty="0"/>
              <a:t>molto velocemente mentre in quelli </a:t>
            </a:r>
            <a:br>
              <a:rPr lang="it-IT" sz="1400" dirty="0"/>
            </a:br>
            <a:r>
              <a:rPr lang="it-IT" sz="1400" dirty="0"/>
              <a:t>freddi si muovono più lentamente.</a:t>
            </a:r>
          </a:p>
        </p:txBody>
      </p:sp>
      <p:sp>
        <p:nvSpPr>
          <p:cNvPr id="2" name="Titolo 1"/>
          <p:cNvSpPr>
            <a:spLocks noGrp="1"/>
          </p:cNvSpPr>
          <p:nvPr>
            <p:ph type="title"/>
          </p:nvPr>
        </p:nvSpPr>
        <p:spPr>
          <a:xfrm>
            <a:off x="0" y="123478"/>
            <a:ext cx="9144000" cy="857250"/>
          </a:xfrm>
        </p:spPr>
        <p:txBody>
          <a:bodyPr>
            <a:noAutofit/>
          </a:bodyPr>
          <a:lstStyle/>
          <a:p>
            <a:r>
              <a:rPr lang="it-IT" sz="4000" b="1" dirty="0">
                <a:solidFill>
                  <a:schemeClr val="bg2">
                    <a:lumMod val="50000"/>
                  </a:schemeClr>
                </a:solidFill>
                <a:latin typeface="+mn-lt"/>
              </a:rPr>
              <a:t>Il calore e il movimento delle particelle</a:t>
            </a:r>
          </a:p>
        </p:txBody>
      </p:sp>
      <p:sp>
        <p:nvSpPr>
          <p:cNvPr id="3" name="Segnaposto contenuto 2"/>
          <p:cNvSpPr>
            <a:spLocks noGrp="1"/>
          </p:cNvSpPr>
          <p:nvPr>
            <p:ph idx="1"/>
          </p:nvPr>
        </p:nvSpPr>
        <p:spPr>
          <a:xfrm>
            <a:off x="457200" y="1059582"/>
            <a:ext cx="8363272" cy="2232248"/>
          </a:xfrm>
        </p:spPr>
        <p:txBody>
          <a:bodyPr>
            <a:noAutofit/>
          </a:bodyPr>
          <a:lstStyle/>
          <a:p>
            <a:pPr marL="0" indent="0">
              <a:buNone/>
            </a:pPr>
            <a:r>
              <a:rPr lang="it-IT" sz="1800" dirty="0"/>
              <a:t>Il </a:t>
            </a:r>
            <a:r>
              <a:rPr lang="it-IT" sz="1800" b="1" dirty="0"/>
              <a:t>calore</a:t>
            </a:r>
            <a:r>
              <a:rPr lang="it-IT" sz="1800" dirty="0"/>
              <a:t> è l’</a:t>
            </a:r>
            <a:r>
              <a:rPr lang="it-IT" sz="1800" b="1" dirty="0"/>
              <a:t>energia termica totale </a:t>
            </a:r>
            <a:r>
              <a:rPr lang="it-IT" sz="1800" dirty="0"/>
              <a:t>posseduta da un corpo, cioè l’insieme di tutte le energie di movimento delle singole particelle.</a:t>
            </a:r>
          </a:p>
          <a:p>
            <a:pPr marL="0" indent="0">
              <a:buNone/>
            </a:pPr>
            <a:r>
              <a:rPr lang="it-IT" sz="1800" dirty="0"/>
              <a:t>Il </a:t>
            </a:r>
            <a:r>
              <a:rPr lang="it-IT" sz="1800" b="1" dirty="0"/>
              <a:t>calore </a:t>
            </a:r>
            <a:r>
              <a:rPr lang="it-IT" sz="1800" dirty="0"/>
              <a:t>è legato al </a:t>
            </a:r>
            <a:r>
              <a:rPr lang="it-IT" sz="1800" b="1" dirty="0"/>
              <a:t>movimento delle particelle </a:t>
            </a:r>
            <a:r>
              <a:rPr lang="it-IT" sz="1800" dirty="0"/>
              <a:t>e ciò spiega perché si trasmette sempre da un corpo caldo a un corpo più freddo. </a:t>
            </a:r>
          </a:p>
          <a:p>
            <a:pPr marL="0" indent="0">
              <a:buNone/>
            </a:pPr>
            <a:r>
              <a:rPr lang="it-IT" sz="1800" dirty="0"/>
              <a:t>In un corpo caldo le particelle si muovono molto velocemente: quando si avvicina un corpo freddo, esse urtano le sue particelle più lente e trasmettono loro il movimento, cioè il calore.</a:t>
            </a:r>
          </a:p>
          <a:p>
            <a:pPr marL="0" indent="0">
              <a:buNone/>
            </a:pPr>
            <a:endParaRPr lang="it-IT" sz="2000" dirty="0"/>
          </a:p>
        </p:txBody>
      </p:sp>
      <p:pic>
        <p:nvPicPr>
          <p:cNvPr id="4" name="Immagine 47" descr="logo LATTES OK nero.jpg">
            <a:extLst>
              <a:ext uri="{FF2B5EF4-FFF2-40B4-BE49-F238E27FC236}">
                <a16:creationId xmlns:a16="http://schemas.microsoft.com/office/drawing/2014/main" id="{9E86908F-08B2-3A45-AA28-C4DECAE1A8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DCBE2F47-8619-C940-A804-2AD498F7A183}"/>
              </a:ext>
            </a:extLst>
          </p:cNvPr>
          <p:cNvPicPr>
            <a:picLocks noChangeAspect="1"/>
          </p:cNvPicPr>
          <p:nvPr/>
        </p:nvPicPr>
        <p:blipFill rotWithShape="1">
          <a:blip r:embed="rId3">
            <a:extLst>
              <a:ext uri="{28A0092B-C50C-407E-A947-70E740481C1C}">
                <a14:useLocalDpi xmlns:a14="http://schemas.microsoft.com/office/drawing/2010/main" val="0"/>
              </a:ext>
            </a:extLst>
          </a:blip>
          <a:srcRect l="-2587" t="-6356" r="-3774" b="-6362"/>
          <a:stretch/>
        </p:blipFill>
        <p:spPr>
          <a:xfrm>
            <a:off x="4067944" y="3075757"/>
            <a:ext cx="3394918" cy="1728192"/>
          </a:xfrm>
          <a:prstGeom prst="rect">
            <a:avLst/>
          </a:prstGeom>
          <a:solidFill>
            <a:schemeClr val="bg1"/>
          </a:solidFill>
          <a:ln w="12700">
            <a:solidFill>
              <a:schemeClr val="bg2">
                <a:lumMod val="50000"/>
              </a:schemeClr>
            </a:solidFill>
          </a:ln>
        </p:spPr>
      </p:pic>
    </p:spTree>
    <p:extLst>
      <p:ext uri="{BB962C8B-B14F-4D97-AF65-F5344CB8AC3E}">
        <p14:creationId xmlns:p14="http://schemas.microsoft.com/office/powerpoint/2010/main" val="4029836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La dilatazione termica</a:t>
            </a:r>
          </a:p>
        </p:txBody>
      </p:sp>
      <p:sp>
        <p:nvSpPr>
          <p:cNvPr id="3" name="Segnaposto contenuto 2"/>
          <p:cNvSpPr>
            <a:spLocks noGrp="1"/>
          </p:cNvSpPr>
          <p:nvPr>
            <p:ph idx="1"/>
          </p:nvPr>
        </p:nvSpPr>
        <p:spPr>
          <a:xfrm>
            <a:off x="601216" y="1200151"/>
            <a:ext cx="5410944" cy="3394472"/>
          </a:xfrm>
        </p:spPr>
        <p:txBody>
          <a:bodyPr>
            <a:noAutofit/>
          </a:bodyPr>
          <a:lstStyle/>
          <a:p>
            <a:pPr marL="198900" indent="-198900"/>
            <a:r>
              <a:rPr lang="it-IT" sz="1800" dirty="0"/>
              <a:t>Quando si </a:t>
            </a:r>
            <a:r>
              <a:rPr lang="it-IT" sz="1800" b="1" dirty="0"/>
              <a:t>riscalda</a:t>
            </a:r>
            <a:r>
              <a:rPr lang="it-IT" sz="1800" dirty="0"/>
              <a:t> un corpo, le sue particelle si muovono più velocemente e tendono ad allontanarsi le une dalle altre: il corpo </a:t>
            </a:r>
            <a:r>
              <a:rPr lang="it-IT" sz="1800" b="1" dirty="0"/>
              <a:t>aumenta di volume</a:t>
            </a:r>
            <a:r>
              <a:rPr lang="it-IT" sz="1800" dirty="0"/>
              <a:t> cioè </a:t>
            </a:r>
            <a:r>
              <a:rPr lang="it-IT" sz="1800" b="1" dirty="0"/>
              <a:t>si</a:t>
            </a:r>
            <a:r>
              <a:rPr lang="it-IT" sz="1800" dirty="0"/>
              <a:t> </a:t>
            </a:r>
            <a:r>
              <a:rPr lang="it-IT" sz="1800" b="1" dirty="0"/>
              <a:t>dilata</a:t>
            </a:r>
            <a:r>
              <a:rPr lang="it-IT" sz="1800" dirty="0"/>
              <a:t>. Questo fenomeno è detto </a:t>
            </a:r>
            <a:r>
              <a:rPr lang="it-IT" sz="1800" b="1" dirty="0"/>
              <a:t>dilatazione termica</a:t>
            </a:r>
            <a:r>
              <a:rPr lang="it-IT" sz="1800" dirty="0"/>
              <a:t>.</a:t>
            </a:r>
          </a:p>
          <a:p>
            <a:pPr marL="198900" indent="-198900"/>
            <a:r>
              <a:rPr lang="it-IT" sz="1800" dirty="0"/>
              <a:t>Quando invece si </a:t>
            </a:r>
            <a:r>
              <a:rPr lang="it-IT" sz="1800" b="1" dirty="0"/>
              <a:t>raffredda </a:t>
            </a:r>
            <a:r>
              <a:rPr lang="it-IT" sz="1800" dirty="0"/>
              <a:t>un corpo, le sue particelle si muovono più lentamente e tendono ad avvicinarsi le une alle altre: il corpo </a:t>
            </a:r>
            <a:r>
              <a:rPr lang="it-IT" sz="1800" b="1" dirty="0"/>
              <a:t>diminuisce di volume </a:t>
            </a:r>
            <a:r>
              <a:rPr lang="it-IT" sz="1800" dirty="0"/>
              <a:t>cioè </a:t>
            </a:r>
            <a:r>
              <a:rPr lang="it-IT" sz="1800" b="1" dirty="0"/>
              <a:t>si contrae</a:t>
            </a:r>
            <a:r>
              <a:rPr lang="it-IT" sz="1800" dirty="0"/>
              <a:t>.</a:t>
            </a:r>
          </a:p>
          <a:p>
            <a:pPr marL="0" indent="0">
              <a:buNone/>
            </a:pPr>
            <a:r>
              <a:rPr lang="it-IT" sz="1800" dirty="0"/>
              <a:t>Ogni corpo subisce la dilatazione termica e cambia le sue dimensioni, ma in modi e tempi diversi a seconda della sostanza di cui è composto e in base alla variazione di temperatura a cui è soggetto.</a:t>
            </a:r>
          </a:p>
        </p:txBody>
      </p:sp>
      <p:pic>
        <p:nvPicPr>
          <p:cNvPr id="4" name="Immagine 47" descr="logo LATTES OK nero.jpg">
            <a:extLst>
              <a:ext uri="{FF2B5EF4-FFF2-40B4-BE49-F238E27FC236}">
                <a16:creationId xmlns:a16="http://schemas.microsoft.com/office/drawing/2014/main" id="{58C1F031-FDEC-204D-8BFF-DE4650969A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F8D18FCE-826A-EB48-888F-99CF3DD60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53" t="-4686" r="-4471" b="-3848"/>
          <a:stretch/>
        </p:blipFill>
        <p:spPr>
          <a:xfrm>
            <a:off x="6073626" y="1491630"/>
            <a:ext cx="2746846" cy="3102993"/>
          </a:xfrm>
          <a:prstGeom prst="rect">
            <a:avLst/>
          </a:prstGeom>
          <a:ln w="19050">
            <a:solidFill>
              <a:schemeClr val="bg2">
                <a:lumMod val="50000"/>
              </a:schemeClr>
            </a:solidFill>
          </a:ln>
        </p:spPr>
      </p:pic>
      <p:sp>
        <p:nvSpPr>
          <p:cNvPr id="7" name="Rettangolo 6">
            <a:extLst>
              <a:ext uri="{FF2B5EF4-FFF2-40B4-BE49-F238E27FC236}">
                <a16:creationId xmlns:a16="http://schemas.microsoft.com/office/drawing/2014/main" id="{0BECC1C8-1D58-8146-A366-77EE44C16A33}"/>
              </a:ext>
            </a:extLst>
          </p:cNvPr>
          <p:cNvSpPr/>
          <p:nvPr/>
        </p:nvSpPr>
        <p:spPr>
          <a:xfrm rot="21090000">
            <a:off x="7181435" y="1697782"/>
            <a:ext cx="1019446"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aria fredda</a:t>
            </a:r>
            <a:endParaRPr lang="it-IT" sz="1400" dirty="0">
              <a:latin typeface="+mn-lt"/>
              <a:ea typeface="+mn-ea"/>
            </a:endParaRPr>
          </a:p>
        </p:txBody>
      </p:sp>
      <p:sp>
        <p:nvSpPr>
          <p:cNvPr id="8" name="Rettangolo 7">
            <a:extLst>
              <a:ext uri="{FF2B5EF4-FFF2-40B4-BE49-F238E27FC236}">
                <a16:creationId xmlns:a16="http://schemas.microsoft.com/office/drawing/2014/main" id="{5109A9FA-639E-9848-BE35-70BB93CCDEDB}"/>
              </a:ext>
            </a:extLst>
          </p:cNvPr>
          <p:cNvSpPr/>
          <p:nvPr/>
        </p:nvSpPr>
        <p:spPr>
          <a:xfrm rot="21090000">
            <a:off x="6527470" y="3356786"/>
            <a:ext cx="901785" cy="307777"/>
          </a:xfrm>
          <a:prstGeom prst="rect">
            <a:avLst/>
          </a:prstGeom>
          <a:solidFill>
            <a:schemeClr val="bg2">
              <a:lumMod val="90000"/>
            </a:schemeClr>
          </a:solidFill>
          <a:ln>
            <a:solidFill>
              <a:schemeClr val="bg2">
                <a:lumMod val="50000"/>
              </a:schemeClr>
            </a:solidFill>
          </a:ln>
        </p:spPr>
        <p:txBody>
          <a:bodyPr wrap="none">
            <a:spAutoFit/>
          </a:bodyPr>
          <a:lstStyle/>
          <a:p>
            <a:pPr fontAlgn="auto">
              <a:spcBef>
                <a:spcPts val="0"/>
              </a:spcBef>
              <a:spcAft>
                <a:spcPts val="0"/>
              </a:spcAft>
              <a:defRPr/>
            </a:pPr>
            <a:r>
              <a:rPr lang="it-IT" sz="1400" b="1" dirty="0">
                <a:latin typeface="+mn-lt"/>
                <a:ea typeface="+mn-ea"/>
              </a:rPr>
              <a:t>aria calda</a:t>
            </a:r>
            <a:endParaRPr lang="it-IT" sz="1400" dirty="0">
              <a:latin typeface="+mn-lt"/>
              <a:ea typeface="+mn-ea"/>
            </a:endParaRPr>
          </a:p>
        </p:txBody>
      </p:sp>
    </p:spTree>
    <p:extLst>
      <p:ext uri="{BB962C8B-B14F-4D97-AF65-F5344CB8AC3E}">
        <p14:creationId xmlns:p14="http://schemas.microsoft.com/office/powerpoint/2010/main" val="166421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23478"/>
            <a:ext cx="8229600" cy="857250"/>
          </a:xfrm>
        </p:spPr>
        <p:txBody>
          <a:bodyPr>
            <a:normAutofit/>
          </a:bodyPr>
          <a:lstStyle/>
          <a:p>
            <a:r>
              <a:rPr lang="it-IT" sz="4000" b="1" dirty="0">
                <a:solidFill>
                  <a:schemeClr val="bg2">
                    <a:lumMod val="50000"/>
                  </a:schemeClr>
                </a:solidFill>
                <a:latin typeface="+mn-lt"/>
              </a:rPr>
              <a:t>La dilatazione termica</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457200" y="977081"/>
            <a:ext cx="8229600" cy="1659631"/>
          </a:xfrm>
        </p:spPr>
        <p:txBody>
          <a:bodyPr>
            <a:normAutofit/>
          </a:bodyPr>
          <a:lstStyle/>
          <a:p>
            <a:pPr marL="0" indent="0">
              <a:buNone/>
            </a:pPr>
            <a:r>
              <a:rPr lang="it-IT" sz="1800" b="1" dirty="0">
                <a:solidFill>
                  <a:schemeClr val="bg2">
                    <a:lumMod val="50000"/>
                  </a:schemeClr>
                </a:solidFill>
              </a:rPr>
              <a:t>DILATAZIONE TERMICA NEI SOLIDI</a:t>
            </a:r>
          </a:p>
          <a:p>
            <a:pPr marL="0" indent="0">
              <a:buNone/>
            </a:pPr>
            <a:r>
              <a:rPr lang="it-IT" sz="1800" b="1" dirty="0"/>
              <a:t>Nei solidi la dilatazione termica è difficile da osservare.</a:t>
            </a:r>
          </a:p>
          <a:p>
            <a:pPr marL="0" indent="0">
              <a:spcBef>
                <a:spcPts val="0"/>
              </a:spcBef>
              <a:buNone/>
            </a:pPr>
            <a:r>
              <a:rPr lang="it-IT" sz="1800" dirty="0"/>
              <a:t>Le particelle che compongono i solidi sono molto vicine tra di loro e sono legate da una grande forza di coesione, perciò anche quando vengono riscaldate si possono allontanare poco e l’aumento di volume non è molto evidente. </a:t>
            </a:r>
          </a:p>
        </p:txBody>
      </p:sp>
      <p:pic>
        <p:nvPicPr>
          <p:cNvPr id="4" name="Immagine 47" descr="logo LATTES OK nero.jpg">
            <a:extLst>
              <a:ext uri="{FF2B5EF4-FFF2-40B4-BE49-F238E27FC236}">
                <a16:creationId xmlns:a16="http://schemas.microsoft.com/office/drawing/2014/main" id="{97D35A4C-3230-FC4A-B9E0-828CCE31D3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a:extLst>
              <a:ext uri="{FF2B5EF4-FFF2-40B4-BE49-F238E27FC236}">
                <a16:creationId xmlns:a16="http://schemas.microsoft.com/office/drawing/2014/main" id="{01004582-B9E0-884A-BDD1-64F1ACF66FC7}"/>
              </a:ext>
            </a:extLst>
          </p:cNvPr>
          <p:cNvSpPr/>
          <p:nvPr/>
        </p:nvSpPr>
        <p:spPr>
          <a:xfrm>
            <a:off x="1261451" y="3490315"/>
            <a:ext cx="4572000" cy="954107"/>
          </a:xfrm>
          <a:prstGeom prst="rect">
            <a:avLst/>
          </a:prstGeom>
          <a:solidFill>
            <a:schemeClr val="bg2">
              <a:lumMod val="90000"/>
            </a:schemeClr>
          </a:solidFill>
        </p:spPr>
        <p:txBody>
          <a:bodyPr>
            <a:spAutoFit/>
          </a:bodyPr>
          <a:lstStyle/>
          <a:p>
            <a:r>
              <a:rPr lang="it-IT" sz="1400" dirty="0"/>
              <a:t>Nella costruzione di ponti e viadotti autostradali </a:t>
            </a:r>
            <a:br>
              <a:rPr lang="it-IT" sz="1400" dirty="0"/>
            </a:br>
            <a:r>
              <a:rPr lang="it-IT" sz="1400" dirty="0"/>
              <a:t>vengono inseriti tra un blocco e l’altro dei giunti, </a:t>
            </a:r>
            <a:br>
              <a:rPr lang="it-IT" sz="1400" dirty="0"/>
            </a:br>
            <a:r>
              <a:rPr lang="it-IT" sz="1400" dirty="0"/>
              <a:t>che permettono ai blocchi di dilatarsi con il caldo </a:t>
            </a:r>
            <a:br>
              <a:rPr lang="it-IT" sz="1400" dirty="0"/>
            </a:br>
            <a:r>
              <a:rPr lang="it-IT" sz="1400" dirty="0"/>
              <a:t>e di contrarsi con il freddo.</a:t>
            </a:r>
            <a:endParaRPr lang="it-IT" sz="1400" dirty="0">
              <a:solidFill>
                <a:srgbClr val="FF0000"/>
              </a:solidFill>
            </a:endParaRPr>
          </a:p>
        </p:txBody>
      </p:sp>
      <p:pic>
        <p:nvPicPr>
          <p:cNvPr id="7" name="Immagine 6">
            <a:extLst>
              <a:ext uri="{FF2B5EF4-FFF2-40B4-BE49-F238E27FC236}">
                <a16:creationId xmlns:a16="http://schemas.microsoft.com/office/drawing/2014/main" id="{D9956E2F-F472-E04E-B511-2B49CD7BDF64}"/>
              </a:ext>
            </a:extLst>
          </p:cNvPr>
          <p:cNvPicPr>
            <a:picLocks noChangeAspect="1"/>
          </p:cNvPicPr>
          <p:nvPr/>
        </p:nvPicPr>
        <p:blipFill rotWithShape="1">
          <a:blip r:embed="rId3">
            <a:extLst>
              <a:ext uri="{28A0092B-C50C-407E-A947-70E740481C1C}">
                <a14:useLocalDpi xmlns:a14="http://schemas.microsoft.com/office/drawing/2010/main" val="0"/>
              </a:ext>
            </a:extLst>
          </a:blip>
          <a:srcRect l="22680" t="9901" r="25290" b="15969"/>
          <a:stretch/>
        </p:blipFill>
        <p:spPr>
          <a:xfrm rot="212956">
            <a:off x="5001396" y="2652578"/>
            <a:ext cx="2441508" cy="2316302"/>
          </a:xfrm>
          <a:prstGeom prst="rect">
            <a:avLst/>
          </a:prstGeom>
          <a:ln w="19050">
            <a:solidFill>
              <a:schemeClr val="bg2">
                <a:lumMod val="50000"/>
              </a:schemeClr>
            </a:solidFill>
          </a:ln>
        </p:spPr>
      </p:pic>
    </p:spTree>
    <p:extLst>
      <p:ext uri="{BB962C8B-B14F-4D97-AF65-F5344CB8AC3E}">
        <p14:creationId xmlns:p14="http://schemas.microsoft.com/office/powerpoint/2010/main" val="360898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La dilatazione termica</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539553" y="1063229"/>
            <a:ext cx="5400600" cy="3394472"/>
          </a:xfrm>
        </p:spPr>
        <p:txBody>
          <a:bodyPr>
            <a:noAutofit/>
          </a:bodyPr>
          <a:lstStyle/>
          <a:p>
            <a:pPr marL="0" indent="0">
              <a:buNone/>
            </a:pPr>
            <a:r>
              <a:rPr lang="it-IT" sz="1800" b="1" dirty="0">
                <a:solidFill>
                  <a:schemeClr val="bg2">
                    <a:lumMod val="50000"/>
                  </a:schemeClr>
                </a:solidFill>
              </a:rPr>
              <a:t>DILATAZIONE TERMICA NEI LIQUIDI</a:t>
            </a:r>
          </a:p>
          <a:p>
            <a:pPr marL="0" indent="0">
              <a:buNone/>
            </a:pPr>
            <a:r>
              <a:rPr lang="it-IT" sz="1800" b="1" dirty="0"/>
              <a:t>Nei liquidi la dilatazione termica è più facile da osservare.</a:t>
            </a:r>
          </a:p>
          <a:p>
            <a:pPr marL="0" indent="0">
              <a:buNone/>
            </a:pPr>
            <a:r>
              <a:rPr lang="it-IT" sz="1800" dirty="0"/>
              <a:t>Le particelle che compongono i liquidi hanno maggiore libertà di movimento e quindi occupano più spazio. </a:t>
            </a:r>
            <a:endParaRPr lang="it-IT" sz="1800" dirty="0">
              <a:solidFill>
                <a:srgbClr val="FF0000"/>
              </a:solidFill>
            </a:endParaRPr>
          </a:p>
          <a:p>
            <a:pPr marL="0" indent="0">
              <a:buNone/>
            </a:pPr>
            <a:r>
              <a:rPr lang="it-IT" sz="1800" dirty="0"/>
              <a:t>In generale, i corpi scaldandosi si dilatano e raffreddandosi si contraggono.</a:t>
            </a:r>
          </a:p>
          <a:p>
            <a:pPr marL="0" indent="0">
              <a:buNone/>
            </a:pPr>
            <a:r>
              <a:rPr lang="it-IT" sz="1800" b="1" dirty="0"/>
              <a:t>L’acqua fa eccezione</a:t>
            </a:r>
            <a:r>
              <a:rPr lang="it-IT" sz="1800" dirty="0"/>
              <a:t>: se si congela, il suo volume aumenta. La massa rimane sempre la stessa e quindi diminuisce la densità: per questo motivo gli iceberg galleggiano sull’acqua.</a:t>
            </a:r>
          </a:p>
          <a:p>
            <a:pPr marL="0" indent="0">
              <a:buNone/>
            </a:pPr>
            <a:endParaRPr lang="it-IT" sz="1800" dirty="0"/>
          </a:p>
        </p:txBody>
      </p:sp>
      <p:pic>
        <p:nvPicPr>
          <p:cNvPr id="4" name="Immagine 47" descr="logo LATTES OK nero.jpg">
            <a:extLst>
              <a:ext uri="{FF2B5EF4-FFF2-40B4-BE49-F238E27FC236}">
                <a16:creationId xmlns:a16="http://schemas.microsoft.com/office/drawing/2014/main" id="{3B1DC691-5BD7-C644-B006-BE8CD96A3D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5C5F3260-97D2-6943-B1CD-850B78109D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69833">
            <a:off x="6053482" y="1029982"/>
            <a:ext cx="2578964" cy="1711218"/>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magine 7">
            <a:extLst>
              <a:ext uri="{FF2B5EF4-FFF2-40B4-BE49-F238E27FC236}">
                <a16:creationId xmlns:a16="http://schemas.microsoft.com/office/drawing/2014/main" id="{C7D0AF5F-4AC7-1441-BD4A-4C5718C41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3877" y="3081867"/>
            <a:ext cx="2587896" cy="171714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9095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95486"/>
            <a:ext cx="8229600" cy="857250"/>
          </a:xfrm>
        </p:spPr>
        <p:txBody>
          <a:bodyPr/>
          <a:lstStyle/>
          <a:p>
            <a:r>
              <a:rPr lang="it-IT" b="1" dirty="0">
                <a:solidFill>
                  <a:schemeClr val="bg2">
                    <a:lumMod val="50000"/>
                  </a:schemeClr>
                </a:solidFill>
                <a:latin typeface="+mn-lt"/>
              </a:rPr>
              <a:t>La dilatazione termica</a:t>
            </a:r>
            <a:endParaRPr lang="it-IT" dirty="0">
              <a:solidFill>
                <a:schemeClr val="bg2">
                  <a:lumMod val="50000"/>
                </a:schemeClr>
              </a:solidFill>
              <a:latin typeface="+mn-lt"/>
            </a:endParaRPr>
          </a:p>
        </p:txBody>
      </p:sp>
      <p:sp>
        <p:nvSpPr>
          <p:cNvPr id="3" name="Segnaposto contenuto 2"/>
          <p:cNvSpPr>
            <a:spLocks noGrp="1"/>
          </p:cNvSpPr>
          <p:nvPr>
            <p:ph idx="1"/>
          </p:nvPr>
        </p:nvSpPr>
        <p:spPr>
          <a:xfrm>
            <a:off x="457200" y="1059582"/>
            <a:ext cx="8003232" cy="3394472"/>
          </a:xfrm>
        </p:spPr>
        <p:txBody>
          <a:bodyPr>
            <a:normAutofit/>
          </a:bodyPr>
          <a:lstStyle/>
          <a:p>
            <a:pPr marL="0" indent="0">
              <a:buNone/>
            </a:pPr>
            <a:r>
              <a:rPr lang="it-IT" sz="1800" b="1" dirty="0">
                <a:solidFill>
                  <a:schemeClr val="bg2">
                    <a:lumMod val="50000"/>
                  </a:schemeClr>
                </a:solidFill>
              </a:rPr>
              <a:t>DILATAZIONE TERMICA NEI GAS</a:t>
            </a:r>
          </a:p>
          <a:p>
            <a:pPr marL="0" indent="0">
              <a:buNone/>
            </a:pPr>
            <a:r>
              <a:rPr lang="it-IT" sz="1800" b="1" dirty="0"/>
              <a:t>Nei gas la dilatazione termica è molto evidente.</a:t>
            </a:r>
          </a:p>
          <a:p>
            <a:pPr marL="0" indent="0">
              <a:buNone/>
            </a:pPr>
            <a:r>
              <a:rPr lang="it-IT" sz="1800" dirty="0"/>
              <a:t>Le particelle che compongono i gas si possono muovere liberamente in tutte le direzioni, perciò quando vengono riscaldate l’aumento di volume si nota parecchio.</a:t>
            </a:r>
          </a:p>
          <a:p>
            <a:pPr marL="0" indent="0">
              <a:buNone/>
            </a:pPr>
            <a:r>
              <a:rPr lang="it-IT" sz="1800" dirty="0"/>
              <a:t>Su questo principio si basa il funzionamento </a:t>
            </a:r>
            <a:br>
              <a:rPr lang="it-IT" sz="1800" dirty="0"/>
            </a:br>
            <a:r>
              <a:rPr lang="it-IT" sz="1800" dirty="0"/>
              <a:t>della </a:t>
            </a:r>
            <a:r>
              <a:rPr lang="it-IT" sz="1800" b="1" dirty="0"/>
              <a:t>mongolfiera</a:t>
            </a:r>
            <a:r>
              <a:rPr lang="it-IT" sz="1800" dirty="0"/>
              <a:t>. L’aria contenuta all’interno </a:t>
            </a:r>
            <a:br>
              <a:rPr lang="it-IT" sz="1800" dirty="0"/>
            </a:br>
            <a:r>
              <a:rPr lang="it-IT" sz="1800" dirty="0"/>
              <a:t>del pallone, riscaldata da un bruciatore, </a:t>
            </a:r>
            <a:br>
              <a:rPr lang="it-IT" sz="1800" dirty="0"/>
            </a:br>
            <a:r>
              <a:rPr lang="it-IT" sz="1800" dirty="0"/>
              <a:t>si espande e la mongolfiera può sollevarsi. </a:t>
            </a:r>
          </a:p>
          <a:p>
            <a:pPr marL="0" indent="0">
              <a:buNone/>
            </a:pPr>
            <a:endParaRPr lang="it-IT" sz="1800" b="1" dirty="0"/>
          </a:p>
          <a:p>
            <a:pPr marL="0" indent="0">
              <a:buNone/>
            </a:pPr>
            <a:endParaRPr lang="it-IT" sz="1800" dirty="0"/>
          </a:p>
          <a:p>
            <a:pPr algn="ctr"/>
            <a:endParaRPr lang="it-IT" sz="1800" dirty="0"/>
          </a:p>
        </p:txBody>
      </p:sp>
      <p:pic>
        <p:nvPicPr>
          <p:cNvPr id="4" name="Immagine 47" descr="logo LATTES OK nero.jpg">
            <a:extLst>
              <a:ext uri="{FF2B5EF4-FFF2-40B4-BE49-F238E27FC236}">
                <a16:creationId xmlns:a16="http://schemas.microsoft.com/office/drawing/2014/main" id="{73F98690-DD8A-4446-9A2C-AD39E41C43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6428BA74-C3E8-6C4F-B52C-7026AA8C9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5703">
            <a:off x="4942721" y="2476122"/>
            <a:ext cx="3687278" cy="2446617"/>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772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Le misure di temperatura e calore</a:t>
            </a:r>
          </a:p>
        </p:txBody>
      </p:sp>
      <p:sp>
        <p:nvSpPr>
          <p:cNvPr id="3" name="Segnaposto contenuto 2"/>
          <p:cNvSpPr>
            <a:spLocks noGrp="1"/>
          </p:cNvSpPr>
          <p:nvPr>
            <p:ph idx="1"/>
          </p:nvPr>
        </p:nvSpPr>
        <p:spPr>
          <a:xfrm>
            <a:off x="539750" y="1200151"/>
            <a:ext cx="6840562" cy="3394472"/>
          </a:xfrm>
        </p:spPr>
        <p:txBody>
          <a:bodyPr>
            <a:normAutofit/>
          </a:bodyPr>
          <a:lstStyle/>
          <a:p>
            <a:pPr marL="0" indent="0">
              <a:buNone/>
            </a:pPr>
            <a:r>
              <a:rPr lang="it-IT" sz="1800" dirty="0"/>
              <a:t>I nostri sensi funzionano abbastanza bene per quanto riguarda la percezione del </a:t>
            </a:r>
            <a:r>
              <a:rPr lang="it-IT" sz="1800" b="1" dirty="0"/>
              <a:t>caldo</a:t>
            </a:r>
            <a:r>
              <a:rPr lang="it-IT" sz="1800" dirty="0"/>
              <a:t> e del </a:t>
            </a:r>
            <a:r>
              <a:rPr lang="it-IT" sz="1800" b="1" dirty="0"/>
              <a:t>freddo</a:t>
            </a:r>
            <a:r>
              <a:rPr lang="it-IT" sz="1800" dirty="0"/>
              <a:t> ma non sono in grado di dirci il </a:t>
            </a:r>
            <a:r>
              <a:rPr lang="it-IT" sz="1800" b="1" dirty="0"/>
              <a:t>valore esatto </a:t>
            </a:r>
            <a:r>
              <a:rPr lang="it-IT" sz="1800" dirty="0"/>
              <a:t>della temperatura dei corpi con cui veniamo in contatto.</a:t>
            </a:r>
          </a:p>
          <a:p>
            <a:pPr marL="0" indent="0">
              <a:buNone/>
            </a:pPr>
            <a:r>
              <a:rPr lang="it-IT" sz="1800" dirty="0"/>
              <a:t>Lo strumento che misura la temperatura è il </a:t>
            </a:r>
            <a:r>
              <a:rPr lang="it-IT" sz="1800" b="1" dirty="0"/>
              <a:t>termometro</a:t>
            </a:r>
            <a:r>
              <a:rPr lang="it-IT" sz="1800" dirty="0"/>
              <a:t>. È formato da un finissimo tubo di vetro collegato a un bulbo che contiene del liquido colorato. Di fianco al tubicino si trovano dei numeri che indicano il livello della temperatura.</a:t>
            </a:r>
          </a:p>
          <a:p>
            <a:pPr marL="0" indent="0">
              <a:buNone/>
            </a:pPr>
            <a:r>
              <a:rPr lang="it-IT" sz="1800" dirty="0"/>
              <a:t>Il funzionamento del termometro si basa sulla </a:t>
            </a:r>
            <a:r>
              <a:rPr lang="it-IT" sz="1800" b="1" dirty="0"/>
              <a:t>dilatazione termica</a:t>
            </a:r>
            <a:r>
              <a:rPr lang="it-IT" sz="1800" dirty="0"/>
              <a:t>: a contatto con un corpo più caldo, il liquido contenuto nel bulbo si dilata e sale nella colonnina; a contatto con un corpo più freddo, il liquido si contrae e scende.</a:t>
            </a:r>
          </a:p>
        </p:txBody>
      </p:sp>
      <p:pic>
        <p:nvPicPr>
          <p:cNvPr id="4" name="Immagine 47" descr="logo LATTES OK nero.jpg">
            <a:extLst>
              <a:ext uri="{FF2B5EF4-FFF2-40B4-BE49-F238E27FC236}">
                <a16:creationId xmlns:a16="http://schemas.microsoft.com/office/drawing/2014/main" id="{23928408-252B-C045-93EC-C04CE84B86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a:extLst>
              <a:ext uri="{FF2B5EF4-FFF2-40B4-BE49-F238E27FC236}">
                <a16:creationId xmlns:a16="http://schemas.microsoft.com/office/drawing/2014/main" id="{CB55BFBB-9269-424C-BC94-A76CB335A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088" y="1112539"/>
            <a:ext cx="1277793" cy="37973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12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b="1" dirty="0">
                <a:solidFill>
                  <a:schemeClr val="bg2">
                    <a:lumMod val="50000"/>
                  </a:schemeClr>
                </a:solidFill>
                <a:latin typeface="+mn-lt"/>
              </a:rPr>
              <a:t>L’unità di misura della temperatura</a:t>
            </a:r>
            <a:endParaRPr lang="it-IT" sz="4000" dirty="0">
              <a:solidFill>
                <a:schemeClr val="bg2">
                  <a:lumMod val="50000"/>
                </a:schemeClr>
              </a:solidFill>
              <a:latin typeface="+mn-lt"/>
            </a:endParaRPr>
          </a:p>
        </p:txBody>
      </p:sp>
      <p:sp>
        <p:nvSpPr>
          <p:cNvPr id="3" name="Segnaposto contenuto 2"/>
          <p:cNvSpPr>
            <a:spLocks noGrp="1"/>
          </p:cNvSpPr>
          <p:nvPr>
            <p:ph idx="1"/>
          </p:nvPr>
        </p:nvSpPr>
        <p:spPr>
          <a:xfrm>
            <a:off x="457200" y="1131590"/>
            <a:ext cx="8229600" cy="3394472"/>
          </a:xfrm>
        </p:spPr>
        <p:txBody>
          <a:bodyPr>
            <a:noAutofit/>
          </a:bodyPr>
          <a:lstStyle/>
          <a:p>
            <a:pPr marL="0" indent="0">
              <a:buNone/>
            </a:pPr>
            <a:r>
              <a:rPr lang="it-IT" sz="1800" dirty="0"/>
              <a:t>Per misurare la temperatura si utilizzano le </a:t>
            </a:r>
            <a:r>
              <a:rPr lang="it-IT" sz="1800" b="1" dirty="0"/>
              <a:t>scale termometriche</a:t>
            </a:r>
            <a:r>
              <a:rPr lang="it-IT" sz="1800" dirty="0"/>
              <a:t>, che hanno come punti di riferimento due </a:t>
            </a:r>
            <a:r>
              <a:rPr lang="it-IT" sz="1800" b="1" dirty="0"/>
              <a:t>temperature fisse e costanti</a:t>
            </a:r>
            <a:r>
              <a:rPr lang="it-IT" sz="1800" dirty="0"/>
              <a:t>: la temperatura del </a:t>
            </a:r>
            <a:r>
              <a:rPr lang="it-IT" sz="1800" b="1" dirty="0"/>
              <a:t>ghiaccio che fonde </a:t>
            </a:r>
            <a:r>
              <a:rPr lang="it-IT" sz="1800" dirty="0"/>
              <a:t>e la temperatura dell’</a:t>
            </a:r>
            <a:r>
              <a:rPr lang="it-IT" sz="1800" b="1" dirty="0"/>
              <a:t>acqua che bolle</a:t>
            </a:r>
            <a:r>
              <a:rPr lang="it-IT" sz="1800" dirty="0"/>
              <a:t>.</a:t>
            </a:r>
          </a:p>
          <a:p>
            <a:pPr marL="198900" indent="-198900"/>
            <a:r>
              <a:rPr lang="it-IT" sz="1800" b="1" dirty="0"/>
              <a:t>Scala Celsius</a:t>
            </a:r>
            <a:r>
              <a:rPr lang="it-IT" sz="1800" dirty="0"/>
              <a:t> (o </a:t>
            </a:r>
            <a:r>
              <a:rPr lang="it-IT" sz="1800" b="1" dirty="0"/>
              <a:t>centigrada</a:t>
            </a:r>
            <a:r>
              <a:rPr lang="it-IT" sz="1800" dirty="0"/>
              <a:t>): il valore </a:t>
            </a:r>
            <a:r>
              <a:rPr lang="it-IT" sz="1800" b="1" dirty="0"/>
              <a:t>0</a:t>
            </a:r>
            <a:r>
              <a:rPr lang="it-IT" sz="1800" dirty="0"/>
              <a:t> è assegnato alla temperatura di fusione del ghiaccio, il valore </a:t>
            </a:r>
            <a:r>
              <a:rPr lang="it-IT" sz="1800" b="1" dirty="0"/>
              <a:t>100</a:t>
            </a:r>
            <a:r>
              <a:rPr lang="it-IT" sz="1800" dirty="0"/>
              <a:t> alla temperatura di ebollizione dell’acqua. L’intervallo tra le due temperature è diviso in 100 parti, ognuna delle quali è chiamata </a:t>
            </a:r>
            <a:r>
              <a:rPr lang="it-IT" sz="1800" b="1" dirty="0"/>
              <a:t>grado centigrado </a:t>
            </a:r>
            <a:r>
              <a:rPr lang="it-IT" sz="1800" dirty="0"/>
              <a:t>e si indica con il simbolo </a:t>
            </a:r>
            <a:r>
              <a:rPr lang="it-IT" sz="1800" b="1" dirty="0"/>
              <a:t>°C</a:t>
            </a:r>
            <a:r>
              <a:rPr lang="it-IT" sz="1800" dirty="0"/>
              <a:t>. È la scala più comunemente usata.</a:t>
            </a:r>
          </a:p>
          <a:p>
            <a:pPr marL="198900" indent="-198900"/>
            <a:r>
              <a:rPr lang="it-IT" sz="1800" b="1" dirty="0"/>
              <a:t>Scala Fahrenheit</a:t>
            </a:r>
            <a:r>
              <a:rPr lang="it-IT" sz="1800" dirty="0"/>
              <a:t>: il valore </a:t>
            </a:r>
            <a:r>
              <a:rPr lang="it-IT" sz="1800" b="1" dirty="0"/>
              <a:t>32</a:t>
            </a:r>
            <a:r>
              <a:rPr lang="it-IT" sz="1800" dirty="0"/>
              <a:t> è assegnato alla temperatura di fusione del ghiaccio, il valore </a:t>
            </a:r>
            <a:r>
              <a:rPr lang="it-IT" sz="1800" b="1" dirty="0"/>
              <a:t>212</a:t>
            </a:r>
            <a:r>
              <a:rPr lang="it-IT" sz="1800" dirty="0"/>
              <a:t> alla temperatura di ebollizione dell’acqua. L’intervallo tra le due temperature è diviso in 180 parti, ognuna delle quali è chiamata </a:t>
            </a:r>
            <a:r>
              <a:rPr lang="it-IT" sz="1800" b="1" dirty="0"/>
              <a:t>grado Fahrenheit </a:t>
            </a:r>
            <a:r>
              <a:rPr lang="it-IT" sz="1800" dirty="0"/>
              <a:t>e si indica con il simbolo </a:t>
            </a:r>
            <a:r>
              <a:rPr lang="it-IT" sz="1800" b="1" dirty="0"/>
              <a:t>F</a:t>
            </a:r>
            <a:r>
              <a:rPr lang="it-IT" sz="1800" dirty="0"/>
              <a:t>. È la scala usata negli Stati Uniti e nei Paesi di cultura anglosassone.</a:t>
            </a:r>
          </a:p>
        </p:txBody>
      </p:sp>
      <p:pic>
        <p:nvPicPr>
          <p:cNvPr id="4" name="Immagine 47" descr="logo LATTES OK nero.jpg">
            <a:extLst>
              <a:ext uri="{FF2B5EF4-FFF2-40B4-BE49-F238E27FC236}">
                <a16:creationId xmlns:a16="http://schemas.microsoft.com/office/drawing/2014/main" id="{B04E4431-55FF-2845-99A6-4968AF54CC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4587875"/>
            <a:ext cx="400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6943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2324</Words>
  <Application>Microsoft Macintosh PowerPoint</Application>
  <PresentationFormat>Presentazione su schermo (16:9)</PresentationFormat>
  <Paragraphs>102</Paragraphs>
  <Slides>20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20</vt:i4>
      </vt:variant>
    </vt:vector>
  </HeadingPairs>
  <TitlesOfParts>
    <vt:vector size="23" baseType="lpstr">
      <vt:lpstr>Arial</vt:lpstr>
      <vt:lpstr>Calibri</vt:lpstr>
      <vt:lpstr>Tema di Office</vt:lpstr>
      <vt:lpstr>Il calore, la temperatura  e i cambiamenti di stato</vt:lpstr>
      <vt:lpstr>Il calore e la temperatura</vt:lpstr>
      <vt:lpstr>Il calore e il movimento delle particelle</vt:lpstr>
      <vt:lpstr>La dilatazione termica</vt:lpstr>
      <vt:lpstr>La dilatazione termica</vt:lpstr>
      <vt:lpstr>La dilatazione termica</vt:lpstr>
      <vt:lpstr>La dilatazione termica</vt:lpstr>
      <vt:lpstr>Le misure di temperatura e calore</vt:lpstr>
      <vt:lpstr>L’unità di misura della temperatura</vt:lpstr>
      <vt:lpstr>L’unità di misura della temperatura</vt:lpstr>
      <vt:lpstr>L’unità di misura del calore</vt:lpstr>
      <vt:lpstr>La propagazione del calore</vt:lpstr>
      <vt:lpstr>La propagazione del calore</vt:lpstr>
      <vt:lpstr>La propagazione del calore</vt:lpstr>
      <vt:lpstr>I cambiamenti di stato</vt:lpstr>
      <vt:lpstr>I cambiamenti di stato</vt:lpstr>
      <vt:lpstr>I cambiamenti di stato</vt:lpstr>
      <vt:lpstr>I cambiamenti di stato</vt:lpstr>
      <vt:lpstr>Il calore latente</vt:lpstr>
      <vt:lpstr>Il calore specifico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calore, la temperatura  e i cambiamenti di stato</dc:title>
  <dc:creator>Elisa Favro</dc:creator>
  <cp:lastModifiedBy>Microsoft Office User</cp:lastModifiedBy>
  <cp:revision>79</cp:revision>
  <dcterms:created xsi:type="dcterms:W3CDTF">2020-03-25T16:09:53Z</dcterms:created>
  <dcterms:modified xsi:type="dcterms:W3CDTF">2020-04-20T10:40:40Z</dcterms:modified>
</cp:coreProperties>
</file>