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/>
    <p:restoredTop sz="90345" autoAdjust="0"/>
  </p:normalViewPr>
  <p:slideViewPr>
    <p:cSldViewPr>
      <p:cViewPr>
        <p:scale>
          <a:sx n="155" d="100"/>
          <a:sy n="155" d="100"/>
        </p:scale>
        <p:origin x="744" y="14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1411-9398-4AC5-8DD9-F36A3B132A9E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315E-DCB7-41D6-B3DD-9422C140DF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67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C586AAD-18B6-0443-989B-7CE05D7C0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t="8049" r="-596" b="8049"/>
          <a:stretch/>
        </p:blipFill>
        <p:spPr>
          <a:xfrm>
            <a:off x="0" y="-19834"/>
            <a:ext cx="9198864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3688008"/>
            <a:ext cx="7772400" cy="1102519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La dinamica dei corpi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9" descr="logo lattes bianco.psd">
            <a:extLst>
              <a:ext uri="{FF2B5EF4-FFF2-40B4-BE49-F238E27FC236}">
                <a16:creationId xmlns:a16="http://schemas.microsoft.com/office/drawing/2014/main" id="{4359912F-B70D-C84A-8D3E-1C1142699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38990"/>
            <a:ext cx="9477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67494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Che cosa studia la dinamica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174720"/>
            <a:ext cx="7072362" cy="314327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dinamica</a:t>
            </a:r>
            <a:r>
              <a:rPr lang="it-IT" sz="1600" dirty="0"/>
              <a:t> è la parte della fisica che spiega perché gli oggetti si muovono, studia quindi </a:t>
            </a:r>
            <a:r>
              <a:rPr lang="it-IT" sz="1600" b="1" dirty="0"/>
              <a:t>le cause del moto di un corpo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Le </a:t>
            </a:r>
            <a:r>
              <a:rPr lang="it-IT" sz="1600" b="1" dirty="0"/>
              <a:t>leggi della dinamica </a:t>
            </a:r>
            <a:r>
              <a:rPr lang="it-IT" sz="1600" dirty="0"/>
              <a:t>furono scoperte dallo scienziato inglese </a:t>
            </a:r>
            <a:r>
              <a:rPr lang="it-IT" sz="1600" b="1" dirty="0"/>
              <a:t>Isaac Newton</a:t>
            </a:r>
            <a:r>
              <a:rPr lang="it-IT" sz="1600" dirty="0"/>
              <a:t> nel XVII secolo e spiegano perché un corpo si muove, accelera, rallenta o si ferma.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35B550C9-84CA-4247-B25D-63FE83120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4D37A01-044E-2D43-B780-FD7F06D18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85161"/>
            <a:ext cx="4047865" cy="23049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D2A4935-003B-5141-8BD9-6C2C20B37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71" y="2639103"/>
            <a:ext cx="1972601" cy="127240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Il primo principio della dinamica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5" y="980729"/>
            <a:ext cx="6192689" cy="303118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400" dirty="0"/>
              <a:t>Quando vai in bicicletta, per partire devi esercitare una forza sui pedali. </a:t>
            </a:r>
            <a:br>
              <a:rPr lang="it-IT" sz="1400" dirty="0"/>
            </a:br>
            <a:r>
              <a:rPr lang="it-IT" sz="1400" dirty="0"/>
              <a:t>Se smetti di pedalare la bicicletta rallenta, a causa della resistenza dell’aria e dell’attrito delle ruote sull’asfalto; se freni, si ferma. Ogni volta che un corpo subisce una forza, se è fermo comincia a muoversi, se è in movimento, </a:t>
            </a:r>
            <a:br>
              <a:rPr lang="it-IT" sz="1400" dirty="0"/>
            </a:br>
            <a:r>
              <a:rPr lang="it-IT" sz="1400" dirty="0"/>
              <a:t>accelera o rallenta. </a:t>
            </a:r>
          </a:p>
          <a:p>
            <a:pPr marL="0">
              <a:buNone/>
            </a:pP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Primo principio della dinamica</a:t>
            </a:r>
            <a:r>
              <a:rPr lang="it-IT" sz="1400" dirty="0"/>
              <a:t>: </a:t>
            </a:r>
            <a:r>
              <a:rPr lang="it-IT" sz="1400" b="1" dirty="0"/>
              <a:t>un corpo mantiene il suo stato di quiete </a:t>
            </a:r>
            <a:br>
              <a:rPr lang="it-IT" sz="1400" b="1" dirty="0"/>
            </a:br>
            <a:r>
              <a:rPr lang="it-IT" sz="1400" b="1" dirty="0"/>
              <a:t>o di moto rettilineo uniforme fino a quando non interviene una forza che agisce su di esso</a:t>
            </a:r>
            <a:r>
              <a:rPr lang="it-IT" sz="1400" dirty="0"/>
              <a:t>. </a:t>
            </a:r>
          </a:p>
          <a:p>
            <a:pPr marL="0">
              <a:buNone/>
            </a:pPr>
            <a:r>
              <a:rPr lang="it-IT" sz="1400" dirty="0"/>
              <a:t>Questo principio si chiama anche </a:t>
            </a:r>
            <a:r>
              <a:rPr lang="it-IT" sz="1400" b="1" dirty="0"/>
              <a:t>principio d’inerzia</a:t>
            </a:r>
            <a:r>
              <a:rPr lang="it-IT" sz="1400" dirty="0"/>
              <a:t>.</a:t>
            </a:r>
          </a:p>
          <a:p>
            <a:pPr marL="0">
              <a:buNone/>
            </a:pPr>
            <a:r>
              <a:rPr lang="it-IT" sz="1400" dirty="0"/>
              <a:t>Quando sei in autobus, se il conducente frena bruscamente, ti sembra di essere spinto in avanti: il tuo corpo tende per inerzia a mantenere il movimento in avanti. Se accelera improvvisamente, ti senti proiettato all’indietro: il tuo corpo per inerzia mantiene il moto più lento che aveva prima.</a:t>
            </a:r>
            <a:br>
              <a:rPr lang="it-IT" sz="1400" dirty="0"/>
            </a:br>
            <a:r>
              <a:rPr lang="it-IT" sz="1400" dirty="0">
                <a:solidFill>
                  <a:srgbClr val="FF0000"/>
                </a:solidFill>
              </a:rPr>
              <a:t> </a:t>
            </a: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B4DC7CB8-9DEB-5B4F-8593-ED6A3204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BEA48-8E8A-644D-98D8-434B3FFE8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97" y="1563638"/>
            <a:ext cx="1281726" cy="118034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1D0CBC4-0674-9640-9DCD-DDE583901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31590"/>
            <a:ext cx="1338416" cy="118970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01F5985-7CEE-E146-A27A-F4DA6D113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85" y="3973676"/>
            <a:ext cx="2183538" cy="106165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FD9395B-5878-3B46-B3F2-459ED8DEB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10" y="3958180"/>
            <a:ext cx="2786028" cy="10953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548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forze di attrito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1142990"/>
            <a:ext cx="8189884" cy="3714775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400" dirty="0"/>
              <a:t>Secondo il principio d’inerzia, un corpo continua il suo moto fino a quando </a:t>
            </a:r>
            <a:br>
              <a:rPr lang="it-IT" sz="1400" dirty="0"/>
            </a:br>
            <a:r>
              <a:rPr lang="it-IT" sz="1400" dirty="0"/>
              <a:t>non interviene una forza che agisce su di esso. Ma ciò che noi vediamo è </a:t>
            </a:r>
            <a:br>
              <a:rPr lang="it-IT" sz="1400" dirty="0"/>
            </a:br>
            <a:r>
              <a:rPr lang="it-IT" sz="1400" dirty="0"/>
              <a:t>che i corpi, dopo un po’, si fermano sempre. Sulla Terra, infatti, </a:t>
            </a:r>
            <a:r>
              <a:rPr lang="it-IT" sz="1400" b="1" dirty="0"/>
              <a:t>qualunque</a:t>
            </a:r>
            <a:br>
              <a:rPr lang="it-IT" sz="1400" b="1" dirty="0"/>
            </a:br>
            <a:r>
              <a:rPr lang="it-IT" sz="1400" b="1" dirty="0"/>
              <a:t>corpo in movimento subisce delle forze che rallentano il suo movimento</a:t>
            </a:r>
            <a:r>
              <a:rPr lang="it-IT" sz="1400" dirty="0"/>
              <a:t>. </a:t>
            </a:r>
            <a:br>
              <a:rPr lang="it-IT" sz="1400" dirty="0"/>
            </a:br>
            <a:r>
              <a:rPr lang="it-IT" sz="1400" dirty="0"/>
              <a:t>Una biglia in movimento rallenta a causa dell’aria e delle imperfezioni del </a:t>
            </a:r>
            <a:br>
              <a:rPr lang="it-IT" sz="1400" dirty="0"/>
            </a:br>
            <a:r>
              <a:rPr lang="it-IT" sz="1400" dirty="0"/>
              <a:t>pavimento che la frenano.</a:t>
            </a:r>
            <a:endParaRPr lang="it-IT" sz="1400" dirty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it-IT" sz="1400" dirty="0"/>
              <a:t>Queste forze si chiamano </a:t>
            </a: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forze di attrito </a:t>
            </a:r>
            <a:r>
              <a:rPr lang="it-IT" sz="1400" dirty="0"/>
              <a:t>e sono </a:t>
            </a:r>
            <a:r>
              <a:rPr lang="it-IT" sz="1400" b="1" dirty="0"/>
              <a:t>causate dagli urti che un corpo in moto subisce dalle particelle della materia che il corpo incontra muovendosi</a:t>
            </a:r>
            <a:r>
              <a:rPr lang="it-IT" sz="1400" dirty="0"/>
              <a:t>. Hanno sempre la </a:t>
            </a:r>
            <a:r>
              <a:rPr lang="it-IT" sz="1400" b="1" dirty="0"/>
              <a:t>stessa direzione del moto</a:t>
            </a:r>
            <a:r>
              <a:rPr lang="it-IT" sz="1400" dirty="0"/>
              <a:t>, ma </a:t>
            </a:r>
            <a:r>
              <a:rPr lang="it-IT" sz="1400" b="1" dirty="0"/>
              <a:t>verso opposto</a:t>
            </a:r>
            <a:r>
              <a:rPr lang="it-IT" sz="1400" dirty="0"/>
              <a:t>. L’attrito è </a:t>
            </a:r>
            <a:r>
              <a:rPr lang="it-IT" sz="1400" b="1" dirty="0"/>
              <a:t>una forza che si oppone al moto di un corpo</a:t>
            </a:r>
            <a:r>
              <a:rPr lang="it-IT" sz="1400" dirty="0"/>
              <a:t>.</a:t>
            </a:r>
          </a:p>
          <a:p>
            <a:pPr marL="0">
              <a:buNone/>
            </a:pPr>
            <a:r>
              <a:rPr lang="it-IT" sz="1400" dirty="0"/>
              <a:t>L’attrito fa diminuire sempre la velocità di un corpo in moto. Maggiore è il numero di urti che un corpo subisce con la superficie su cui si sta muovendo o con l’aria, maggiore sarà l’attrito. Se si riuscisse ad annullare totalmente l’attrito, un corpo continuerebbe il suo moto all’infinito, come avviene nello spazio in assenza di forza di gravità. </a:t>
            </a: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E75CFF02-345E-9845-8EBE-2CD7B2FB4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1A6A61E-299F-324F-A1D3-31E6B53E0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1" t="918" r="6793" b="-918"/>
          <a:stretch/>
        </p:blipFill>
        <p:spPr>
          <a:xfrm>
            <a:off x="6223458" y="1120698"/>
            <a:ext cx="2528930" cy="13946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21453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 tipi di attrito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142991"/>
            <a:ext cx="8501122" cy="265289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400" dirty="0"/>
              <a:t>Se provi a trasportare uno scatolone pesante facendolo scivolare sul pavimento oppure spingendolo su un carrello, ti accorgerai di fare più fatica nel primo caso. </a:t>
            </a:r>
          </a:p>
          <a:p>
            <a:pPr marL="0">
              <a:buNone/>
            </a:pPr>
            <a:endParaRPr lang="it-IT" sz="1400" dirty="0"/>
          </a:p>
          <a:p>
            <a:pPr marL="0">
              <a:buNone/>
            </a:pPr>
            <a:endParaRPr lang="it-IT" sz="1400" dirty="0"/>
          </a:p>
          <a:p>
            <a:pPr marL="0">
              <a:buNone/>
            </a:pPr>
            <a:endParaRPr lang="it-IT" sz="1400" dirty="0"/>
          </a:p>
          <a:p>
            <a:pPr marL="0">
              <a:buNone/>
            </a:pPr>
            <a:endParaRPr lang="it-IT" sz="1400" dirty="0"/>
          </a:p>
          <a:p>
            <a:pPr marL="0">
              <a:buNone/>
            </a:pPr>
            <a:endParaRPr lang="it-IT" sz="1400" b="1" dirty="0"/>
          </a:p>
          <a:p>
            <a:pPr marL="0">
              <a:buNone/>
            </a:pPr>
            <a:endParaRPr lang="it-IT" sz="1400" b="1" dirty="0"/>
          </a:p>
          <a:p>
            <a:pPr marL="0">
              <a:buNone/>
            </a:pPr>
            <a:endParaRPr lang="it-IT" sz="1400" dirty="0"/>
          </a:p>
          <a:p>
            <a:pPr marL="0">
              <a:buNone/>
            </a:pPr>
            <a:r>
              <a:rPr lang="it-IT" sz="1400" b="1" dirty="0"/>
              <a:t>L’attrito</a:t>
            </a:r>
            <a:r>
              <a:rPr lang="it-IT" sz="1400" dirty="0"/>
              <a:t> </a:t>
            </a:r>
            <a:r>
              <a:rPr lang="it-IT" sz="1400" b="1" dirty="0"/>
              <a:t>volvente</a:t>
            </a:r>
            <a:r>
              <a:rPr lang="it-IT" sz="1400" dirty="0"/>
              <a:t> </a:t>
            </a:r>
            <a:r>
              <a:rPr lang="it-IT" sz="1400" b="1" dirty="0"/>
              <a:t>è minore dell’attrito</a:t>
            </a:r>
            <a:r>
              <a:rPr lang="it-IT" sz="1400" dirty="0"/>
              <a:t> </a:t>
            </a:r>
            <a:r>
              <a:rPr lang="it-IT" sz="1400" b="1" dirty="0"/>
              <a:t>radente</a:t>
            </a:r>
            <a:r>
              <a:rPr lang="it-IT" sz="1400" dirty="0"/>
              <a:t>; l’invenzione della ruota, che facilita i trasporti, è infatti considerata una delle tappe più importanti nell’evoluzione della civiltà. </a:t>
            </a:r>
          </a:p>
          <a:p>
            <a:pPr marL="0">
              <a:buNone/>
            </a:pPr>
            <a:r>
              <a:rPr lang="it-IT" sz="1400" dirty="0"/>
              <a:t>L’intensità delle forze di attrito dipende inoltre </a:t>
            </a:r>
            <a:r>
              <a:rPr lang="it-IT" sz="1400" b="1" dirty="0"/>
              <a:t>dal tipo di materiale </a:t>
            </a:r>
            <a:r>
              <a:rPr lang="it-IT" sz="1400" dirty="0"/>
              <a:t>che costituisce le superfici di contatto, da </a:t>
            </a:r>
            <a:r>
              <a:rPr lang="it-IT" sz="1400" b="1" dirty="0"/>
              <a:t>quanto sono ruvide</a:t>
            </a:r>
            <a:r>
              <a:rPr lang="it-IT" sz="1400" dirty="0"/>
              <a:t> e dalla </a:t>
            </a:r>
            <a:r>
              <a:rPr lang="it-IT" sz="1400" b="1" dirty="0"/>
              <a:t>forza che le preme l’una contro l’altra</a:t>
            </a:r>
            <a:r>
              <a:rPr lang="it-IT" sz="1400" dirty="0"/>
              <a:t>.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A28608F6-A883-F143-87AA-E58E721D6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22740FD-6759-044D-B3AB-AA6322B55193}"/>
              </a:ext>
            </a:extLst>
          </p:cNvPr>
          <p:cNvSpPr/>
          <p:nvPr/>
        </p:nvSpPr>
        <p:spPr>
          <a:xfrm>
            <a:off x="4716018" y="2056350"/>
            <a:ext cx="2448270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t-IT" sz="1400" b="1" dirty="0"/>
              <a:t>L’attrito di un corpo che</a:t>
            </a:r>
            <a:br>
              <a:rPr lang="it-IT" sz="1400" b="1" dirty="0"/>
            </a:br>
            <a:r>
              <a:rPr lang="it-IT" sz="1400" b="1" dirty="0"/>
              <a:t> rotola su una superficie </a:t>
            </a:r>
            <a:br>
              <a:rPr lang="it-IT" sz="1400" b="1" dirty="0"/>
            </a:br>
            <a:r>
              <a:rPr lang="it-IT" sz="1400" dirty="0"/>
              <a:t>si chiama attrito </a:t>
            </a: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volvente</a:t>
            </a:r>
            <a:r>
              <a:rPr lang="it-IT" sz="1400" dirty="0"/>
              <a:t>.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4DB2315-6932-1642-A6FA-A58DD4F706BF}"/>
              </a:ext>
            </a:extLst>
          </p:cNvPr>
          <p:cNvSpPr/>
          <p:nvPr/>
        </p:nvSpPr>
        <p:spPr>
          <a:xfrm>
            <a:off x="395495" y="2056350"/>
            <a:ext cx="2880361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t-IT" sz="1400" b="1" dirty="0"/>
              <a:t>L’attrito di un corpo che </a:t>
            </a:r>
            <a:br>
              <a:rPr lang="it-IT" sz="1400" b="1" dirty="0"/>
            </a:br>
            <a:r>
              <a:rPr lang="it-IT" sz="1400" b="1" dirty="0"/>
              <a:t>striscia su una superficie </a:t>
            </a:r>
            <a:br>
              <a:rPr lang="it-IT" sz="1400" b="1" dirty="0"/>
            </a:br>
            <a:r>
              <a:rPr lang="it-IT" sz="1400" dirty="0"/>
              <a:t>si chiama attrito </a:t>
            </a: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radente</a:t>
            </a:r>
            <a:r>
              <a:rPr lang="it-IT" sz="1400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D1564C3-4E97-A641-BD3A-9041F04A7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-7092" b="-10972"/>
          <a:stretch/>
        </p:blipFill>
        <p:spPr>
          <a:xfrm>
            <a:off x="2411760" y="1765708"/>
            <a:ext cx="2016224" cy="13496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77B049-60BB-8340-9948-CDA88B0104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1" t="-3201" r="158" b="-3839"/>
          <a:stretch/>
        </p:blipFill>
        <p:spPr>
          <a:xfrm>
            <a:off x="6828111" y="1765708"/>
            <a:ext cx="1935201" cy="13866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195486"/>
            <a:ext cx="8229600" cy="8572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I tipi di attrito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8350" y="1203598"/>
            <a:ext cx="8396138" cy="216236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L’attrito </a:t>
            </a:r>
            <a:r>
              <a:rPr lang="it-IT" sz="1600" b="1" dirty="0"/>
              <a:t>esercitato dall’aria e dall’acqua</a:t>
            </a:r>
            <a:r>
              <a:rPr lang="it-IT" sz="1600" dirty="0"/>
              <a:t>, che finora abbiamo chiamato “resistenza”, è l’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attrito viscoso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Quando si vuole vincere l’attrito che l’aria o l’acqua oppongono al movimento, si riducono le superfici che per prime incontrano il mezzo entro cui il corpo si muove. </a:t>
            </a:r>
          </a:p>
          <a:p>
            <a:pPr marL="0">
              <a:buNone/>
            </a:pPr>
            <a:r>
              <a:rPr lang="it-IT" sz="1600" dirty="0"/>
              <a:t>Si creano strutture </a:t>
            </a:r>
            <a:r>
              <a:rPr lang="it-IT" sz="1600" b="1" dirty="0"/>
              <a:t>aerodinamiche</a:t>
            </a:r>
            <a:r>
              <a:rPr lang="it-IT" sz="1600" dirty="0"/>
              <a:t> o </a:t>
            </a:r>
            <a:r>
              <a:rPr lang="it-IT" sz="1600" b="1" dirty="0"/>
              <a:t>idrodinamiche</a:t>
            </a:r>
            <a:r>
              <a:rPr lang="it-IT" sz="1600" dirty="0"/>
              <a:t>, con punte affusolate che “tagliano” il fluido e lo fanno scorrere lateralmente. Le prue delle imbarcazioni e le fusoliere degli aeroplani sono realizzate in modo da ridurre l’attrito al minimo.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FEB01D0C-39E5-2348-BBD3-070FF5DE2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C99DDA0-F898-3A44-9EE8-73B7F089A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3131932"/>
            <a:ext cx="4252600" cy="13282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B061305-146C-0A4A-BC7E-D27DA6C15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8" y="3365958"/>
            <a:ext cx="3693812" cy="92534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4B5BA9F-7E8E-9846-B99B-FF468A600E83}"/>
              </a:ext>
            </a:extLst>
          </p:cNvPr>
          <p:cNvSpPr/>
          <p:nvPr/>
        </p:nvSpPr>
        <p:spPr>
          <a:xfrm rot="21409893">
            <a:off x="2063435" y="4258259"/>
            <a:ext cx="359031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/>
              <a:t>La fusoliera degli aerei e la chiglia delle barche sono realizzate per ridurre l’attrito al minimo.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Il secondo principio della dinamica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059582"/>
            <a:ext cx="5904656" cy="3714775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400" dirty="0"/>
              <a:t>Immagina di spingere un carrello del supermercato. Quando è vuoto lo spingi con facilità. Ma se utilizzi la stessa forza per spingerlo dopo averlo riempito, si muoverà più lentamente. </a:t>
            </a:r>
          </a:p>
          <a:p>
            <a:pPr marL="0">
              <a:buNone/>
            </a:pPr>
            <a:r>
              <a:rPr lang="it-IT" sz="1400" dirty="0"/>
              <a:t>La </a:t>
            </a:r>
            <a:r>
              <a:rPr lang="it-IT" sz="1400" b="1" dirty="0"/>
              <a:t>variazione di velocità</a:t>
            </a:r>
            <a:r>
              <a:rPr lang="it-IT" sz="1400" dirty="0"/>
              <a:t>, o </a:t>
            </a:r>
            <a:r>
              <a:rPr lang="it-IT" sz="1400" b="1" dirty="0"/>
              <a:t>accelerazione</a:t>
            </a:r>
            <a:r>
              <a:rPr lang="it-IT" sz="1400" dirty="0"/>
              <a:t>, che è impressa a un corpo dipende dalla sua </a:t>
            </a:r>
            <a:r>
              <a:rPr lang="it-IT" sz="1400" b="1" dirty="0"/>
              <a:t>massa</a:t>
            </a:r>
            <a:r>
              <a:rPr lang="it-IT" sz="1400" dirty="0"/>
              <a:t>; </a:t>
            </a:r>
            <a:r>
              <a:rPr lang="it-IT" sz="1400" b="1" dirty="0"/>
              <a:t>applicando la stessa forza, maggiore è la massa e minore è l’accelerazione</a:t>
            </a:r>
            <a:r>
              <a:rPr lang="it-IT" sz="1400" dirty="0"/>
              <a:t>. </a:t>
            </a:r>
          </a:p>
          <a:p>
            <a:pPr marL="0">
              <a:buNone/>
            </a:pPr>
            <a:r>
              <a:rPr lang="it-IT" sz="1400" dirty="0"/>
              <a:t>Se chiami in aiuto una seconda persona, potrete esercitare una forza maggiore e quindi riuscirete a spingere il carrello con una velocità più elevata. L’</a:t>
            </a:r>
            <a:r>
              <a:rPr lang="it-IT" sz="1400" b="1" dirty="0"/>
              <a:t>accelerazione</a:t>
            </a:r>
            <a:r>
              <a:rPr lang="it-IT" sz="1400" dirty="0"/>
              <a:t> </a:t>
            </a:r>
            <a:r>
              <a:rPr lang="it-IT" sz="1400" b="1" dirty="0"/>
              <a:t>è tanto maggiore, quanto maggiore è la forza applicata</a:t>
            </a:r>
            <a:r>
              <a:rPr lang="it-IT" sz="1400" dirty="0"/>
              <a:t>. </a:t>
            </a:r>
          </a:p>
          <a:p>
            <a:pPr marL="0">
              <a:buNone/>
            </a:pPr>
            <a:r>
              <a:rPr lang="it-IT" sz="1400" dirty="0"/>
              <a:t>Le tre grandezze </a:t>
            </a:r>
            <a:r>
              <a:rPr lang="it-IT" sz="1400" b="1" dirty="0"/>
              <a:t>forza</a:t>
            </a:r>
            <a:r>
              <a:rPr lang="it-IT" sz="1400" dirty="0"/>
              <a:t> </a:t>
            </a:r>
            <a:r>
              <a:rPr lang="it-IT" sz="1400" b="1" dirty="0"/>
              <a:t>(F)</a:t>
            </a:r>
            <a:r>
              <a:rPr lang="it-IT" sz="1400" dirty="0"/>
              <a:t>, </a:t>
            </a:r>
            <a:r>
              <a:rPr lang="it-IT" sz="1400" b="1" dirty="0"/>
              <a:t>massa (m) e accelerazione (a) </a:t>
            </a:r>
            <a:r>
              <a:rPr lang="it-IT" sz="1400" dirty="0"/>
              <a:t>sono legate fra di loro da una relazione matematica che rappresenta il </a:t>
            </a: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secondo principio della dinamica</a:t>
            </a:r>
            <a:r>
              <a:rPr lang="it-IT" sz="1400" dirty="0"/>
              <a:t>: </a:t>
            </a:r>
            <a:r>
              <a:rPr lang="it-IT" sz="1400" b="1" dirty="0" err="1"/>
              <a:t>F</a:t>
            </a:r>
            <a:r>
              <a:rPr lang="it-IT" sz="1400" b="1" dirty="0"/>
              <a:t> = ma</a:t>
            </a:r>
          </a:p>
          <a:p>
            <a:pPr marL="0">
              <a:buNone/>
            </a:pPr>
            <a:r>
              <a:rPr lang="it-IT" sz="1400" dirty="0"/>
              <a:t>Questo principio si può esprimere così: </a:t>
            </a:r>
            <a:r>
              <a:rPr lang="it-IT" sz="1400" b="1" dirty="0"/>
              <a:t>Una forza applicata a un corpo gli imprime un’accelerazione che è direttamente proporzionale all’intensità della forza stessa e inversamente proporzionale alla massa del corpo.</a:t>
            </a: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34EB5C9-6E5F-734D-B41C-35C66A9A9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C52610F-F8F5-0948-ACAC-7E9D1A55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40800"/>
            <a:ext cx="2218250" cy="13309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3BDDF23-09DB-0D40-B5E5-4F18B7AD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1" y="2752968"/>
            <a:ext cx="2218249" cy="15363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21453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Il terzo principio della dinamica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75607"/>
            <a:ext cx="7889530" cy="338437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400" dirty="0"/>
              <a:t>Quando </a:t>
            </a:r>
            <a:r>
              <a:rPr lang="it-IT" sz="1400" b="1" dirty="0"/>
              <a:t>un corpo esercita una forza </a:t>
            </a:r>
            <a:r>
              <a:rPr lang="it-IT" sz="1400" dirty="0"/>
              <a:t>su un altro corpo, il </a:t>
            </a:r>
            <a:r>
              <a:rPr lang="it-IT" sz="1400" b="1" dirty="0"/>
              <a:t>secondo corpo oppone una certa resistenza al primo</a:t>
            </a:r>
            <a:r>
              <a:rPr lang="it-IT" sz="1400" dirty="0"/>
              <a:t>. </a:t>
            </a:r>
          </a:p>
          <a:p>
            <a:pPr marL="0">
              <a:buNone/>
            </a:pPr>
            <a:r>
              <a:rPr lang="it-IT" sz="1400" dirty="0"/>
              <a:t>Supponi di voler spostare una pesante ruota di un camion appoggiata a terra, con l’aiuto di una corda che hai legato alla ruota. Per farla muovere devi esercitare una forza su di essa tirando verso di te la corda. Mentre tiri, però, è come se ti sentissi contemporaneamente </a:t>
            </a:r>
            <a:br>
              <a:rPr lang="it-IT" sz="1400" dirty="0"/>
            </a:br>
            <a:r>
              <a:rPr lang="it-IT" sz="1400" dirty="0"/>
              <a:t>tirato a tua volta dalla ruota. </a:t>
            </a:r>
          </a:p>
          <a:p>
            <a:pPr marL="0">
              <a:buNone/>
            </a:pPr>
            <a:r>
              <a:rPr lang="it-IT" sz="1400" dirty="0"/>
              <a:t>Si può quindi concludere che all’azione che tu eserciti sulla </a:t>
            </a:r>
            <a:br>
              <a:rPr lang="it-IT" sz="1400" dirty="0"/>
            </a:br>
            <a:r>
              <a:rPr lang="it-IT" sz="1400" dirty="0"/>
              <a:t>ruota corrisponde una reazione in verso opposto che la ruota </a:t>
            </a:r>
            <a:br>
              <a:rPr lang="it-IT" sz="1400" dirty="0"/>
            </a:br>
            <a:r>
              <a:rPr lang="it-IT" sz="1400" dirty="0"/>
              <a:t>esercita su di te. La </a:t>
            </a:r>
            <a:r>
              <a:rPr lang="it-IT" sz="1400" b="1" dirty="0"/>
              <a:t>forza è di uguale intensità e direzione</a:t>
            </a:r>
            <a:r>
              <a:rPr lang="it-IT" sz="1400" dirty="0"/>
              <a:t>, </a:t>
            </a:r>
            <a:br>
              <a:rPr lang="it-IT" sz="1400" dirty="0"/>
            </a:br>
            <a:r>
              <a:rPr lang="it-IT" sz="1400" dirty="0"/>
              <a:t>ma </a:t>
            </a:r>
            <a:r>
              <a:rPr lang="it-IT" sz="1400" b="1" dirty="0"/>
              <a:t>verso opposto</a:t>
            </a:r>
            <a:r>
              <a:rPr lang="it-IT" sz="1400" dirty="0"/>
              <a:t>. </a:t>
            </a:r>
          </a:p>
          <a:p>
            <a:pPr marL="0">
              <a:buNone/>
            </a:pPr>
            <a:endParaRPr lang="it-IT" sz="1400" b="1" dirty="0">
              <a:solidFill>
                <a:srgbClr val="00B050"/>
              </a:solidFill>
            </a:endParaRPr>
          </a:p>
          <a:p>
            <a:pPr marL="0">
              <a:buNone/>
            </a:pPr>
            <a:endParaRPr lang="it-IT" sz="1400" b="1" dirty="0">
              <a:solidFill>
                <a:srgbClr val="00B050"/>
              </a:solidFill>
            </a:endParaRPr>
          </a:p>
          <a:p>
            <a:pPr marL="0">
              <a:buNone/>
            </a:pP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Terzo principio della dinamica</a:t>
            </a:r>
            <a:r>
              <a:rPr lang="it-IT" sz="1400" dirty="0"/>
              <a:t>: </a:t>
            </a:r>
            <a:r>
              <a:rPr lang="it-IT" sz="1400" b="1" dirty="0"/>
              <a:t>a ogni azione corrisponde una reazione uguale e contraria</a:t>
            </a:r>
            <a:r>
              <a:rPr lang="it-IT" sz="1400" dirty="0"/>
              <a:t>.</a:t>
            </a: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C8609C4D-EB19-A24E-9C47-AF7B18FAC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9E3663-16D4-CA41-B94B-4F7D777D9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83718"/>
            <a:ext cx="2633973" cy="1758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Forza centrifuga e forza centripeta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42991"/>
            <a:ext cx="7704856" cy="314327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400" dirty="0"/>
              <a:t>Dal primo principio della dinamica si deduce che ogni corpo tende a muoversi di moto rettilineo uniforme se non intervengono forze esterne a modificare il suo stato.</a:t>
            </a:r>
          </a:p>
          <a:p>
            <a:pPr marL="0">
              <a:buNone/>
            </a:pPr>
            <a:r>
              <a:rPr lang="it-IT" sz="1400" dirty="0"/>
              <a:t>Che cosa succede, allora, a un corpo che si muove su una traiettoria circolare?</a:t>
            </a:r>
          </a:p>
          <a:p>
            <a:pPr marL="0">
              <a:buNone/>
            </a:pPr>
            <a:r>
              <a:rPr lang="it-IT" sz="1400" dirty="0"/>
              <a:t>Quando un corpo si muove con un </a:t>
            </a:r>
            <a:r>
              <a:rPr lang="it-IT" sz="1400" b="1" dirty="0"/>
              <a:t>moto circolare uniforme </a:t>
            </a:r>
            <a:r>
              <a:rPr lang="it-IT" sz="1400" dirty="0"/>
              <a:t>(come quello di una giostra per bambini), sul corpo agisce una forza. </a:t>
            </a:r>
          </a:p>
          <a:p>
            <a:pPr marL="0">
              <a:buNone/>
            </a:pPr>
            <a:r>
              <a:rPr lang="it-IT" sz="1400" dirty="0"/>
              <a:t>Un corpo, per muoversi con un moto circolare, deve subire </a:t>
            </a:r>
            <a:r>
              <a:rPr lang="it-IT" sz="1400" b="1" dirty="0"/>
              <a:t>una forza </a:t>
            </a:r>
            <a:br>
              <a:rPr lang="it-IT" sz="1400" b="1" dirty="0"/>
            </a:br>
            <a:r>
              <a:rPr lang="it-IT" sz="1400" b="1" dirty="0"/>
              <a:t>che lo faccia deviare dalla sua traiettoria rettilinea</a:t>
            </a:r>
            <a:r>
              <a:rPr lang="it-IT" sz="1400" dirty="0"/>
              <a:t>. Questa forza si </a:t>
            </a:r>
            <a:br>
              <a:rPr lang="it-IT" sz="1400" dirty="0"/>
            </a:br>
            <a:r>
              <a:rPr lang="it-IT" sz="1400" dirty="0"/>
              <a:t>chiama </a:t>
            </a: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forza centripeta</a:t>
            </a:r>
            <a:r>
              <a:rPr lang="it-IT" sz="1400" dirty="0"/>
              <a:t>, perché è diretta verso il centro della traiettoria </a:t>
            </a:r>
            <a:br>
              <a:rPr lang="it-IT" sz="1400" dirty="0"/>
            </a:br>
            <a:r>
              <a:rPr lang="it-IT" sz="1400" dirty="0"/>
              <a:t>circolare. </a:t>
            </a:r>
          </a:p>
          <a:p>
            <a:pPr marL="0">
              <a:buNone/>
            </a:pPr>
            <a:r>
              <a:rPr lang="it-IT" sz="1400" dirty="0"/>
              <a:t>La forza centripeta permette a una macchina di curvare ed è causata </a:t>
            </a:r>
            <a:br>
              <a:rPr lang="it-IT" sz="1400" dirty="0"/>
            </a:br>
            <a:r>
              <a:rPr lang="it-IT" sz="1400" dirty="0"/>
              <a:t>dall’attrito tra le ruote e la strada. Chi sta sull’auto però sente una </a:t>
            </a:r>
            <a:r>
              <a:rPr lang="it-IT" sz="1400" b="1" dirty="0"/>
              <a:t>forza </a:t>
            </a:r>
            <a:br>
              <a:rPr lang="it-IT" sz="1400" b="1" dirty="0"/>
            </a:br>
            <a:r>
              <a:rPr lang="it-IT" sz="1400" b="1" dirty="0"/>
              <a:t>uguale e contraria</a:t>
            </a:r>
            <a:r>
              <a:rPr lang="it-IT" sz="1400" dirty="0"/>
              <a:t>, la </a:t>
            </a: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forza centrifuga</a:t>
            </a:r>
            <a:r>
              <a:rPr lang="it-IT" sz="1400" dirty="0"/>
              <a:t>, che sembra spingerlo fuori. </a:t>
            </a:r>
            <a:br>
              <a:rPr lang="it-IT" sz="1400" dirty="0"/>
            </a:br>
            <a:r>
              <a:rPr lang="it-IT" sz="1400" dirty="0"/>
              <a:t>La forza centrifuga è una </a:t>
            </a:r>
            <a:r>
              <a:rPr lang="it-IT" sz="1400" b="1" dirty="0"/>
              <a:t>forza apparente</a:t>
            </a:r>
            <a:r>
              <a:rPr lang="it-IT" sz="1400" dirty="0"/>
              <a:t>, cioè non esiste veramente</a:t>
            </a:r>
            <a:br>
              <a:rPr lang="it-IT" sz="1400" dirty="0"/>
            </a:br>
            <a:r>
              <a:rPr lang="it-IT" sz="1400" dirty="0"/>
              <a:t>ma viene avvertita solo da chi si trova all’interno dell’auto. </a:t>
            </a:r>
            <a:br>
              <a:rPr lang="it-IT" sz="1600" dirty="0"/>
            </a:br>
            <a:r>
              <a:rPr lang="it-IT" sz="1600" dirty="0"/>
              <a:t> </a:t>
            </a:r>
            <a:br>
              <a:rPr lang="it-IT" sz="1600" dirty="0"/>
            </a:br>
            <a:r>
              <a:rPr lang="it-IT" sz="1600" dirty="0"/>
              <a:t> </a:t>
            </a: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57BE8553-9C5C-DC44-9E6B-C3941B004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4034D2-7EC8-434B-89FE-645061D44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4"/>
          <a:stretch/>
        </p:blipFill>
        <p:spPr>
          <a:xfrm>
            <a:off x="6319653" y="2255614"/>
            <a:ext cx="2146300" cy="26203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7A2D57-396E-4449-BCF3-2A598B508CF7}"/>
              </a:ext>
            </a:extLst>
          </p:cNvPr>
          <p:cNvSpPr txBox="1"/>
          <p:nvPr/>
        </p:nvSpPr>
        <p:spPr>
          <a:xfrm>
            <a:off x="444843" y="-9638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1192</Words>
  <Application>Microsoft Macintosh PowerPoint</Application>
  <PresentationFormat>Presentazione su schermo (16:9)</PresentationFormat>
  <Paragraphs>65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La dinamica dei corpi</vt:lpstr>
      <vt:lpstr>Che cosa studia la dinamica</vt:lpstr>
      <vt:lpstr>Il primo principio della dinamica</vt:lpstr>
      <vt:lpstr>Le forze di attrito</vt:lpstr>
      <vt:lpstr>I tipi di attrito</vt:lpstr>
      <vt:lpstr>I tipi di attrito</vt:lpstr>
      <vt:lpstr>Il secondo principio della dinamica</vt:lpstr>
      <vt:lpstr>Il terzo principio della dinamica</vt:lpstr>
      <vt:lpstr>Forza centrifuga e forza centripeta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respirazione</dc:title>
  <dc:creator>Carmela Giglio</dc:creator>
  <cp:lastModifiedBy>Microsoft Office User</cp:lastModifiedBy>
  <cp:revision>248</cp:revision>
  <dcterms:created xsi:type="dcterms:W3CDTF">2020-03-17T13:59:37Z</dcterms:created>
  <dcterms:modified xsi:type="dcterms:W3CDTF">2020-04-23T14:29:24Z</dcterms:modified>
</cp:coreProperties>
</file>