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9"/>
    <p:restoredTop sz="90346" autoAdjust="0"/>
  </p:normalViewPr>
  <p:slideViewPr>
    <p:cSldViewPr>
      <p:cViewPr varScale="1">
        <p:scale>
          <a:sx n="157" d="100"/>
          <a:sy n="157" d="100"/>
        </p:scale>
        <p:origin x="112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40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2F93D78-4E8D-C445-9876-C30A96A0C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b="14010"/>
          <a:stretch/>
        </p:blipFill>
        <p:spPr>
          <a:xfrm>
            <a:off x="0" y="0"/>
            <a:ext cx="9145776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28495" y="339502"/>
            <a:ext cx="7772400" cy="1102519"/>
          </a:xfrm>
        </p:spPr>
        <p:txBody>
          <a:bodyPr>
            <a:normAutofit/>
          </a:bodyPr>
          <a:lstStyle/>
          <a:p>
            <a:r>
              <a:rPr lang="it-IT" sz="4800" b="1" dirty="0"/>
              <a:t>Elettricità e magnetismo</a:t>
            </a:r>
            <a:endParaRPr lang="it-IT" sz="4800" dirty="0"/>
          </a:p>
        </p:txBody>
      </p:sp>
      <p:pic>
        <p:nvPicPr>
          <p:cNvPr id="8" name="Immagine 4" descr="logo LATTES OK nero.psd">
            <a:extLst>
              <a:ext uri="{FF2B5EF4-FFF2-40B4-BE49-F238E27FC236}">
                <a16:creationId xmlns:a16="http://schemas.microsoft.com/office/drawing/2014/main" id="{B93DF1AC-11C8-C447-92C5-42C94017E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0" y="263287"/>
            <a:ext cx="8048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Gli effetti della corrente elettrica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987574"/>
            <a:ext cx="8147050" cy="339447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L’EFFETTO CHIMICO</a:t>
            </a:r>
          </a:p>
          <a:p>
            <a:pPr marL="0">
              <a:buNone/>
            </a:pPr>
            <a:r>
              <a:rPr lang="it-IT" sz="1600" dirty="0"/>
              <a:t>Quando si fa passare la corrente attraverso alcuni tipi di soluzioni, si osserva che anch’esse conducono la corrente, anche se il meccanismo è differente da quello che si verifica in un filo metallico. Alcune sostanze, come gli acidi, le basi e i sali, sciolte in acqua si dissociano in </a:t>
            </a:r>
            <a:r>
              <a:rPr lang="it-IT" sz="1600" b="1" dirty="0"/>
              <a:t>ioni positivi </a:t>
            </a:r>
            <a:r>
              <a:rPr lang="it-IT" sz="1600" dirty="0"/>
              <a:t>e </a:t>
            </a:r>
            <a:r>
              <a:rPr lang="it-IT" sz="1600" b="1" dirty="0"/>
              <a:t>ioni negativi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Se in una soluzione di cloruro di sodio (</a:t>
            </a:r>
            <a:r>
              <a:rPr lang="it-IT" sz="1600" dirty="0" err="1"/>
              <a:t>NaCl</a:t>
            </a:r>
            <a:r>
              <a:rPr lang="it-IT" sz="1600" dirty="0"/>
              <a:t>) introduciamo due barrette metalliche (</a:t>
            </a:r>
            <a:r>
              <a:rPr lang="it-IT" sz="1600" b="1" dirty="0"/>
              <a:t>elettrodi</a:t>
            </a:r>
            <a:r>
              <a:rPr lang="it-IT" sz="1600" dirty="0"/>
              <a:t>) collegate ai due poli di una pila, fra di essi si stabilisce una differenza di potenziale. Gli ioni positivi vengono attratti dall’elettrodo negativo (</a:t>
            </a:r>
            <a:r>
              <a:rPr lang="it-IT" sz="1600" b="1" dirty="0"/>
              <a:t>catodo</a:t>
            </a:r>
            <a:r>
              <a:rPr lang="it-IT" sz="1600" dirty="0"/>
              <a:t>), gli ioni </a:t>
            </a:r>
            <a:br>
              <a:rPr lang="it-IT" sz="1600" dirty="0"/>
            </a:br>
            <a:r>
              <a:rPr lang="it-IT" sz="1600" dirty="0"/>
              <a:t>negativi dall’elettrodo positivo (</a:t>
            </a:r>
            <a:r>
              <a:rPr lang="it-IT" sz="1600" b="1" dirty="0"/>
              <a:t>anodo</a:t>
            </a:r>
            <a:r>
              <a:rPr lang="it-IT" sz="1600" dirty="0"/>
              <a:t>); il flusso di ioni mantiene </a:t>
            </a:r>
            <a:br>
              <a:rPr lang="it-IT" sz="1600" dirty="0"/>
            </a:br>
            <a:r>
              <a:rPr lang="it-IT" sz="1600" dirty="0"/>
              <a:t>il passaggio della corrente elettrica.</a:t>
            </a:r>
          </a:p>
          <a:p>
            <a:pPr marL="0">
              <a:buNone/>
            </a:pPr>
            <a:r>
              <a:rPr lang="it-IT" sz="1600" dirty="0"/>
              <a:t>Questo procedimento si chiama </a:t>
            </a:r>
            <a:r>
              <a:rPr lang="it-IT" sz="1600" b="1" dirty="0"/>
              <a:t>elettrolisi</a:t>
            </a:r>
            <a:r>
              <a:rPr lang="it-IT" sz="1600" dirty="0"/>
              <a:t> e può essere usato </a:t>
            </a:r>
            <a:br>
              <a:rPr lang="it-IT" sz="1600" dirty="0"/>
            </a:br>
            <a:r>
              <a:rPr lang="it-IT" sz="1600" dirty="0"/>
              <a:t>per separare due sostanze in una soluzione. 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FB98AF11-C211-C44E-B107-757F4E4A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6A3807-A372-E34C-AA35-9FB9D9830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1" t="-8722" r="-818" b="-4663"/>
          <a:stretch/>
        </p:blipFill>
        <p:spPr>
          <a:xfrm>
            <a:off x="6227986" y="2958944"/>
            <a:ext cx="237626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343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pila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000114"/>
            <a:ext cx="6336704" cy="414338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funzionamento della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pila</a:t>
            </a:r>
            <a:r>
              <a:rPr lang="it-IT" sz="1600" dirty="0"/>
              <a:t> si basa sull’</a:t>
            </a:r>
            <a:r>
              <a:rPr lang="it-IT" sz="1600" b="1" dirty="0"/>
              <a:t>effetto chimico della </a:t>
            </a:r>
            <a:br>
              <a:rPr lang="it-IT" sz="1600" b="1" dirty="0"/>
            </a:br>
            <a:r>
              <a:rPr lang="it-IT" sz="1600" b="1" dirty="0"/>
              <a:t>corrente elettrica</a:t>
            </a:r>
            <a:r>
              <a:rPr lang="it-IT" sz="1600" dirty="0"/>
              <a:t>. In una pila, </a:t>
            </a:r>
            <a:r>
              <a:rPr lang="it-IT" sz="1600" b="1" dirty="0"/>
              <a:t>due elettrodi</a:t>
            </a:r>
            <a:r>
              <a:rPr lang="it-IT" sz="1600" dirty="0"/>
              <a:t>, uno positivo e </a:t>
            </a:r>
            <a:br>
              <a:rPr lang="it-IT" sz="1600" dirty="0"/>
            </a:br>
            <a:r>
              <a:rPr lang="it-IT" sz="1600" dirty="0"/>
              <a:t>l’altro negativo, vengono </a:t>
            </a:r>
            <a:r>
              <a:rPr lang="it-IT" sz="1600" b="1" dirty="0"/>
              <a:t>immersi in una soluzione </a:t>
            </a:r>
            <a:r>
              <a:rPr lang="it-IT" sz="1600" dirty="0"/>
              <a:t>e, </a:t>
            </a:r>
            <a:br>
              <a:rPr lang="it-IT" sz="1600" dirty="0"/>
            </a:br>
            <a:r>
              <a:rPr lang="it-IT" sz="1600" dirty="0"/>
              <a:t>sfruttando la </a:t>
            </a:r>
            <a:r>
              <a:rPr lang="it-IT" sz="1600" b="1" dirty="0"/>
              <a:t>differenza di potenziale </a:t>
            </a:r>
            <a:r>
              <a:rPr lang="it-IT" sz="1600" dirty="0"/>
              <a:t>che c’è nel liquido, </a:t>
            </a:r>
            <a:br>
              <a:rPr lang="it-IT" sz="1600" dirty="0"/>
            </a:br>
            <a:r>
              <a:rPr lang="it-IT" sz="1600" dirty="0"/>
              <a:t>generano </a:t>
            </a:r>
            <a:r>
              <a:rPr lang="it-IT" sz="1600" b="1" dirty="0"/>
              <a:t>corrente elettrica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dirty="0"/>
              <a:t>La </a:t>
            </a:r>
            <a:r>
              <a:rPr lang="it-IT" sz="1600" b="1" dirty="0"/>
              <a:t>pila</a:t>
            </a:r>
            <a:r>
              <a:rPr lang="it-IT" sz="1600" dirty="0"/>
              <a:t> fu inventata alla fine del Settecento da Alessandro Volta </a:t>
            </a:r>
            <a:br>
              <a:rPr lang="it-IT" sz="1600" dirty="0"/>
            </a:br>
            <a:r>
              <a:rPr lang="it-IT" sz="1600" dirty="0"/>
              <a:t>e fu il primo generatore di corrente della storia.</a:t>
            </a:r>
          </a:p>
          <a:p>
            <a:pPr marL="0">
              <a:buNone/>
            </a:pPr>
            <a:r>
              <a:rPr lang="it-IT" sz="1600" dirty="0"/>
              <a:t>Le </a:t>
            </a:r>
            <a:r>
              <a:rPr lang="it-IT" sz="1600" b="1" dirty="0"/>
              <a:t>pile moderne </a:t>
            </a:r>
            <a:r>
              <a:rPr lang="it-IT" sz="1600" dirty="0"/>
              <a:t>sono costituite da celle, che utilizzano elettrodi di zinco e di carbone immersi in una pasta di cloruro d’ammonio o di cloruro di zinco. Dopo un certo periodo di tempo, però, la reazione elettrochimica si arresta, la pila si scarica e non si può più utilizzare. </a:t>
            </a:r>
          </a:p>
          <a:p>
            <a:pPr marL="0">
              <a:buNone/>
            </a:pPr>
            <a:r>
              <a:rPr lang="it-IT" sz="1600" dirty="0"/>
              <a:t>Le </a:t>
            </a:r>
            <a:r>
              <a:rPr lang="it-IT" sz="1600" b="1" dirty="0"/>
              <a:t>pile alcaline</a:t>
            </a:r>
            <a:r>
              <a:rPr lang="it-IT" sz="1600" dirty="0"/>
              <a:t>, che hanno una durata maggiore, utilizzano una pasta a base di un metallo alcalino, come il potassio. Anche le </a:t>
            </a:r>
            <a:r>
              <a:rPr lang="it-IT" sz="1600" b="1" dirty="0"/>
              <a:t>batterie delle automobili</a:t>
            </a:r>
            <a:r>
              <a:rPr lang="it-IT" sz="1600" dirty="0"/>
              <a:t> funzionano con lo stesso principio ma, a differenza delle pile, si possono ricaricare facendovi passare corrente. </a:t>
            </a:r>
            <a:br>
              <a:rPr lang="it-IT" sz="1600" dirty="0"/>
            </a:br>
            <a:endParaRPr lang="it-IT" sz="16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6D367612-17AF-F745-8A48-515F52F12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07BEA7E-CFAB-F040-813F-E64886AEE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64" y="3293696"/>
            <a:ext cx="1534644" cy="12818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D48C2B-3AB2-8C49-B7CB-3734F53CB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08" y="622311"/>
            <a:ext cx="2691144" cy="194943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94F041D-4646-2D47-A3DD-CB78FA80CF5D}"/>
              </a:ext>
            </a:extLst>
          </p:cNvPr>
          <p:cNvSpPr/>
          <p:nvPr/>
        </p:nvSpPr>
        <p:spPr>
          <a:xfrm>
            <a:off x="6890275" y="378174"/>
            <a:ext cx="148483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Elettrodo di rame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814F233-EC24-3B44-A334-72D8DBD1C40E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891438" y="685951"/>
            <a:ext cx="741252" cy="1189074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4C6AED-EAF4-6547-9BAF-EE58E748A5C6}"/>
              </a:ext>
            </a:extLst>
          </p:cNvPr>
          <p:cNvSpPr/>
          <p:nvPr/>
        </p:nvSpPr>
        <p:spPr>
          <a:xfrm>
            <a:off x="5724128" y="565846"/>
            <a:ext cx="93610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Elettrodo di zinco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7AB7E38-E0F8-C44C-A1CC-C6FFC20D7264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192180" y="1089066"/>
            <a:ext cx="324036" cy="690596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BB938BBC-5F27-0446-A20B-A66A9CF87CCE}"/>
              </a:ext>
            </a:extLst>
          </p:cNvPr>
          <p:cNvSpPr/>
          <p:nvPr/>
        </p:nvSpPr>
        <p:spPr>
          <a:xfrm>
            <a:off x="7164090" y="2475122"/>
            <a:ext cx="155683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Soluzione di acqua e acido solforico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9CFE28C-2C88-624D-BD04-D9B12E7146D3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978092" y="2160933"/>
            <a:ext cx="185998" cy="575799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1DCF7A35-1A01-494F-AA3B-AAF32C6EF588}"/>
              </a:ext>
            </a:extLst>
          </p:cNvPr>
          <p:cNvSpPr/>
          <p:nvPr/>
        </p:nvSpPr>
        <p:spPr>
          <a:xfrm>
            <a:off x="7527880" y="4611437"/>
            <a:ext cx="107170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Pile alcaline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20538"/>
            <a:ext cx="5329549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 circuiti elettrici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873099"/>
            <a:ext cx="8229600" cy="371477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Un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circuito elettrico </a:t>
            </a:r>
            <a:r>
              <a:rPr lang="it-IT" sz="1600" dirty="0"/>
              <a:t>è formato da un </a:t>
            </a:r>
            <a:r>
              <a:rPr lang="it-IT" sz="1600" b="1" dirty="0"/>
              <a:t>generatore di </a:t>
            </a:r>
            <a:br>
              <a:rPr lang="it-IT" sz="1600" b="1" dirty="0"/>
            </a:br>
            <a:r>
              <a:rPr lang="it-IT" sz="1600" b="1" dirty="0"/>
              <a:t>corrente</a:t>
            </a:r>
            <a:r>
              <a:rPr lang="it-IT" sz="1600" dirty="0"/>
              <a:t>, un </a:t>
            </a:r>
            <a:r>
              <a:rPr lang="it-IT" sz="1600" b="1" dirty="0"/>
              <a:t>filo conduttore</a:t>
            </a:r>
            <a:r>
              <a:rPr lang="it-IT" sz="1600" dirty="0"/>
              <a:t>, un </a:t>
            </a:r>
            <a:r>
              <a:rPr lang="it-IT" sz="1600" b="1" dirty="0"/>
              <a:t>utilizzatore</a:t>
            </a:r>
            <a:r>
              <a:rPr lang="it-IT" sz="1600" dirty="0"/>
              <a:t> (ad esempio </a:t>
            </a:r>
            <a:br>
              <a:rPr lang="it-IT" sz="1600" dirty="0"/>
            </a:br>
            <a:r>
              <a:rPr lang="it-IT" sz="1600" dirty="0"/>
              <a:t>una lampadina o un elettrodomestico, che hanno una </a:t>
            </a:r>
            <a:br>
              <a:rPr lang="it-IT" sz="1600" dirty="0"/>
            </a:br>
            <a:r>
              <a:rPr lang="it-IT" sz="1600" dirty="0"/>
              <a:t>certa </a:t>
            </a:r>
            <a:r>
              <a:rPr lang="it-IT" sz="1600" b="1" dirty="0"/>
              <a:t>resistenza</a:t>
            </a:r>
            <a:r>
              <a:rPr lang="it-IT" sz="1600" dirty="0"/>
              <a:t>) e un </a:t>
            </a:r>
            <a:r>
              <a:rPr lang="it-IT" sz="1600" b="1" dirty="0"/>
              <a:t>interruttore</a:t>
            </a:r>
            <a:r>
              <a:rPr lang="it-IT" sz="1600" dirty="0"/>
              <a:t> che apre e chiude </a:t>
            </a:r>
            <a:br>
              <a:rPr lang="it-IT" sz="1600" dirty="0"/>
            </a:br>
            <a:r>
              <a:rPr lang="it-IT" sz="1600" dirty="0"/>
              <a:t>il circuito. Quando il </a:t>
            </a:r>
            <a:r>
              <a:rPr lang="it-IT" sz="1600" b="1" dirty="0"/>
              <a:t>circuito è chiuso passa corrente</a:t>
            </a:r>
            <a:r>
              <a:rPr lang="it-IT" sz="1600" dirty="0"/>
              <a:t>, </a:t>
            </a:r>
            <a:br>
              <a:rPr lang="it-IT" sz="1600" dirty="0"/>
            </a:br>
            <a:r>
              <a:rPr lang="it-IT" sz="1600" dirty="0"/>
              <a:t>quando è </a:t>
            </a:r>
            <a:r>
              <a:rPr lang="it-IT" sz="1600" b="1" dirty="0"/>
              <a:t>aperto</a:t>
            </a:r>
            <a:r>
              <a:rPr lang="it-IT" sz="1600" dirty="0"/>
              <a:t> </a:t>
            </a:r>
            <a:r>
              <a:rPr lang="it-IT" sz="1600" b="1" dirty="0"/>
              <a:t>la corrente non passa</a:t>
            </a:r>
            <a:r>
              <a:rPr lang="it-IT" sz="1600" dirty="0"/>
              <a:t>.</a:t>
            </a: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600" dirty="0"/>
              <a:t>L’utilizzatore ha in genere una resistenza abbastanza grande; in questo modo il circuito può essere attraversato da un’intensità di corrente non troppo alta, in modo che il calore non bruci il filo. Se due fili del circuito vengono a contatto prima che la corrente passi attraverso l’utilizzatore, il circuito si chiude, diventa più corto e la resistenza diminuisce. Essendo </a:t>
            </a:r>
            <a:r>
              <a:rPr lang="it-IT" sz="1600" b="1" dirty="0"/>
              <a:t>costante la differenza di potenziale</a:t>
            </a:r>
            <a:r>
              <a:rPr lang="it-IT" sz="1600" dirty="0"/>
              <a:t>, per la </a:t>
            </a:r>
            <a:r>
              <a:rPr lang="it-IT" sz="1600" b="1" dirty="0"/>
              <a:t>prima legge di Ohm </a:t>
            </a:r>
            <a:r>
              <a:rPr lang="it-IT" sz="1600" dirty="0"/>
              <a:t>una </a:t>
            </a:r>
            <a:r>
              <a:rPr lang="it-IT" sz="1600" b="1" dirty="0"/>
              <a:t>diminuzione della resistenza corrisponde a un aumento dell’intensità della corrente</a:t>
            </a:r>
            <a:r>
              <a:rPr lang="it-IT" sz="1600" dirty="0"/>
              <a:t>: il filo si riscalda fino a fondersi e il circuito si interrompe. </a:t>
            </a:r>
            <a:br>
              <a:rPr lang="it-IT" sz="1600" dirty="0"/>
            </a:br>
            <a:r>
              <a:rPr lang="it-IT" sz="1600" dirty="0"/>
              <a:t>Si verifica un </a:t>
            </a:r>
            <a:r>
              <a:rPr lang="it-IT" sz="1600" b="1" dirty="0"/>
              <a:t>cortocircuito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Negli impianti domestici sono presenti alcuni dispositivi, i </a:t>
            </a:r>
            <a:r>
              <a:rPr lang="it-IT" sz="1600" b="1" dirty="0"/>
              <a:t>salvavita</a:t>
            </a:r>
            <a:r>
              <a:rPr lang="it-IT" sz="1600" dirty="0"/>
              <a:t>, che interrompono il circuito sia in caso di cortocircuito, sia in caso di sovraccarico degli utilizzatori.</a:t>
            </a:r>
          </a:p>
          <a:p>
            <a:pPr marL="0">
              <a:buNone/>
            </a:pPr>
            <a:br>
              <a:rPr lang="it-IT" sz="1600" dirty="0"/>
            </a:br>
            <a:endParaRPr lang="it-IT" sz="16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4C16FB0-A662-604E-A8B2-35A40838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3009B6-C423-9548-B62B-45ED7C67E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51" y="987574"/>
            <a:ext cx="3207583" cy="133202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638A831-9F9A-A94E-93A2-9501EEC0F6EA}"/>
              </a:ext>
            </a:extLst>
          </p:cNvPr>
          <p:cNvSpPr/>
          <p:nvPr/>
        </p:nvSpPr>
        <p:spPr>
          <a:xfrm>
            <a:off x="7488698" y="446948"/>
            <a:ext cx="126079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circuito chiuso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EBB9CFF-7DB8-FD43-991C-AAD3852BCBE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119095" y="754725"/>
            <a:ext cx="53305" cy="307777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DDF474A2-F502-7146-A46D-FBFF6B623661}"/>
              </a:ext>
            </a:extLst>
          </p:cNvPr>
          <p:cNvSpPr/>
          <p:nvPr/>
        </p:nvSpPr>
        <p:spPr>
          <a:xfrm>
            <a:off x="5796136" y="446948"/>
            <a:ext cx="1275093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circuito aperto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7D4F38F-F530-4946-A1EA-858ACC7306F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433683" y="754725"/>
            <a:ext cx="53305" cy="307777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 circuiti elettrici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915566"/>
            <a:ext cx="8174712" cy="414338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CIRCUITI IN SERIE</a:t>
            </a:r>
          </a:p>
          <a:p>
            <a:pPr marL="0">
              <a:buNone/>
            </a:pPr>
            <a:r>
              <a:rPr lang="it-IT" sz="1600" dirty="0"/>
              <a:t>Quando addobbi l’albero di Natale con le lampadine </a:t>
            </a:r>
            <a:br>
              <a:rPr lang="it-IT" sz="1600" dirty="0"/>
            </a:br>
            <a:r>
              <a:rPr lang="it-IT" sz="1600" dirty="0"/>
              <a:t>colorate, osservi che inserendo la spina tutte le luci </a:t>
            </a:r>
            <a:br>
              <a:rPr lang="it-IT" sz="1600" dirty="0"/>
            </a:br>
            <a:r>
              <a:rPr lang="it-IT" sz="1600" dirty="0"/>
              <a:t>si illuminano contemporaneamente. Un circuito in </a:t>
            </a:r>
            <a:br>
              <a:rPr lang="it-IT" sz="1600" dirty="0"/>
            </a:br>
            <a:r>
              <a:rPr lang="it-IT" sz="1600" dirty="0"/>
              <a:t>cui gli </a:t>
            </a:r>
            <a:r>
              <a:rPr lang="it-IT" sz="1600" b="1" dirty="0"/>
              <a:t>utilizzatori</a:t>
            </a:r>
            <a:r>
              <a:rPr lang="it-IT" sz="1600" dirty="0"/>
              <a:t> (in questo caso le lampadine) </a:t>
            </a:r>
            <a:br>
              <a:rPr lang="it-IT" sz="1600" dirty="0"/>
            </a:br>
            <a:r>
              <a:rPr lang="it-IT" sz="1600" b="1" dirty="0"/>
              <a:t>sono collegati uno dopo l’altro</a:t>
            </a:r>
            <a:r>
              <a:rPr lang="it-IT" sz="1600" dirty="0"/>
              <a:t> si dice collegato</a:t>
            </a:r>
            <a:r>
              <a:rPr lang="it-IT" sz="1600" b="1" dirty="0"/>
              <a:t> </a:t>
            </a:r>
            <a:br>
              <a:rPr lang="it-IT" sz="1600" b="1" dirty="0"/>
            </a:br>
            <a:r>
              <a:rPr lang="it-IT" sz="1600" b="1" dirty="0"/>
              <a:t>in serie</a:t>
            </a:r>
            <a:r>
              <a:rPr lang="it-IT" sz="1600" dirty="0"/>
              <a:t>.</a:t>
            </a:r>
          </a:p>
          <a:p>
            <a:pPr marL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CIRCUITI IN PARALLELO</a:t>
            </a:r>
          </a:p>
          <a:p>
            <a:pPr marL="0">
              <a:buNone/>
            </a:pPr>
            <a:r>
              <a:rPr lang="it-IT" sz="1600" dirty="0"/>
              <a:t>Nelle abitazioni, invece, </a:t>
            </a:r>
            <a:r>
              <a:rPr lang="it-IT" sz="1600" b="1" dirty="0"/>
              <a:t>ogni lampadina è collegata alla rete indipendentemente </a:t>
            </a:r>
            <a:br>
              <a:rPr lang="it-IT" sz="1600" b="1" dirty="0"/>
            </a:br>
            <a:r>
              <a:rPr lang="it-IT" sz="1600" b="1" dirty="0"/>
              <a:t>dalle altre</a:t>
            </a:r>
            <a:r>
              <a:rPr lang="it-IT" sz="1600" dirty="0"/>
              <a:t>: questo tipo di collegamento si dice </a:t>
            </a:r>
            <a:r>
              <a:rPr lang="it-IT" sz="1600" b="1" dirty="0"/>
              <a:t>in parallelo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Quando nel circuito in serie brucia una lampadina, anche tutte le altre lampadine </a:t>
            </a:r>
            <a:br>
              <a:rPr lang="it-IT" sz="1600" dirty="0"/>
            </a:br>
            <a:r>
              <a:rPr lang="it-IT" sz="1600" dirty="0"/>
              <a:t>si spengono perché non passa più corrente. Nel circuito in parallelo ciò non accade.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65405836-048E-C446-94A9-9DB32F5C5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648100-3F73-DF48-A4E2-82935AC56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0" t="-7197" r="-4163" b="-4990"/>
          <a:stretch/>
        </p:blipFill>
        <p:spPr>
          <a:xfrm>
            <a:off x="5076155" y="1028033"/>
            <a:ext cx="2592288" cy="161933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3067BB-7E9A-A348-9184-8E0A20098B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51" t="-3157" r="-13218" b="-3355"/>
          <a:stretch/>
        </p:blipFill>
        <p:spPr>
          <a:xfrm>
            <a:off x="7740352" y="1028033"/>
            <a:ext cx="1224136" cy="36723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58FB7E4-C7E7-6140-84AB-86FC8E10F9A2}"/>
              </a:ext>
            </a:extLst>
          </p:cNvPr>
          <p:cNvSpPr/>
          <p:nvPr/>
        </p:nvSpPr>
        <p:spPr>
          <a:xfrm rot="21141596">
            <a:off x="4743657" y="2525710"/>
            <a:ext cx="132170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circuito in serie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64E2712-4FD4-A441-8896-2E54D15B7489}"/>
              </a:ext>
            </a:extLst>
          </p:cNvPr>
          <p:cNvSpPr/>
          <p:nvPr/>
        </p:nvSpPr>
        <p:spPr>
          <a:xfrm rot="21194038">
            <a:off x="6384808" y="4553298"/>
            <a:ext cx="161428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circuito in parallelo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2053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Il magnetismo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926946"/>
            <a:ext cx="6624736" cy="380504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Se avvicini una calamita a un oggetto di ferro, questo viene attirato. </a:t>
            </a:r>
            <a:br>
              <a:rPr lang="it-IT" sz="1600" dirty="0"/>
            </a:br>
            <a:r>
              <a:rPr lang="it-IT" sz="1600" dirty="0"/>
              <a:t>La proprietà che alcune sostanze hanno di attirare certi corpi metallici si chiama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magnetismo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Avvicinando due calamite, puoi vedere che due estremità si attraggono, mentre altre due si respingono (A). Le estremità della calamita sono </a:t>
            </a:r>
            <a:br>
              <a:rPr lang="it-IT" sz="1600" dirty="0"/>
            </a:br>
            <a:r>
              <a:rPr lang="it-IT" sz="1600" dirty="0"/>
              <a:t>chiamate </a:t>
            </a:r>
            <a:r>
              <a:rPr lang="it-IT" sz="1600" b="1" dirty="0"/>
              <a:t>poli magnetici</a:t>
            </a:r>
            <a:r>
              <a:rPr lang="it-IT" sz="1600" dirty="0"/>
              <a:t>: si distinguono in </a:t>
            </a:r>
            <a:r>
              <a:rPr lang="it-IT" sz="1600" b="1" dirty="0"/>
              <a:t>polo Nord </a:t>
            </a:r>
            <a:r>
              <a:rPr lang="it-IT" sz="1600" dirty="0"/>
              <a:t>(</a:t>
            </a:r>
            <a:r>
              <a:rPr lang="it-IT" sz="1600" b="1" dirty="0"/>
              <a:t>N</a:t>
            </a:r>
            <a:r>
              <a:rPr lang="it-IT" sz="1600" dirty="0"/>
              <a:t>) e </a:t>
            </a:r>
            <a:r>
              <a:rPr lang="it-IT" sz="1600" b="1" dirty="0"/>
              <a:t>polo Sud </a:t>
            </a:r>
            <a:r>
              <a:rPr lang="it-IT" sz="1600" dirty="0"/>
              <a:t>(</a:t>
            </a:r>
            <a:r>
              <a:rPr lang="it-IT" sz="1600" b="1" dirty="0"/>
              <a:t>S</a:t>
            </a:r>
            <a:r>
              <a:rPr lang="it-IT" sz="1600" dirty="0"/>
              <a:t>). </a:t>
            </a: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600" dirty="0"/>
              <a:t>Intorno a una calamita si crea un </a:t>
            </a:r>
            <a:r>
              <a:rPr lang="it-IT" sz="1600" b="1" dirty="0"/>
              <a:t>campo magnetico</a:t>
            </a:r>
            <a:r>
              <a:rPr lang="it-IT" sz="1600" dirty="0"/>
              <a:t>, cioè </a:t>
            </a:r>
            <a:r>
              <a:rPr lang="it-IT" sz="1600" b="1" dirty="0"/>
              <a:t>uno spazio in cui agiscono le forze magnetiche</a:t>
            </a:r>
            <a:r>
              <a:rPr lang="it-IT" sz="1600" dirty="0"/>
              <a:t>, che può essere visualizzato usando, ad esempio, limatura di ferro. Le </a:t>
            </a:r>
            <a:r>
              <a:rPr lang="it-IT" sz="1600" b="1" dirty="0"/>
              <a:t>linee di forza </a:t>
            </a:r>
            <a:r>
              <a:rPr lang="it-IT" sz="1600" dirty="0"/>
              <a:t>del campo magnetico si dispongono in </a:t>
            </a:r>
            <a:r>
              <a:rPr lang="it-IT" sz="1600" b="1" dirty="0"/>
              <a:t>semicerchi concentrici che convergono verso i due poli </a:t>
            </a:r>
            <a:r>
              <a:rPr lang="it-IT" sz="1600" dirty="0"/>
              <a:t>(B). </a:t>
            </a: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600" dirty="0"/>
              <a:t>Forza elettrica e forza magnetica hanno molte proprietà in comune, ma a differenza delle cariche elettriche, che si possono separare, </a:t>
            </a:r>
            <a:r>
              <a:rPr lang="it-IT" sz="1600" b="1" dirty="0"/>
              <a:t>i poli magnetici non si separano</a:t>
            </a:r>
            <a:r>
              <a:rPr lang="it-IT" sz="1600" dirty="0"/>
              <a:t>. Se si spezza in due una calamita, non si trovano due poli separati ma due nuove calamite, ognuna con un polo Nord e un polo Sud (C).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36F289F2-06C5-D947-B24A-A8BA78EEC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E42E1E3-139B-0F4B-9741-279351B45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1486"/>
            <a:ext cx="1873793" cy="160821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66B3CC8-CC51-CA47-95B2-CA65A89097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" r="-2272" b="-676"/>
          <a:stretch/>
        </p:blipFill>
        <p:spPr>
          <a:xfrm>
            <a:off x="7020272" y="2350320"/>
            <a:ext cx="1833080" cy="95829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8E0A2BB-0C27-4B47-8359-6A1BB7F2CE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96" b="-12345"/>
          <a:stretch/>
        </p:blipFill>
        <p:spPr>
          <a:xfrm>
            <a:off x="7020272" y="3507854"/>
            <a:ext cx="1835823" cy="12241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E524DDF-6D18-FB4E-8DD7-B1E4058A7312}"/>
              </a:ext>
            </a:extLst>
          </p:cNvPr>
          <p:cNvSpPr/>
          <p:nvPr/>
        </p:nvSpPr>
        <p:spPr>
          <a:xfrm rot="21141596">
            <a:off x="8717980" y="555896"/>
            <a:ext cx="29367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A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43AE744-420D-6843-877E-23D7A7A026A8}"/>
              </a:ext>
            </a:extLst>
          </p:cNvPr>
          <p:cNvSpPr/>
          <p:nvPr/>
        </p:nvSpPr>
        <p:spPr>
          <a:xfrm rot="21141596">
            <a:off x="8697161" y="2291039"/>
            <a:ext cx="29367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B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F858608-8D99-DC41-9DD7-A9287B8E2520}"/>
              </a:ext>
            </a:extLst>
          </p:cNvPr>
          <p:cNvSpPr/>
          <p:nvPr/>
        </p:nvSpPr>
        <p:spPr>
          <a:xfrm rot="21141596">
            <a:off x="8748854" y="3450299"/>
            <a:ext cx="27924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C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Il magnetismo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928676"/>
            <a:ext cx="8317588" cy="392909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Alcune sostanze possiedono naturalmente proprietà magnetiche e perciò </a:t>
            </a:r>
            <a:br>
              <a:rPr lang="it-IT" sz="1600" dirty="0"/>
            </a:br>
            <a:r>
              <a:rPr lang="it-IT" sz="1600" dirty="0"/>
              <a:t>sono dette </a:t>
            </a:r>
            <a:r>
              <a:rPr lang="it-IT" sz="1600" b="1" dirty="0"/>
              <a:t>magneti naturali</a:t>
            </a:r>
            <a:r>
              <a:rPr lang="it-IT" sz="1600" dirty="0"/>
              <a:t>. È un magnete naturale la </a:t>
            </a:r>
            <a:r>
              <a:rPr lang="it-IT" sz="1600" b="1" dirty="0"/>
              <a:t>magnetite</a:t>
            </a:r>
            <a:r>
              <a:rPr lang="it-IT" sz="1600" dirty="0"/>
              <a:t>, </a:t>
            </a:r>
            <a:br>
              <a:rPr lang="it-IT" sz="1600" dirty="0"/>
            </a:br>
            <a:r>
              <a:rPr lang="it-IT" sz="1600" dirty="0"/>
              <a:t>un ossido di ferro. Altre sostanze possono acquistare proprietà magnetiche </a:t>
            </a:r>
            <a:br>
              <a:rPr lang="it-IT" sz="1600" dirty="0"/>
            </a:br>
            <a:r>
              <a:rPr lang="it-IT" sz="1600" dirty="0"/>
              <a:t>quando vengono sottoposte a determinati trattamenti e sono quindi dette </a:t>
            </a:r>
            <a:r>
              <a:rPr lang="it-IT" sz="1600" b="1" dirty="0"/>
              <a:t>magneti artificiali</a:t>
            </a:r>
            <a:r>
              <a:rPr lang="it-IT" sz="1600" dirty="0"/>
              <a:t>. Sono magneti artificiali alcuni metalli, come il ferro, il cobalto e il nichel, e molti loro composti. </a:t>
            </a: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600" dirty="0"/>
              <a:t>Si possono </a:t>
            </a:r>
            <a:r>
              <a:rPr lang="it-IT" sz="1600" b="1" dirty="0"/>
              <a:t>magnetizzare artificialmente </a:t>
            </a:r>
            <a:r>
              <a:rPr lang="it-IT" sz="1600" dirty="0"/>
              <a:t>alcuni corpi:</a:t>
            </a:r>
          </a:p>
          <a:p>
            <a:pPr marL="198000" indent="-198900"/>
            <a:r>
              <a:rPr lang="it-IT" sz="1600" dirty="0"/>
              <a:t>per </a:t>
            </a:r>
            <a:r>
              <a:rPr lang="it-IT" sz="1600" b="1" dirty="0"/>
              <a:t>strofinio</a:t>
            </a:r>
            <a:r>
              <a:rPr lang="it-IT" sz="1600" dirty="0"/>
              <a:t>, strofinando sul corpo, sempre nello stesso senso, una calamita; </a:t>
            </a:r>
          </a:p>
          <a:p>
            <a:pPr marL="198000" indent="-198900"/>
            <a:r>
              <a:rPr lang="it-IT" sz="1600" dirty="0"/>
              <a:t>per </a:t>
            </a:r>
            <a:r>
              <a:rPr lang="it-IT" sz="1600" b="1" dirty="0"/>
              <a:t>contatto</a:t>
            </a:r>
            <a:r>
              <a:rPr lang="it-IT" sz="1600" dirty="0"/>
              <a:t>, mettendo la calamita a contatto del corpo per un certo tempo; </a:t>
            </a:r>
          </a:p>
          <a:p>
            <a:pPr marL="198000" indent="-198900"/>
            <a:r>
              <a:rPr lang="it-IT" sz="1600" dirty="0"/>
              <a:t>per </a:t>
            </a:r>
            <a:r>
              <a:rPr lang="it-IT" sz="1600" b="1" dirty="0"/>
              <a:t>induzione</a:t>
            </a:r>
            <a:r>
              <a:rPr lang="it-IT" sz="1600" dirty="0"/>
              <a:t>, avvicinando la calamita al corpo.</a:t>
            </a:r>
          </a:p>
          <a:p>
            <a:pPr marL="0">
              <a:buNone/>
            </a:pPr>
            <a:r>
              <a:rPr lang="it-IT" sz="1600" dirty="0"/>
              <a:t>Una volta magnetizzati, alcuni materiali, come l’acciaio, mantengono questa proprietà e quindi si parla di </a:t>
            </a:r>
            <a:r>
              <a:rPr lang="it-IT" sz="1600" b="1" dirty="0"/>
              <a:t>magnetizzazione permanente</a:t>
            </a:r>
            <a:r>
              <a:rPr lang="it-IT" sz="1600" dirty="0"/>
              <a:t>. Altri materiali, invece, come il ferro dolce, perdono la magnetizzazione dopo un certo periodo di tempo e quindi si parla di </a:t>
            </a:r>
            <a:r>
              <a:rPr lang="it-IT" sz="1600" b="1" dirty="0"/>
              <a:t>magnetizzazione temporanea</a:t>
            </a:r>
            <a:r>
              <a:rPr lang="it-IT" sz="1600" dirty="0"/>
              <a:t>. I magneti temporanei possono essere smagnetizzati per effetto del calore oppure se vengono colpiti ripetutamente con forza.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86B6287E-4392-C24C-A039-40B416D1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9A9C10F-FC6C-5941-8C45-AA6AB20AC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295">
            <a:off x="7029093" y="212194"/>
            <a:ext cx="1916467" cy="127614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>
            <a:extLst>
              <a:ext uri="{FF2B5EF4-FFF2-40B4-BE49-F238E27FC236}">
                <a16:creationId xmlns:a16="http://schemas.microsoft.com/office/drawing/2014/main" id="{602B7DD5-FE8F-A448-A4BD-04F5A857F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15962"/>
            <a:ext cx="1450154" cy="14501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Il campo magnetico terrestre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928676"/>
            <a:ext cx="5725346" cy="392909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500" dirty="0"/>
              <a:t>La </a:t>
            </a:r>
            <a:r>
              <a:rPr lang="it-IT" sz="1500" b="1" dirty="0"/>
              <a:t>Terra</a:t>
            </a:r>
            <a:r>
              <a:rPr lang="it-IT" sz="1500" dirty="0"/>
              <a:t> si comporta come un’</a:t>
            </a:r>
            <a:r>
              <a:rPr lang="it-IT" sz="1500" b="1" dirty="0"/>
              <a:t>enorme calamita </a:t>
            </a:r>
            <a:r>
              <a:rPr lang="it-IT" sz="1500" dirty="0"/>
              <a:t>e possiede un </a:t>
            </a:r>
            <a:br>
              <a:rPr lang="it-IT" sz="1500" dirty="0"/>
            </a:br>
            <a:r>
              <a:rPr lang="it-IT" sz="1500" b="1" dirty="0"/>
              <a:t>polo Nord </a:t>
            </a:r>
            <a:r>
              <a:rPr lang="it-IT" sz="1500" dirty="0"/>
              <a:t>e un </a:t>
            </a:r>
            <a:r>
              <a:rPr lang="it-IT" sz="1500" b="1" dirty="0"/>
              <a:t>polo Sud magnetici</a:t>
            </a:r>
            <a:r>
              <a:rPr lang="it-IT" sz="1500" dirty="0"/>
              <a:t>. </a:t>
            </a:r>
          </a:p>
          <a:p>
            <a:pPr marL="0">
              <a:buNone/>
            </a:pPr>
            <a:r>
              <a:rPr lang="it-IT" sz="1500" dirty="0"/>
              <a:t>Il </a:t>
            </a:r>
            <a:r>
              <a:rPr lang="it-IT" sz="1500" b="1" dirty="0"/>
              <a:t>nucleo</a:t>
            </a:r>
            <a:r>
              <a:rPr lang="it-IT" sz="1500" dirty="0"/>
              <a:t> interno della Terra è composto soprattutto da </a:t>
            </a:r>
            <a:r>
              <a:rPr lang="it-IT" sz="1500" b="1" dirty="0"/>
              <a:t>ferro</a:t>
            </a:r>
            <a:r>
              <a:rPr lang="it-IT" sz="1500" dirty="0"/>
              <a:t> e </a:t>
            </a:r>
            <a:br>
              <a:rPr lang="it-IT" sz="1500" dirty="0"/>
            </a:br>
            <a:r>
              <a:rPr lang="it-IT" sz="1500" dirty="0"/>
              <a:t>da </a:t>
            </a:r>
            <a:r>
              <a:rPr lang="it-IT" sz="1500" b="1" dirty="0"/>
              <a:t>nichel</a:t>
            </a:r>
            <a:r>
              <a:rPr lang="it-IT" sz="1500" dirty="0"/>
              <a:t>: si pensa che gli atomi di questi metalli, a causa della </a:t>
            </a:r>
            <a:br>
              <a:rPr lang="it-IT" sz="1500" dirty="0"/>
            </a:br>
            <a:r>
              <a:rPr lang="it-IT" sz="1500" dirty="0"/>
              <a:t>rotazione terrestre, si orientino per la maggior parte nella stessa </a:t>
            </a:r>
            <a:br>
              <a:rPr lang="it-IT" sz="1500" dirty="0"/>
            </a:br>
            <a:r>
              <a:rPr lang="it-IT" sz="1500" dirty="0"/>
              <a:t>direzione, conferendo </a:t>
            </a:r>
            <a:r>
              <a:rPr lang="it-IT" sz="1500" b="1" dirty="0"/>
              <a:t>proprietà magnetiche all’intero pianeta</a:t>
            </a:r>
            <a:r>
              <a:rPr lang="it-IT" sz="1500" dirty="0"/>
              <a:t>. </a:t>
            </a:r>
          </a:p>
          <a:p>
            <a:pPr marL="0">
              <a:buNone/>
            </a:pPr>
            <a:r>
              <a:rPr lang="it-IT" sz="1500" b="1" dirty="0"/>
              <a:t>I poli magnetici non coincidono con quelli geografici </a:t>
            </a:r>
            <a:r>
              <a:rPr lang="it-IT" sz="1500" dirty="0"/>
              <a:t>ma ne distano </a:t>
            </a:r>
            <a:br>
              <a:rPr lang="it-IT" sz="1500" dirty="0"/>
            </a:br>
            <a:r>
              <a:rPr lang="it-IT" sz="1500" dirty="0"/>
              <a:t>di circa 1600 km. La retta che congiunge i poli magnetici forma </a:t>
            </a:r>
            <a:br>
              <a:rPr lang="it-IT" sz="1500" dirty="0"/>
            </a:br>
            <a:r>
              <a:rPr lang="it-IT" sz="1500" dirty="0"/>
              <a:t>con l’asse terrestre un angolo, l’</a:t>
            </a:r>
            <a:r>
              <a:rPr lang="it-IT" sz="1500" b="1" dirty="0"/>
              <a:t>angolo di declinazione magnetica</a:t>
            </a:r>
            <a:r>
              <a:rPr lang="it-IT" sz="1500" dirty="0"/>
              <a:t>. </a:t>
            </a:r>
          </a:p>
          <a:p>
            <a:pPr marL="0">
              <a:buNone/>
            </a:pPr>
            <a:r>
              <a:rPr lang="it-IT" sz="1500" dirty="0"/>
              <a:t>Come succede per le calamite, anche </a:t>
            </a:r>
            <a:r>
              <a:rPr lang="it-IT" sz="1500" b="1" dirty="0"/>
              <a:t>intorno alla Terra si crea un campo magnetico</a:t>
            </a:r>
            <a:r>
              <a:rPr lang="it-IT" sz="1500" dirty="0"/>
              <a:t>: un corpo, libero di muoversi, ne viene influenzato e si dispone secondo il polo Nord e il polo Sud terrestri. Su questo principio si basa la </a:t>
            </a:r>
            <a:r>
              <a:rPr lang="it-IT" sz="1500" b="1" dirty="0"/>
              <a:t>bussola</a:t>
            </a:r>
            <a:r>
              <a:rPr lang="it-IT" sz="1500" dirty="0"/>
              <a:t>, costituita da un ago magnetico che, libero di ruotare attorno a un perno, si allinea lungo le linee del campo magnetico terrestre, indicando il polo Nord magnetico.</a:t>
            </a:r>
          </a:p>
          <a:p>
            <a:pPr marL="0">
              <a:buNone/>
            </a:pPr>
            <a:endParaRPr lang="it-IT" sz="16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70BB676D-2917-2E40-9F36-68C33B9E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6EDE4D-B25C-4B48-8DE2-42BF8623D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4"/>
          <a:stretch/>
        </p:blipFill>
        <p:spPr>
          <a:xfrm>
            <a:off x="6609134" y="1144603"/>
            <a:ext cx="2150170" cy="211681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D01BA69-0C74-BD40-9AA7-FA2EE78BE3DC}"/>
              </a:ext>
            </a:extLst>
          </p:cNvPr>
          <p:cNvSpPr/>
          <p:nvPr/>
        </p:nvSpPr>
        <p:spPr>
          <a:xfrm>
            <a:off x="5940152" y="783202"/>
            <a:ext cx="1744067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polo Nord geografico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BF92DDD-B824-FD44-92AA-C270E7BBB36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812186" y="1090979"/>
            <a:ext cx="712142" cy="429758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ADB64B49-327D-E94F-8969-5A32EDDD6466}"/>
              </a:ext>
            </a:extLst>
          </p:cNvPr>
          <p:cNvSpPr/>
          <p:nvPr/>
        </p:nvSpPr>
        <p:spPr>
          <a:xfrm>
            <a:off x="7900243" y="498918"/>
            <a:ext cx="103004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polo Nord magnetico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D48C943-F365-824C-87DD-A579FACD439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794226" y="1022138"/>
            <a:ext cx="621040" cy="557537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86577202-FD91-0648-9E02-2A4F4E8CB2C0}"/>
              </a:ext>
            </a:extLst>
          </p:cNvPr>
          <p:cNvSpPr/>
          <p:nvPr/>
        </p:nvSpPr>
        <p:spPr>
          <a:xfrm>
            <a:off x="7897584" y="3398122"/>
            <a:ext cx="989907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polo Sud geografico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DD218C5-8431-0F4E-910A-3C7B154CB932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7720456" y="3003432"/>
            <a:ext cx="672082" cy="394690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044C8D66-F9C5-1448-8248-AF562BEBA5C4}"/>
              </a:ext>
            </a:extLst>
          </p:cNvPr>
          <p:cNvSpPr/>
          <p:nvPr/>
        </p:nvSpPr>
        <p:spPr>
          <a:xfrm>
            <a:off x="6175269" y="3072575"/>
            <a:ext cx="103004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polo Sud magnetico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1E1F382-8399-294B-B542-5F674E76DFC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7205314" y="3017209"/>
            <a:ext cx="247006" cy="316976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8A8FB62E-3EA2-BA4B-8476-B59C7CE71459}"/>
              </a:ext>
            </a:extLst>
          </p:cNvPr>
          <p:cNvSpPr/>
          <p:nvPr/>
        </p:nvSpPr>
        <p:spPr>
          <a:xfrm rot="20929343">
            <a:off x="7808345" y="4480163"/>
            <a:ext cx="75052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bussola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Magnetismo ed elettricità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4366" y="928676"/>
            <a:ext cx="6821930" cy="392909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LA CORRENTE ELETTRICA CREA </a:t>
            </a:r>
            <a:br>
              <a:rPr lang="it-IT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UN CAMPO MAGNETICO</a:t>
            </a:r>
          </a:p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/>
              <a:t>passaggio di corrente elettrica </a:t>
            </a:r>
            <a:r>
              <a:rPr lang="it-IT" sz="1600" dirty="0"/>
              <a:t>in un </a:t>
            </a:r>
            <a:r>
              <a:rPr lang="it-IT" sz="1600" b="1" dirty="0"/>
              <a:t>filo elettrico </a:t>
            </a:r>
            <a:br>
              <a:rPr lang="it-IT" sz="1600" b="1" dirty="0"/>
            </a:br>
            <a:r>
              <a:rPr lang="it-IT" sz="1600" dirty="0"/>
              <a:t>crea un debole </a:t>
            </a:r>
            <a:r>
              <a:rPr lang="it-IT" sz="1600" b="1" dirty="0"/>
              <a:t>campo magnetico</a:t>
            </a:r>
            <a:r>
              <a:rPr lang="it-IT" sz="1600" dirty="0"/>
              <a:t>. Accostando una </a:t>
            </a:r>
            <a:br>
              <a:rPr lang="it-IT" sz="1600" dirty="0"/>
            </a:br>
            <a:r>
              <a:rPr lang="it-IT" sz="1600" dirty="0"/>
              <a:t>bussola al filo si osserva che l’ago non si orienta in </a:t>
            </a:r>
            <a:br>
              <a:rPr lang="it-IT" sz="1600" dirty="0"/>
            </a:br>
            <a:r>
              <a:rPr lang="it-IT" sz="1600" dirty="0"/>
              <a:t>direzione dei poli magnetici terrestri, ma </a:t>
            </a:r>
          </a:p>
          <a:p>
            <a:pPr marL="0">
              <a:buNone/>
            </a:pPr>
            <a:r>
              <a:rPr lang="it-IT" sz="1600" dirty="0"/>
              <a:t>perpendicolarmente al filo stesso. Questo </a:t>
            </a:r>
            <a:br>
              <a:rPr lang="it-IT" sz="1600" dirty="0"/>
            </a:br>
            <a:r>
              <a:rPr lang="it-IT" sz="1600" dirty="0"/>
              <a:t>accade perché le linee di forza del campo magnetico </a:t>
            </a:r>
            <a:br>
              <a:rPr lang="it-IT" sz="1600" dirty="0"/>
            </a:br>
            <a:r>
              <a:rPr lang="it-IT" sz="1600" dirty="0"/>
              <a:t>sono perpendicolari alla corrente in ogni punto.</a:t>
            </a:r>
          </a:p>
          <a:p>
            <a:pPr marL="0">
              <a:buNone/>
            </a:pPr>
            <a:r>
              <a:rPr lang="it-IT" sz="1600" dirty="0"/>
              <a:t>  </a:t>
            </a:r>
          </a:p>
          <a:p>
            <a:pPr marL="0">
              <a:buNone/>
            </a:pPr>
            <a:r>
              <a:rPr lang="it-IT" sz="1600" dirty="0"/>
              <a:t>Il campo magnetico diventa ancora più intenso quando il filo elettrico </a:t>
            </a:r>
            <a:br>
              <a:rPr lang="it-IT" sz="1600" dirty="0"/>
            </a:br>
            <a:r>
              <a:rPr lang="it-IT" sz="1600" dirty="0"/>
              <a:t>viene avvolto a spirale, cioè si forma un </a:t>
            </a:r>
            <a:r>
              <a:rPr lang="it-IT" sz="1600" b="1" dirty="0"/>
              <a:t>solenoide</a:t>
            </a:r>
            <a:r>
              <a:rPr lang="it-IT" sz="1600" dirty="0"/>
              <a:t>. Maggiore </a:t>
            </a:r>
            <a:br>
              <a:rPr lang="it-IT" sz="1600" dirty="0"/>
            </a:br>
            <a:r>
              <a:rPr lang="it-IT" sz="1600" dirty="0"/>
              <a:t>è il numero delle spire del solenoide, maggiore è l’intensità del </a:t>
            </a:r>
            <a:br>
              <a:rPr lang="it-IT" sz="1600" dirty="0"/>
            </a:br>
            <a:r>
              <a:rPr lang="it-IT" sz="1600" dirty="0"/>
              <a:t>campo magnetico.</a:t>
            </a:r>
          </a:p>
          <a:p>
            <a:pPr marL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endParaRPr lang="it-IT" sz="16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C30D0CF0-A241-4B4D-A149-93A49B89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055A9EA-A2FA-FB4B-9923-E7CA9C18F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2" t="-9242" r="-1505" b="-8171"/>
          <a:stretch/>
        </p:blipFill>
        <p:spPr>
          <a:xfrm>
            <a:off x="5199080" y="1764354"/>
            <a:ext cx="3530554" cy="13322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CB6A7C4-E40E-194F-8FB4-C1453C44DB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8" t="-5231" r="-7607" b="-7758"/>
          <a:stretch/>
        </p:blipFill>
        <p:spPr>
          <a:xfrm>
            <a:off x="6458579" y="3291790"/>
            <a:ext cx="1728192" cy="16561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EF224C9-1F39-1E4B-A2E6-33ABA26A8081}"/>
              </a:ext>
            </a:extLst>
          </p:cNvPr>
          <p:cNvSpPr/>
          <p:nvPr/>
        </p:nvSpPr>
        <p:spPr>
          <a:xfrm>
            <a:off x="4860032" y="1090316"/>
            <a:ext cx="2007763" cy="5770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050" dirty="0"/>
              <a:t>Quando il circuito è aperto e non passa corrente, l’ago della bussola è orientato verso Nord.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1FFF9E9-935E-FF49-93FE-4FD8DF7076F1}"/>
              </a:ext>
            </a:extLst>
          </p:cNvPr>
          <p:cNvSpPr/>
          <p:nvPr/>
        </p:nvSpPr>
        <p:spPr>
          <a:xfrm>
            <a:off x="6953121" y="1097065"/>
            <a:ext cx="208907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000" dirty="0"/>
              <a:t>Quando il circuito è chiuso e passa corrente, l’ago della bussola si orienta perpendicolarmente al filo.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F80E89A-320C-474A-A141-CFC961AB99D6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767384" y="1651063"/>
            <a:ext cx="230272" cy="280538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277BDB2-AC7B-A249-984A-C14D9222E466}"/>
              </a:ext>
            </a:extLst>
          </p:cNvPr>
          <p:cNvCxnSpPr>
            <a:cxnSpLocks/>
          </p:cNvCxnSpPr>
          <p:nvPr/>
        </p:nvCxnSpPr>
        <p:spPr>
          <a:xfrm>
            <a:off x="5863913" y="1657772"/>
            <a:ext cx="148247" cy="273829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64DF0231-CB4C-B248-9D73-58FDE70973FB}"/>
              </a:ext>
            </a:extLst>
          </p:cNvPr>
          <p:cNvSpPr/>
          <p:nvPr/>
        </p:nvSpPr>
        <p:spPr>
          <a:xfrm>
            <a:off x="4538296" y="4534103"/>
            <a:ext cx="1493742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corrente elettrica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6EB197E-C911-214E-AF73-034A7833DA34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032038" y="4270845"/>
            <a:ext cx="579835" cy="417147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D3B152D2-3575-7F49-AB76-BB052428F11B}"/>
              </a:ext>
            </a:extLst>
          </p:cNvPr>
          <p:cNvSpPr/>
          <p:nvPr/>
        </p:nvSpPr>
        <p:spPr>
          <a:xfrm>
            <a:off x="7895847" y="4318660"/>
            <a:ext cx="1146344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linea di forza </a:t>
            </a:r>
            <a:br>
              <a:rPr lang="it-IT" sz="1400" b="1" dirty="0">
                <a:latin typeface="+mn-lt"/>
                <a:ea typeface="+mn-ea"/>
              </a:rPr>
            </a:br>
            <a:r>
              <a:rPr lang="it-IT" sz="1400" b="1" dirty="0">
                <a:latin typeface="+mn-lt"/>
                <a:ea typeface="+mn-ea"/>
              </a:rPr>
              <a:t>del campo magnetico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6CCB9C0-4CE2-7A4D-BF9A-76DF73AF0B6B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7882521" y="4119882"/>
            <a:ext cx="586498" cy="198778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id="{18DB7C9F-A20A-B343-9A63-BDBA71734F42}"/>
              </a:ext>
            </a:extLst>
          </p:cNvPr>
          <p:cNvSpPr/>
          <p:nvPr/>
        </p:nvSpPr>
        <p:spPr>
          <a:xfrm>
            <a:off x="7981885" y="3201094"/>
            <a:ext cx="910827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solenoide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E8F6B63-82A8-5546-91FC-819FF122B6CC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380313" y="3354983"/>
            <a:ext cx="601572" cy="244584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Magnetismo ed elettricità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610" y="987574"/>
            <a:ext cx="5480550" cy="339447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L’ELETTROCALAMITA</a:t>
            </a:r>
          </a:p>
          <a:p>
            <a:pPr marL="0">
              <a:buNone/>
            </a:pPr>
            <a:r>
              <a:rPr lang="it-IT" sz="1600" dirty="0"/>
              <a:t>Un filo elettrico in cui passa corrente, avvolto intorno a una bacchetta di ferro, la magnetizza e si ottiene un’</a:t>
            </a:r>
            <a:r>
              <a:rPr lang="it-IT" sz="1600" b="1" dirty="0"/>
              <a:t>elettrocalamita</a:t>
            </a:r>
            <a:r>
              <a:rPr lang="it-IT" sz="1600" dirty="0"/>
              <a:t>. L’effetto dura fino a quando passa la corrente elettrica. </a:t>
            </a:r>
          </a:p>
          <a:p>
            <a:pPr marL="0">
              <a:buNone/>
            </a:pPr>
            <a:r>
              <a:rPr lang="it-IT" sz="1600" dirty="0"/>
              <a:t>Questo effetto si sfrutta tutte le volte che è necessario usare una “calamita temporanea”, ad esempio nel funzionamento del campanello di casa. </a:t>
            </a:r>
          </a:p>
          <a:p>
            <a:pPr marL="0">
              <a:buNone/>
            </a:pPr>
            <a:r>
              <a:rPr lang="it-IT" sz="1600" dirty="0"/>
              <a:t>Premendo l’interruttore, il circuito si chiude e passa la corrente elettrica. Quando l’elettrocalamita attiva il martelletto che batte sulla campana e se ne allontana, il circuito si interrompe. </a:t>
            </a:r>
            <a:br>
              <a:rPr lang="it-IT" sz="1600" dirty="0"/>
            </a:br>
            <a:r>
              <a:rPr lang="it-IT" sz="1600" dirty="0"/>
              <a:t>Una molla riporta il martelletto nella posizione </a:t>
            </a:r>
            <a:br>
              <a:rPr lang="it-IT" sz="1600" dirty="0"/>
            </a:br>
            <a:r>
              <a:rPr lang="it-IT" sz="1600" dirty="0"/>
              <a:t>di partenza, richiudendo il circuito. Il processo </a:t>
            </a:r>
            <a:br>
              <a:rPr lang="it-IT" sz="1600" dirty="0"/>
            </a:br>
            <a:r>
              <a:rPr lang="it-IT" sz="1600" dirty="0"/>
              <a:t>si ripete molte volte al secondo, così veloce che </a:t>
            </a:r>
            <a:br>
              <a:rPr lang="it-IT" sz="1600" dirty="0"/>
            </a:br>
            <a:r>
              <a:rPr lang="it-IT" sz="1600" dirty="0"/>
              <a:t>il suono sembra continuo.</a:t>
            </a:r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97A0CE81-4ABE-1C44-BBDD-D088D80AE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F716ED-C640-7142-A63E-A0AE532ED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4" t="-5959" r="-3671" b="-5246"/>
          <a:stretch/>
        </p:blipFill>
        <p:spPr>
          <a:xfrm>
            <a:off x="6228183" y="2410610"/>
            <a:ext cx="2662593" cy="134469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0C7E10-9054-DB43-A429-F296CA869B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0" r="-5290" b="-8340"/>
          <a:stretch/>
        </p:blipFill>
        <p:spPr>
          <a:xfrm>
            <a:off x="6234668" y="896085"/>
            <a:ext cx="2656108" cy="145154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1D756E-C35F-7F4E-BEB2-94D3CBC9C5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6" b="56385"/>
          <a:stretch/>
        </p:blipFill>
        <p:spPr>
          <a:xfrm>
            <a:off x="4944507" y="3849095"/>
            <a:ext cx="1654481" cy="119186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04B96DD-BE02-2C4A-B9A8-B2CB7CE1AA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9" b="2240"/>
          <a:stretch/>
        </p:blipFill>
        <p:spPr>
          <a:xfrm>
            <a:off x="6798930" y="3849200"/>
            <a:ext cx="1654481" cy="119186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91C7306-F171-A74B-87DE-1BAF8440EECD}"/>
              </a:ext>
            </a:extLst>
          </p:cNvPr>
          <p:cNvSpPr/>
          <p:nvPr/>
        </p:nvSpPr>
        <p:spPr>
          <a:xfrm rot="435928">
            <a:off x="8098698" y="3849095"/>
            <a:ext cx="79207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circuito chiuso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2C4735A-685B-CA41-8487-D27AAEAFEC77}"/>
              </a:ext>
            </a:extLst>
          </p:cNvPr>
          <p:cNvSpPr/>
          <p:nvPr/>
        </p:nvSpPr>
        <p:spPr>
          <a:xfrm rot="21172317">
            <a:off x="3934453" y="4491235"/>
            <a:ext cx="1275093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circuito aperto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C070C83-B43B-A345-AF52-974C8ECE5BD5}"/>
              </a:ext>
            </a:extLst>
          </p:cNvPr>
          <p:cNvSpPr/>
          <p:nvPr/>
        </p:nvSpPr>
        <p:spPr>
          <a:xfrm>
            <a:off x="5367669" y="848617"/>
            <a:ext cx="126079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circuito chiuso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394C394-89FB-A04A-81D6-E0A2DCA7830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998066" y="1156394"/>
            <a:ext cx="380826" cy="225545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8D9B71FE-88ED-B746-85D4-E216A7B0D676}"/>
              </a:ext>
            </a:extLst>
          </p:cNvPr>
          <p:cNvSpPr/>
          <p:nvPr/>
        </p:nvSpPr>
        <p:spPr>
          <a:xfrm>
            <a:off x="7743110" y="507729"/>
            <a:ext cx="1275093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circuito aperto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6B23F3B-31F5-974C-A885-3857AF656C23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8380657" y="815506"/>
            <a:ext cx="53305" cy="339267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58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Magnetismo ed elettricità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000108"/>
            <a:ext cx="8046066" cy="265176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UN CAMPO MAGNETICO GENERA CORRENTE ELETTRICA</a:t>
            </a:r>
          </a:p>
          <a:p>
            <a:pPr marL="0">
              <a:buNone/>
            </a:pPr>
            <a:r>
              <a:rPr lang="it-IT" sz="1600" dirty="0"/>
              <a:t>Supponiamo di </a:t>
            </a:r>
            <a:r>
              <a:rPr lang="it-IT" sz="1600" b="1" dirty="0"/>
              <a:t>avvolgere un solenoide attorno a una calamita </a:t>
            </a:r>
            <a:r>
              <a:rPr lang="it-IT" sz="1600" dirty="0"/>
              <a:t>e di collegare una lampadina che evidenzi il passaggio di corrente. </a:t>
            </a:r>
          </a:p>
          <a:p>
            <a:pPr marL="0">
              <a:buNone/>
            </a:pPr>
            <a:r>
              <a:rPr lang="it-IT" sz="1600" dirty="0"/>
              <a:t>Se manteniamo fermi sia il solenoide sia la calamita non si osserva passaggio di corrente. </a:t>
            </a:r>
          </a:p>
          <a:p>
            <a:pPr marL="0">
              <a:buNone/>
            </a:pPr>
            <a:r>
              <a:rPr lang="it-IT" sz="1600" dirty="0"/>
              <a:t>Se invece </a:t>
            </a:r>
            <a:r>
              <a:rPr lang="it-IT" sz="1600" b="1" dirty="0"/>
              <a:t>facciamo muovere il solenoide </a:t>
            </a:r>
            <a:r>
              <a:rPr lang="it-IT" sz="1600" dirty="0"/>
              <a:t>rispetto alla calamita </a:t>
            </a:r>
            <a:r>
              <a:rPr lang="it-IT" sz="1600" b="1" dirty="0"/>
              <a:t>oppure la calamita </a:t>
            </a:r>
            <a:r>
              <a:rPr lang="it-IT" sz="1600" dirty="0"/>
              <a:t>rispetto al solenoide, </a:t>
            </a:r>
            <a:r>
              <a:rPr lang="it-IT" sz="1600" b="1" dirty="0"/>
              <a:t>nel filo si genera corrente elettrica</a:t>
            </a:r>
            <a:r>
              <a:rPr lang="it-IT" sz="1600" dirty="0"/>
              <a:t>. </a:t>
            </a:r>
            <a:br>
              <a:rPr lang="it-IT" sz="1600" dirty="0"/>
            </a:br>
            <a:r>
              <a:rPr lang="it-IT" sz="1600" dirty="0"/>
              <a:t>La </a:t>
            </a:r>
            <a:r>
              <a:rPr lang="it-IT" sz="1600" b="1" dirty="0"/>
              <a:t>variazione del campo magnetico della calamita </a:t>
            </a:r>
            <a:br>
              <a:rPr lang="it-IT" sz="1600" b="1" dirty="0"/>
            </a:br>
            <a:r>
              <a:rPr lang="it-IT" sz="1600" dirty="0"/>
              <a:t>dovuta allo spostamento relativo dei due oggetti </a:t>
            </a:r>
            <a:br>
              <a:rPr lang="it-IT" sz="1600" dirty="0"/>
            </a:br>
            <a:r>
              <a:rPr lang="it-IT" sz="1600" b="1" dirty="0"/>
              <a:t>provoca una differenza di potenziale nel filo elettrico</a:t>
            </a:r>
            <a:r>
              <a:rPr lang="it-IT" sz="1600" dirty="0"/>
              <a:t>. </a:t>
            </a:r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r>
              <a:rPr lang="it-IT" sz="1600" dirty="0"/>
              <a:t>Questo fenomeno si chiama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induzione</a:t>
            </a:r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elettromagnetica</a:t>
            </a:r>
            <a:r>
              <a:rPr lang="it-IT" sz="1600" dirty="0"/>
              <a:t>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51B46E5-2AAF-A443-BF95-B41EF3731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11DA44-5934-F146-AC3F-E91F84337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r="31857"/>
          <a:stretch/>
        </p:blipFill>
        <p:spPr>
          <a:xfrm>
            <a:off x="5724128" y="2571750"/>
            <a:ext cx="3106601" cy="217549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16D7D00-3E20-3E4E-B777-248F02B53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97" y="3864880"/>
            <a:ext cx="4782820" cy="11908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Che cos’è l’elettricità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734" y="915566"/>
            <a:ext cx="8317746" cy="294246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Gli antichi Greci avevano notato che l’ambra, una resina fossile, quando veniva strofinata con un panno di lana, attirava polvere e piume. Questo fenomeno ha preso il nome di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elettricità</a:t>
            </a:r>
            <a:r>
              <a:rPr lang="it-IT" sz="1600" dirty="0"/>
              <a:t> (da </a:t>
            </a:r>
            <a:r>
              <a:rPr lang="it-IT" sz="1600" i="1" dirty="0"/>
              <a:t>elektron</a:t>
            </a:r>
            <a:r>
              <a:rPr lang="it-IT" sz="1600" dirty="0"/>
              <a:t>, il nome greco dell'ambra). L’elettricità è una </a:t>
            </a:r>
            <a:r>
              <a:rPr lang="it-IT" sz="1600" b="1" dirty="0"/>
              <a:t>proprietà della materia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Alcune sostanze come il vetro e la plastica, quando vengono strofinate, accumulano elettricità sulla loro superficie. Questo tipo di elettricità, che permane per un certo tempo, si chiama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elettricità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statica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Se strofini con la lana due bacchette di plastica  o  di vetro e tenti di avvicinarle, queste si respingono. Invece una bacchetta di plastica e una di vetro si attraggono. </a:t>
            </a:r>
          </a:p>
          <a:p>
            <a:pPr marL="0">
              <a:buNone/>
            </a:pPr>
            <a:r>
              <a:rPr lang="it-IT" sz="1600" dirty="0"/>
              <a:t>Questo succede perché </a:t>
            </a:r>
            <a:r>
              <a:rPr lang="it-IT" sz="1600" b="1" dirty="0"/>
              <a:t>esistono due tipi di carica elettrica</a:t>
            </a:r>
            <a:r>
              <a:rPr lang="it-IT" sz="1600" dirty="0"/>
              <a:t>: </a:t>
            </a:r>
            <a:r>
              <a:rPr lang="it-IT" sz="1600" b="1" dirty="0"/>
              <a:t>positiva</a:t>
            </a:r>
            <a:r>
              <a:rPr lang="it-IT" sz="1600" dirty="0"/>
              <a:t> e </a:t>
            </a:r>
            <a:r>
              <a:rPr lang="it-IT" sz="1600" b="1" dirty="0"/>
              <a:t>negativa</a:t>
            </a:r>
            <a:r>
              <a:rPr lang="it-IT" sz="1600" dirty="0"/>
              <a:t>. In alcune sostanze (come il vetro) la carica è positiva, in altre (come la plastica) è negativa. I corpi che hanno </a:t>
            </a:r>
            <a:r>
              <a:rPr lang="it-IT" sz="1600" b="1" dirty="0"/>
              <a:t>carica dello stesso segno si respingono</a:t>
            </a:r>
            <a:r>
              <a:rPr lang="it-IT" sz="1600" dirty="0"/>
              <a:t>, quelli che hanno </a:t>
            </a:r>
            <a:r>
              <a:rPr lang="it-IT" sz="1600" b="1" dirty="0"/>
              <a:t>carica di segno opposto si attraggono</a:t>
            </a:r>
            <a:r>
              <a:rPr lang="it-IT" sz="1600" dirty="0"/>
              <a:t>.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49279B7-9AB7-924D-8996-4615E905C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EC25B72-FAFC-2F4E-ACA7-E77F3842572E}"/>
              </a:ext>
            </a:extLst>
          </p:cNvPr>
          <p:cNvSpPr/>
          <p:nvPr/>
        </p:nvSpPr>
        <p:spPr>
          <a:xfrm>
            <a:off x="1403648" y="3871473"/>
            <a:ext cx="75392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plastica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2B93087-DB15-564E-822B-CD84ED12833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157572" y="4025362"/>
            <a:ext cx="326196" cy="418596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B663C5BB-F854-9A47-8832-33F1F4A7E3C7}"/>
              </a:ext>
            </a:extLst>
          </p:cNvPr>
          <p:cNvSpPr/>
          <p:nvPr/>
        </p:nvSpPr>
        <p:spPr>
          <a:xfrm>
            <a:off x="1400428" y="4597846"/>
            <a:ext cx="75392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plastica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3D297DA-0C2C-0D41-9A2D-E77BD5C7E50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154352" y="4751735"/>
            <a:ext cx="329416" cy="66322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CB5A79D7-CB0F-7242-A92D-EAB4B31C2D63}"/>
              </a:ext>
            </a:extLst>
          </p:cNvPr>
          <p:cNvSpPr/>
          <p:nvPr/>
        </p:nvSpPr>
        <p:spPr>
          <a:xfrm>
            <a:off x="3818076" y="3858034"/>
            <a:ext cx="57714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vetro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CA0725D-9A92-E049-9AC9-A368D3D5CC2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106649" y="4165811"/>
            <a:ext cx="179566" cy="278147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D4D5F2CD-D5BA-ED4C-BB8C-5494B89DE976}"/>
              </a:ext>
            </a:extLst>
          </p:cNvPr>
          <p:cNvSpPr/>
          <p:nvPr/>
        </p:nvSpPr>
        <p:spPr>
          <a:xfrm>
            <a:off x="5148064" y="4702373"/>
            <a:ext cx="57714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vetro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3947DCB-E81E-8E48-9157-04915F84E28E}"/>
              </a:ext>
            </a:extLst>
          </p:cNvPr>
          <p:cNvCxnSpPr>
            <a:cxnSpLocks/>
          </p:cNvCxnSpPr>
          <p:nvPr/>
        </p:nvCxnSpPr>
        <p:spPr>
          <a:xfrm flipH="1" flipV="1">
            <a:off x="5148065" y="4443958"/>
            <a:ext cx="268978" cy="216024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19B8C816-5310-1447-ACAA-6EE1F01D0957}"/>
              </a:ext>
            </a:extLst>
          </p:cNvPr>
          <p:cNvSpPr/>
          <p:nvPr/>
        </p:nvSpPr>
        <p:spPr>
          <a:xfrm>
            <a:off x="7309642" y="4664169"/>
            <a:ext cx="57714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vetro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6FA1C2A-E9B7-0443-9CEC-4DB98A078964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082842" y="4702374"/>
            <a:ext cx="226800" cy="115684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17A134D6-AD1E-F64B-958E-ED51BBCDBABA}"/>
              </a:ext>
            </a:extLst>
          </p:cNvPr>
          <p:cNvSpPr/>
          <p:nvPr/>
        </p:nvSpPr>
        <p:spPr>
          <a:xfrm>
            <a:off x="7309642" y="3941697"/>
            <a:ext cx="75392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plastica</a:t>
            </a:r>
            <a:endParaRPr lang="it-IT" sz="1400" dirty="0">
              <a:latin typeface="+mn-lt"/>
              <a:ea typeface="+mn-ea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0CCAE29-786F-5C46-8B09-1899379CDD12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660232" y="4095586"/>
            <a:ext cx="649410" cy="153888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onde elettromagnetiche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928676"/>
            <a:ext cx="8284454" cy="392909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 fenomeni elettrici e quelli magnetici sono strettamente correlati. Questa relazione fu studiata, nel XIX secolo, dal matematico e fisico scozzese James </a:t>
            </a:r>
            <a:r>
              <a:rPr lang="it-IT" sz="1600" dirty="0" err="1"/>
              <a:t>Clerk</a:t>
            </a:r>
            <a:r>
              <a:rPr lang="it-IT" sz="1600" dirty="0"/>
              <a:t> Maxwell. </a:t>
            </a:r>
          </a:p>
          <a:p>
            <a:pPr marL="0">
              <a:buNone/>
            </a:pPr>
            <a:r>
              <a:rPr lang="it-IT" sz="1600" dirty="0"/>
              <a:t>Un campo elettrico che varia nel tempo genera un campo </a:t>
            </a:r>
            <a:br>
              <a:rPr lang="it-IT" sz="1600" dirty="0"/>
            </a:br>
            <a:r>
              <a:rPr lang="it-IT" sz="1600" dirty="0"/>
              <a:t>magnetico, anch’esso variabile. A sua volta, il campo magnetico </a:t>
            </a:r>
            <a:br>
              <a:rPr lang="it-IT" sz="1600" dirty="0"/>
            </a:br>
            <a:r>
              <a:rPr lang="it-IT" sz="1600" dirty="0"/>
              <a:t>variabile genera un campo elettrico variabile e così via. </a:t>
            </a:r>
            <a:br>
              <a:rPr lang="it-IT" sz="1600" dirty="0"/>
            </a:br>
            <a:r>
              <a:rPr lang="it-IT" sz="1600" dirty="0"/>
              <a:t>Il </a:t>
            </a:r>
            <a:r>
              <a:rPr lang="it-IT" sz="1600" b="1" dirty="0"/>
              <a:t>campo elettrico </a:t>
            </a:r>
            <a:r>
              <a:rPr lang="it-IT" sz="1600" dirty="0"/>
              <a:t>e il </a:t>
            </a:r>
            <a:r>
              <a:rPr lang="it-IT" sz="1600" b="1" dirty="0"/>
              <a:t>campo magnetico si generano a vicenda </a:t>
            </a:r>
            <a:br>
              <a:rPr lang="it-IT" sz="1600" b="1" dirty="0"/>
            </a:br>
            <a:r>
              <a:rPr lang="it-IT" sz="1600" b="1" dirty="0"/>
              <a:t>e variano nel tempo </a:t>
            </a:r>
            <a:r>
              <a:rPr lang="it-IT" sz="1600" dirty="0"/>
              <a:t>(cioè oscillano) </a:t>
            </a:r>
            <a:r>
              <a:rPr lang="it-IT" sz="1600" b="1" dirty="0"/>
              <a:t>in modo simile</a:t>
            </a:r>
            <a:r>
              <a:rPr lang="it-IT" sz="1600" dirty="0"/>
              <a:t>. </a:t>
            </a: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600" dirty="0"/>
              <a:t>Le oscillazioni contemporanee di questi due campi producono </a:t>
            </a:r>
            <a:br>
              <a:rPr lang="it-IT" sz="1600" dirty="0"/>
            </a:br>
            <a:r>
              <a:rPr lang="it-IT" sz="1600" dirty="0"/>
              <a:t>quelle che Maxwell chiamò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elettromagnetiche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dirty="0"/>
              <a:t>perché hanno la forma di un’onda, o meglio, di una </a:t>
            </a:r>
            <a:r>
              <a:rPr lang="it-IT" sz="1600" b="1" dirty="0"/>
              <a:t>sinusoide</a:t>
            </a:r>
            <a:r>
              <a:rPr lang="it-IT" sz="1600" dirty="0"/>
              <a:t>, il cui punto più alto si chiama </a:t>
            </a:r>
            <a:r>
              <a:rPr lang="it-IT" sz="1600" b="1" dirty="0"/>
              <a:t>cresta</a:t>
            </a:r>
            <a:r>
              <a:rPr lang="it-IT" sz="1600" dirty="0"/>
              <a:t>, quello più basso </a:t>
            </a:r>
            <a:r>
              <a:rPr lang="it-IT" sz="1600" b="1" dirty="0"/>
              <a:t>ventre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dirty="0"/>
              <a:t>Queste onde si propagano alla </a:t>
            </a:r>
            <a:r>
              <a:rPr lang="it-IT" sz="1600" b="1" dirty="0"/>
              <a:t>stessa velocità con cui si propaga la luce </a:t>
            </a:r>
            <a:r>
              <a:rPr lang="it-IT" sz="1600" dirty="0"/>
              <a:t>(circa 300.000 km/s); Maxwell propose perciò l’ipotesi che la </a:t>
            </a:r>
            <a:r>
              <a:rPr lang="it-IT" sz="1600" b="1" dirty="0"/>
              <a:t>luce</a:t>
            </a:r>
            <a:r>
              <a:rPr lang="it-IT" sz="1600" dirty="0"/>
              <a:t> fosse </a:t>
            </a:r>
            <a:r>
              <a:rPr lang="it-IT" sz="1600" b="1" dirty="0"/>
              <a:t>composta</a:t>
            </a:r>
            <a:r>
              <a:rPr lang="it-IT" sz="1600" dirty="0"/>
              <a:t> da </a:t>
            </a:r>
            <a:r>
              <a:rPr lang="it-IT" sz="1600" b="1" dirty="0"/>
              <a:t>onde elettromagnetiche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Negli anni seguenti le ipotesi di Maxwell furono confermate e si scoprì che molte altre radiazioni sono onde elettromagnetiche. 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35C7AD80-F918-DC49-8E65-873224122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0F025A7-3D6E-0D42-9B2E-F2F26D12E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6156176" y="1491630"/>
            <a:ext cx="2739838" cy="151216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142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onde elettromagnetiche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857238"/>
            <a:ext cx="6336506" cy="392909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Le onde elettromagnetiche sono caratterizzate da alcuni </a:t>
            </a:r>
            <a:r>
              <a:rPr lang="it-IT" sz="1600" b="1" dirty="0"/>
              <a:t>parametri</a:t>
            </a:r>
            <a:r>
              <a:rPr lang="it-IT" sz="1600" dirty="0"/>
              <a:t>:</a:t>
            </a:r>
          </a:p>
          <a:p>
            <a:pPr marL="198000" indent="-198900"/>
            <a:r>
              <a:rPr lang="it-IT" sz="1600" dirty="0"/>
              <a:t>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lunghezza d’onda </a:t>
            </a:r>
            <a:r>
              <a:rPr lang="el-GR" sz="1600" b="1" i="1" dirty="0"/>
              <a:t>λ</a:t>
            </a:r>
            <a:r>
              <a:rPr lang="it-IT" sz="1600" dirty="0"/>
              <a:t> (si legge </a:t>
            </a:r>
            <a:r>
              <a:rPr lang="it-IT" sz="1600" i="1" dirty="0"/>
              <a:t>lambda</a:t>
            </a:r>
            <a:r>
              <a:rPr lang="it-IT" sz="1600" dirty="0"/>
              <a:t>) è la </a:t>
            </a:r>
            <a:r>
              <a:rPr lang="it-IT" sz="1600" b="1" dirty="0"/>
              <a:t>distanza </a:t>
            </a:r>
            <a:br>
              <a:rPr lang="it-IT" sz="1600" b="1" dirty="0"/>
            </a:br>
            <a:r>
              <a:rPr lang="it-IT" sz="1600" b="1" dirty="0"/>
              <a:t>minima tra due creste o due ventri successivi</a:t>
            </a:r>
            <a:r>
              <a:rPr lang="it-IT" sz="1600" dirty="0"/>
              <a:t>. </a:t>
            </a:r>
            <a:br>
              <a:rPr lang="it-IT" sz="1600" dirty="0"/>
            </a:br>
            <a:r>
              <a:rPr lang="it-IT" sz="1600" dirty="0"/>
              <a:t>La sua unità di misura è il metro;</a:t>
            </a:r>
          </a:p>
          <a:p>
            <a:pPr marL="198000" indent="-198900"/>
            <a:r>
              <a:rPr lang="it-IT" sz="1600" dirty="0"/>
              <a:t>l’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ampiezza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i="1" dirty="0"/>
              <a:t>A</a:t>
            </a:r>
            <a:r>
              <a:rPr lang="it-IT" sz="1600" dirty="0"/>
              <a:t> è </a:t>
            </a:r>
            <a:r>
              <a:rPr lang="it-IT" sz="1600" b="1" dirty="0"/>
              <a:t>la distanza tra la cresta, o il ventre, e </a:t>
            </a:r>
            <a:br>
              <a:rPr lang="it-IT" sz="1600" b="1" dirty="0"/>
            </a:br>
            <a:r>
              <a:rPr lang="it-IT" sz="1600" b="1" dirty="0"/>
              <a:t>l’asse di propagazione dell’onda</a:t>
            </a:r>
            <a:r>
              <a:rPr lang="it-IT" sz="1600" dirty="0"/>
              <a:t>. La sua unità di misura </a:t>
            </a:r>
            <a:br>
              <a:rPr lang="it-IT" sz="1600" dirty="0"/>
            </a:br>
            <a:r>
              <a:rPr lang="it-IT" sz="1600" dirty="0"/>
              <a:t>è il metro;</a:t>
            </a:r>
          </a:p>
          <a:p>
            <a:pPr marL="198000" indent="-198900"/>
            <a:r>
              <a:rPr lang="it-IT" sz="1600" dirty="0"/>
              <a:t>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frequenza</a:t>
            </a:r>
            <a:r>
              <a:rPr lang="it-IT" sz="1600" dirty="0"/>
              <a:t> </a:t>
            </a:r>
            <a:r>
              <a:rPr lang="el-GR" sz="1600" b="1" dirty="0"/>
              <a:t>ν </a:t>
            </a:r>
            <a:r>
              <a:rPr lang="it-IT" sz="1600" dirty="0"/>
              <a:t>(si legge </a:t>
            </a:r>
            <a:r>
              <a:rPr lang="it-IT" sz="1600" i="1" dirty="0"/>
              <a:t>ni</a:t>
            </a:r>
            <a:r>
              <a:rPr lang="it-IT" sz="1600" dirty="0"/>
              <a:t>) è il </a:t>
            </a:r>
            <a:r>
              <a:rPr lang="it-IT" sz="1600" b="1" dirty="0"/>
              <a:t>numero di oscillazioni </a:t>
            </a:r>
            <a:br>
              <a:rPr lang="it-IT" sz="1600" b="1" dirty="0"/>
            </a:br>
            <a:r>
              <a:rPr lang="it-IT" sz="1600" b="1" dirty="0"/>
              <a:t>che l’onda compie in un secondo</a:t>
            </a:r>
            <a:r>
              <a:rPr lang="it-IT" sz="1600" dirty="0"/>
              <a:t>. La sua unità di misura </a:t>
            </a:r>
            <a:br>
              <a:rPr lang="it-IT" sz="1600" dirty="0"/>
            </a:br>
            <a:r>
              <a:rPr lang="it-IT" sz="1600" dirty="0"/>
              <a:t>è l’hertz (Hz); </a:t>
            </a:r>
          </a:p>
          <a:p>
            <a:pPr marL="198000" indent="-198900"/>
            <a:r>
              <a:rPr lang="it-IT" sz="1600" dirty="0"/>
              <a:t>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periodo</a:t>
            </a:r>
            <a:r>
              <a:rPr lang="it-IT" sz="1600" dirty="0"/>
              <a:t> </a:t>
            </a:r>
            <a:r>
              <a:rPr lang="it-IT" sz="1600" b="1" i="1" dirty="0"/>
              <a:t>T</a:t>
            </a:r>
            <a:r>
              <a:rPr lang="it-IT" sz="1600" dirty="0"/>
              <a:t> è l’</a:t>
            </a:r>
            <a:r>
              <a:rPr lang="it-IT" sz="1600" b="1" dirty="0"/>
              <a:t>intervallo di tempo</a:t>
            </a:r>
            <a:r>
              <a:rPr lang="it-IT" sz="1600" dirty="0"/>
              <a:t>, misurato in secondi, </a:t>
            </a:r>
            <a:r>
              <a:rPr lang="it-IT" sz="1600" b="1" dirty="0"/>
              <a:t>in cui avviene un’oscillazione completa</a:t>
            </a:r>
            <a:r>
              <a:rPr lang="it-IT" sz="1600" dirty="0"/>
              <a:t>;</a:t>
            </a:r>
          </a:p>
          <a:p>
            <a:pPr marL="198000" indent="-198900"/>
            <a:r>
              <a:rPr lang="it-IT" sz="1600" dirty="0"/>
              <a:t>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velocità di propagazione </a:t>
            </a:r>
            <a:r>
              <a:rPr lang="it-IT" sz="1600" b="1" i="1" dirty="0"/>
              <a:t>v</a:t>
            </a:r>
            <a:r>
              <a:rPr lang="it-IT" sz="1600" dirty="0"/>
              <a:t> è la </a:t>
            </a:r>
            <a:r>
              <a:rPr lang="it-IT" sz="1600" b="1" dirty="0"/>
              <a:t>velocità con cui l’oscillazione si sposta e assume valori diversi </a:t>
            </a:r>
            <a:r>
              <a:rPr lang="it-IT" sz="1600" dirty="0"/>
              <a:t>a seconda del mezzo in cui l’onda si propaga. </a:t>
            </a:r>
          </a:p>
          <a:p>
            <a:pPr marL="0">
              <a:buNone/>
            </a:pPr>
            <a:endParaRPr lang="it-IT" sz="16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6ABF2A4F-E1FA-4643-8D03-95EF04D8D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B7D50D-472F-D449-A20F-831DE03F6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91630"/>
            <a:ext cx="3354049" cy="164596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0FA670-8F50-1D4D-9CEA-F168F54EB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17189"/>
            <a:ext cx="1955800" cy="520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142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onde elettromagnetiche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042" y="1136744"/>
            <a:ext cx="3351886" cy="179504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Le onde elettromagnetiche hanno </a:t>
            </a:r>
            <a:r>
              <a:rPr lang="it-IT" sz="1600" b="1" dirty="0"/>
              <a:t>proprietà diverse </a:t>
            </a:r>
            <a:r>
              <a:rPr lang="it-IT" sz="1600" dirty="0"/>
              <a:t>a seconda della loro lunghezza d’onda (o frequenza).</a:t>
            </a:r>
          </a:p>
          <a:p>
            <a:pPr marL="0">
              <a:buNone/>
            </a:pPr>
            <a:r>
              <a:rPr lang="it-IT" sz="1600" dirty="0"/>
              <a:t>L’insieme delle possibili onde elettromagnetiche forma lo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spettro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elettromagnetico</a:t>
            </a:r>
            <a:r>
              <a:rPr lang="it-IT" sz="1600" dirty="0"/>
              <a:t>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D8E59D6A-174C-A549-8557-BF385B6E6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0507C2-E756-184F-8E32-9779D963C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73" y="925286"/>
            <a:ext cx="4732003" cy="40130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Che cos’è l’elettricità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019494"/>
            <a:ext cx="7818464" cy="400052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Prendiamo una bacchetta di plastica e carichiamola elettricamente </a:t>
            </a:r>
            <a:br>
              <a:rPr lang="it-IT" sz="1600" dirty="0"/>
            </a:br>
            <a:r>
              <a:rPr lang="it-IT" sz="1600" dirty="0"/>
              <a:t>strofinandola con forza su un panno di lana. </a:t>
            </a:r>
          </a:p>
          <a:p>
            <a:pPr marL="0">
              <a:buNone/>
            </a:pPr>
            <a:r>
              <a:rPr lang="it-IT" sz="1600" dirty="0"/>
              <a:t>Se l’avviciniamo ad alcuni pezzetti di carta, osserviamo che </a:t>
            </a:r>
          </a:p>
          <a:p>
            <a:pPr marL="0">
              <a:buNone/>
            </a:pPr>
            <a:r>
              <a:rPr lang="it-IT" sz="1600" dirty="0"/>
              <a:t>la bacchetta li attira.</a:t>
            </a:r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r>
              <a:rPr lang="it-IT" sz="1600" dirty="0"/>
              <a:t>Lo stesso fenomeno si verifica usando una bacchetta di vetro.</a:t>
            </a:r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r>
              <a:rPr lang="it-IT" sz="1600" dirty="0"/>
              <a:t>Un corpo carico elettricamente, avvicinato a un altro, produce una </a:t>
            </a:r>
            <a:br>
              <a:rPr lang="it-IT" sz="1600" dirty="0"/>
            </a:br>
            <a:r>
              <a:rPr lang="it-IT" sz="1600" dirty="0"/>
              <a:t>separazione di cariche: allontana quelle dello stesso segno e attira </a:t>
            </a:r>
            <a:br>
              <a:rPr lang="it-IT" sz="1600" dirty="0"/>
            </a:br>
            <a:r>
              <a:rPr lang="it-IT" sz="1600" dirty="0"/>
              <a:t>quelle di segno opposto. </a:t>
            </a:r>
          </a:p>
          <a:p>
            <a:pPr marL="0">
              <a:buNone/>
            </a:pPr>
            <a:r>
              <a:rPr lang="it-IT" sz="1600" dirty="0"/>
              <a:t>Questo fenomeno si chiama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induzione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elettrostatica</a:t>
            </a:r>
            <a:r>
              <a:rPr lang="it-IT" sz="1600" dirty="0"/>
              <a:t>.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</a:p>
          <a:p>
            <a:pPr marL="0">
              <a:buNone/>
            </a:pPr>
            <a:r>
              <a:rPr lang="it-IT" sz="1600" dirty="0"/>
              <a:t>La quantità di elettricità presente in un corpo si chiama </a:t>
            </a:r>
            <a:r>
              <a:rPr lang="it-IT" sz="1600" b="1" dirty="0"/>
              <a:t>carica elettrica</a:t>
            </a:r>
            <a:r>
              <a:rPr lang="it-IT" sz="1600" dirty="0"/>
              <a:t> e la sua  unità di misura è il </a:t>
            </a:r>
            <a:r>
              <a:rPr lang="it-IT" sz="1600" b="1" dirty="0"/>
              <a:t>coulomb</a:t>
            </a:r>
            <a:r>
              <a:rPr lang="it-IT" sz="1600" dirty="0"/>
              <a:t> (</a:t>
            </a:r>
            <a:r>
              <a:rPr lang="it-IT" sz="1600" b="1" dirty="0"/>
              <a:t>C</a:t>
            </a:r>
            <a:r>
              <a:rPr lang="it-IT" sz="1600" dirty="0"/>
              <a:t>), dal nome dello scienziato Charles </a:t>
            </a:r>
            <a:r>
              <a:rPr lang="it-IT" sz="1600" dirty="0" err="1"/>
              <a:t>Augustin</a:t>
            </a:r>
            <a:r>
              <a:rPr lang="it-IT" sz="1600" dirty="0"/>
              <a:t> de Coulomb.</a:t>
            </a: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D3EE75A-5104-7241-8AC3-8719AA22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AE7DA1-046B-134B-A7DF-53788FFEB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1432975"/>
            <a:ext cx="2896016" cy="13852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8035245-3BD2-0345-A887-EE945ED0F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70" y="1855954"/>
            <a:ext cx="2233764" cy="110146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BEE880-8AE8-014B-8D4E-44FE58699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6" y="819679"/>
            <a:ext cx="1589752" cy="11912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584E69C-AB02-904F-B814-269A46E7100F}"/>
              </a:ext>
            </a:extLst>
          </p:cNvPr>
          <p:cNvSpPr/>
          <p:nvPr/>
        </p:nvSpPr>
        <p:spPr>
          <a:xfrm rot="232384">
            <a:off x="7147905" y="754831"/>
            <a:ext cx="170905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Bacchetta di plastica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68FCFCC-1B0E-D94F-A6CF-AF037EA2DA51}"/>
              </a:ext>
            </a:extLst>
          </p:cNvPr>
          <p:cNvSpPr/>
          <p:nvPr/>
        </p:nvSpPr>
        <p:spPr>
          <a:xfrm rot="377963">
            <a:off x="7402979" y="2978636"/>
            <a:ext cx="153227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Bacchetta di vetro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Conduttori e isolanti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00114"/>
            <a:ext cx="8103844" cy="272376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In alcuni materiali, come i metalli, gli elettroni più lontani dal nucleo sono legati piuttosto debolmente ai loro atomi e sono liberi di muoversi. </a:t>
            </a:r>
          </a:p>
          <a:p>
            <a:pPr marL="0">
              <a:buNone/>
            </a:pPr>
            <a:r>
              <a:rPr lang="it-IT" sz="1600" dirty="0"/>
              <a:t>Le sostanze e i corpi in cui </a:t>
            </a:r>
            <a:r>
              <a:rPr lang="it-IT" sz="1600" b="1" dirty="0"/>
              <a:t>le cariche elettriche si possono muovere liberamente</a:t>
            </a:r>
            <a:r>
              <a:rPr lang="it-IT" sz="1600" dirty="0"/>
              <a:t> si chiamano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conduttori</a:t>
            </a:r>
            <a:r>
              <a:rPr lang="it-IT" sz="1600" dirty="0"/>
              <a:t>. Date le loro caratteristiche, i </a:t>
            </a:r>
            <a:r>
              <a:rPr lang="it-IT" sz="1600" b="1" dirty="0"/>
              <a:t>metalli</a:t>
            </a:r>
            <a:r>
              <a:rPr lang="it-IT" sz="1600" dirty="0"/>
              <a:t> sono tutti conduttori; i migliori conduttori sono l’argento, il rame e l’alluminio. Altri conduttori sono la grafite, le soluzioni e l’acqua stessa, che contiene sali disciolti. </a:t>
            </a:r>
          </a:p>
          <a:p>
            <a:pPr marL="0">
              <a:buNone/>
            </a:pPr>
            <a:r>
              <a:rPr lang="it-IT" sz="1600" dirty="0"/>
              <a:t>In altri materiali, invece, gli elettroni sono fortemente legati ai loro atomi e non sono liberi di muoversi. Le sostanze e i corpi in cui </a:t>
            </a:r>
            <a:r>
              <a:rPr lang="it-IT" sz="1600" b="1" dirty="0"/>
              <a:t>le cariche elettriche non si possono muovere liberamente </a:t>
            </a:r>
            <a:r>
              <a:rPr lang="it-IT" sz="1600" dirty="0"/>
              <a:t>si chiamano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isolanti</a:t>
            </a:r>
            <a:r>
              <a:rPr lang="it-IT" sz="1600" dirty="0"/>
              <a:t>. Esempi di materiali isolanti sono: la plastica, la porcellana, il legno, la gomma, il vetro, il cotone e la seta. </a:t>
            </a:r>
          </a:p>
          <a:p>
            <a:pPr marL="0"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A6972382-0FD4-E94A-996E-C5195FC51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2A77114-3108-2C4A-8A59-228038C52033}"/>
              </a:ext>
            </a:extLst>
          </p:cNvPr>
          <p:cNvSpPr/>
          <p:nvPr/>
        </p:nvSpPr>
        <p:spPr>
          <a:xfrm>
            <a:off x="2051720" y="4064682"/>
            <a:ext cx="4572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buNone/>
            </a:pPr>
            <a:r>
              <a:rPr lang="it-IT" sz="1400" dirty="0"/>
              <a:t>I fili elettrici sono di rame, uno dei migliori conduttori, rivestiti di uno strato di gomma o di plastica isolante. </a:t>
            </a:r>
            <a:endParaRPr lang="it-IT" sz="1400" dirty="0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7D27B0-45D6-8B4A-AED1-43EDB76FA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3413" y="3419031"/>
            <a:ext cx="1942277" cy="14487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corrente elettrica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915566"/>
            <a:ext cx="8318158" cy="371477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Le forze elettriche si comportano come le forze gravitazionali: quindi è possibile paragonare il comportamento delle cariche elettriche a quello delle masse dei corpi sulla Terra. </a:t>
            </a:r>
          </a:p>
          <a:p>
            <a:pPr marL="0">
              <a:buNone/>
            </a:pPr>
            <a:r>
              <a:rPr lang="it-IT" sz="1600" dirty="0"/>
              <a:t>Un corpo che si trova a una certa altezza possiede una certa </a:t>
            </a:r>
            <a:r>
              <a:rPr lang="it-IT" sz="1600" b="1" dirty="0"/>
              <a:t>energia potenziale</a:t>
            </a:r>
            <a:r>
              <a:rPr lang="it-IT" sz="1600" dirty="0"/>
              <a:t>. Se viene lasciato cadere, trasforma la sua energia potenziale in</a:t>
            </a:r>
            <a:r>
              <a:rPr lang="it-IT" sz="1600" b="1" dirty="0"/>
              <a:t> energia cinetica</a:t>
            </a:r>
            <a:r>
              <a:rPr lang="it-IT" sz="1600" dirty="0"/>
              <a:t>. Durante il suo spostamento il corpo compie un </a:t>
            </a:r>
            <a:r>
              <a:rPr lang="it-IT" sz="1600" b="1" dirty="0"/>
              <a:t>lavoro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dirty="0"/>
              <a:t>La stessa cosa succede con le cariche elettriche. In un </a:t>
            </a:r>
            <a:r>
              <a:rPr lang="it-IT" sz="1600" b="1" dirty="0"/>
              <a:t>conduttore</a:t>
            </a:r>
            <a:r>
              <a:rPr lang="it-IT" sz="1600" dirty="0"/>
              <a:t> </a:t>
            </a:r>
            <a:r>
              <a:rPr lang="it-IT" sz="1600" b="1" dirty="0"/>
              <a:t>ogni unità di carica possiede un’energia potenziale</a:t>
            </a:r>
            <a:r>
              <a:rPr lang="it-IT" sz="1600" dirty="0"/>
              <a:t>, che viene anche chiamata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potenziale elettrico</a:t>
            </a:r>
            <a:r>
              <a:rPr lang="it-IT" sz="1600" dirty="0"/>
              <a:t>. Tra due estremi di un conduttore si crea un “dislivello elettrico”, chiamato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differenza di potenziale </a:t>
            </a:r>
            <a:r>
              <a:rPr lang="it-IT" sz="1600" dirty="0"/>
              <a:t>(</a:t>
            </a:r>
            <a:r>
              <a:rPr lang="it-IT" sz="1600" b="1" dirty="0"/>
              <a:t>d.d.p.</a:t>
            </a:r>
            <a:r>
              <a:rPr lang="it-IT" sz="1600" dirty="0"/>
              <a:t>) o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tensione</a:t>
            </a:r>
            <a:r>
              <a:rPr lang="it-IT" sz="1600" dirty="0"/>
              <a:t>. L’unità di misura della differenza di potenziale è il </a:t>
            </a:r>
            <a:r>
              <a:rPr lang="it-IT" sz="1600" b="1" dirty="0"/>
              <a:t>volt</a:t>
            </a:r>
            <a:r>
              <a:rPr lang="it-IT" sz="1600" dirty="0"/>
              <a:t> (</a:t>
            </a:r>
            <a:r>
              <a:rPr lang="it-IT" sz="1600" b="1" dirty="0"/>
              <a:t>V</a:t>
            </a:r>
            <a:r>
              <a:rPr lang="it-IT" sz="1600" dirty="0"/>
              <a:t>), dal nome del fisico italiano Alessandro Volta. Poiché il lavoro si misura in joule, mentre le cariche si misurano in coulomb, la </a:t>
            </a:r>
            <a:r>
              <a:rPr lang="it-IT" sz="1600" b="1" dirty="0"/>
              <a:t>differenza di potenziale si misura in J/C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dirty="0"/>
              <a:t>Tra due punti di un conduttore c’è la differenza di potenziale di 1 volt quando per spostare una carica di 1 coulomb da un punto all’altro bisogna compiere il lavoro di 1 joule. </a:t>
            </a: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1B115836-5F74-F845-8568-8DC46B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16EA77-6580-0E40-A5CD-EA44FD55B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34" y="4414938"/>
            <a:ext cx="13716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corrente elettrica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15566"/>
            <a:ext cx="8031266" cy="157163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Quando c’è una </a:t>
            </a:r>
            <a:r>
              <a:rPr lang="it-IT" sz="1600" b="1" dirty="0"/>
              <a:t>differenza di potenziale tra due estremi di un conduttore</a:t>
            </a:r>
            <a:r>
              <a:rPr lang="it-IT" sz="1600" dirty="0"/>
              <a:t>, ad esempio i due capi di un filo metallico, </a:t>
            </a:r>
            <a:r>
              <a:rPr lang="it-IT" sz="1600" b="1" dirty="0"/>
              <a:t>gli elettroni si muovono da un capo all’altro</a:t>
            </a:r>
            <a:r>
              <a:rPr lang="it-IT" sz="1600" dirty="0"/>
              <a:t>. </a:t>
            </a:r>
            <a:r>
              <a:rPr lang="it-IT" sz="1600" b="1" dirty="0"/>
              <a:t>Il movimento degli elettroni è 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corrente elettrica</a:t>
            </a:r>
            <a:r>
              <a:rPr lang="it-IT" sz="1600" dirty="0"/>
              <a:t>; nel filo passa quindi corrente. </a:t>
            </a:r>
          </a:p>
          <a:p>
            <a:pPr marL="0">
              <a:buNone/>
            </a:pPr>
            <a:r>
              <a:rPr lang="it-IT" sz="1600" dirty="0"/>
              <a:t>Si chiama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intensità di corrente </a:t>
            </a:r>
            <a:r>
              <a:rPr lang="it-IT" sz="1600" dirty="0"/>
              <a:t>(</a:t>
            </a:r>
            <a:r>
              <a:rPr lang="it-IT" sz="1600" b="1" dirty="0"/>
              <a:t>l</a:t>
            </a:r>
            <a:r>
              <a:rPr lang="it-IT" sz="1600" dirty="0"/>
              <a:t>) la </a:t>
            </a:r>
            <a:r>
              <a:rPr lang="it-IT" sz="1600" b="1" dirty="0"/>
              <a:t>quantità di carica elettrica </a:t>
            </a:r>
            <a:br>
              <a:rPr lang="it-IT" sz="1600" b="1" dirty="0"/>
            </a:br>
            <a:r>
              <a:rPr lang="it-IT" sz="1600" b="1" dirty="0"/>
              <a:t>che passa in una sezione di un filo elettrico in un secondo</a:t>
            </a:r>
            <a:r>
              <a:rPr lang="it-IT" sz="1600" dirty="0"/>
              <a:t>.</a:t>
            </a: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2499742"/>
            <a:ext cx="59046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L’intensità di corrente si misura in </a:t>
            </a:r>
            <a:r>
              <a:rPr lang="it-IT" sz="1600" b="1" dirty="0"/>
              <a:t>ampere</a:t>
            </a:r>
            <a:r>
              <a:rPr lang="it-IT" sz="1600" dirty="0"/>
              <a:t> (</a:t>
            </a:r>
            <a:r>
              <a:rPr lang="it-IT" sz="1600" b="1" dirty="0"/>
              <a:t>A</a:t>
            </a:r>
            <a:r>
              <a:rPr lang="it-IT" sz="1600" dirty="0"/>
              <a:t>), in onore del </a:t>
            </a:r>
            <a:br>
              <a:rPr lang="it-IT" sz="1600" dirty="0"/>
            </a:br>
            <a:r>
              <a:rPr lang="it-IT" sz="1600" dirty="0"/>
              <a:t>fisico e matematico francese André Marie Ampère. </a:t>
            </a:r>
          </a:p>
          <a:p>
            <a:r>
              <a:rPr lang="it-IT" sz="1600" dirty="0"/>
              <a:t>In un filo elettrico passa la corrente di 1 ampere quando </a:t>
            </a:r>
            <a:br>
              <a:rPr lang="it-IT" sz="1600" dirty="0"/>
            </a:br>
            <a:r>
              <a:rPr lang="it-IT" sz="1600" dirty="0"/>
              <a:t>attraverso ogni sua sezione passa una carica di 1 coulomb </a:t>
            </a:r>
            <a:br>
              <a:rPr lang="it-IT" sz="1600" dirty="0"/>
            </a:br>
            <a:r>
              <a:rPr lang="it-IT" sz="1600" dirty="0"/>
              <a:t>al secondo.</a:t>
            </a:r>
          </a:p>
          <a:p>
            <a:endParaRPr lang="it-IT" sz="1600" dirty="0">
              <a:solidFill>
                <a:srgbClr val="FF0000"/>
              </a:solidFill>
            </a:endParaRPr>
          </a:p>
          <a:p>
            <a:endParaRPr lang="it-IT" sz="1600" dirty="0"/>
          </a:p>
          <a:p>
            <a:r>
              <a:rPr lang="it-IT" sz="1600" dirty="0"/>
              <a:t>Lo strumento che misura l’intensità di corrente è l’</a:t>
            </a:r>
            <a:r>
              <a:rPr lang="it-IT" sz="1600" b="1" dirty="0"/>
              <a:t>amperometro</a:t>
            </a:r>
            <a:r>
              <a:rPr lang="it-IT" sz="1600" dirty="0"/>
              <a:t>.</a:t>
            </a:r>
          </a:p>
          <a:p>
            <a:endParaRPr lang="it-IT" sz="1400" dirty="0"/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18B1D65C-92E3-5445-902B-5BD907D92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F5C3F3-C79B-D742-93DB-5A647693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2544938"/>
            <a:ext cx="2522915" cy="140530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4CAF095-60EB-4046-A2B2-DC411740851F}"/>
              </a:ext>
            </a:extLst>
          </p:cNvPr>
          <p:cNvSpPr/>
          <p:nvPr/>
        </p:nvSpPr>
        <p:spPr>
          <a:xfrm>
            <a:off x="6156176" y="1563638"/>
            <a:ext cx="2700808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Gli elettroni più esterni degli atomi si liberano e si spostano lungo il conduttore: il loro movimento</a:t>
            </a:r>
          </a:p>
          <a:p>
            <a:r>
              <a:rPr lang="it-IT" sz="1400" dirty="0"/>
              <a:t>è la corrente elettrica.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D883626-D188-6A46-A855-A2A4B52F423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380312" y="2517745"/>
            <a:ext cx="126268" cy="204291"/>
          </a:xfrm>
          <a:prstGeom prst="straightConnector1">
            <a:avLst/>
          </a:prstGeom>
          <a:ln w="19050" cmpd="sng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5E368925-2DD6-BD43-8FEC-C3711D84C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3740696"/>
            <a:ext cx="11176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resistenza e le leggi di Ohm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80" y="1000114"/>
            <a:ext cx="8229600" cy="272376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In un conduttore l’intensità della corrente elettrica dipende dagli ostacoli che gli elettroni incontrano sul loro cammino: rimbalzano continuamente urtando contro gli atomi che costituiscono il conduttore. Il movimento degli elettroni incontra cioè una certa resistenza che causa una diminuzione dell’intensità di corrente. </a:t>
            </a:r>
          </a:p>
          <a:p>
            <a:pPr marL="0">
              <a:buNone/>
            </a:pPr>
            <a:r>
              <a:rPr lang="it-IT" sz="1600" dirty="0"/>
              <a:t>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resistenza elettrica </a:t>
            </a:r>
            <a:r>
              <a:rPr lang="it-IT" sz="1600" dirty="0"/>
              <a:t>(</a:t>
            </a:r>
            <a:r>
              <a:rPr lang="it-IT" sz="1600" b="1" dirty="0"/>
              <a:t>R</a:t>
            </a:r>
            <a:r>
              <a:rPr lang="it-IT" sz="1600" dirty="0"/>
              <a:t>) è </a:t>
            </a:r>
            <a:r>
              <a:rPr lang="it-IT" sz="1600" b="1" dirty="0"/>
              <a:t>la capacità di un corpo di opporsi al passaggio della corrente elettrica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L’unità di misura della resistenza è l’</a:t>
            </a:r>
            <a:r>
              <a:rPr lang="it-IT" sz="1600" b="1" dirty="0"/>
              <a:t>ohm</a:t>
            </a:r>
            <a:r>
              <a:rPr lang="it-IT" sz="1600" dirty="0"/>
              <a:t> (simbolo </a:t>
            </a:r>
            <a:r>
              <a:rPr lang="it-IT" sz="1600" b="1" dirty="0"/>
              <a:t>Ω</a:t>
            </a:r>
            <a:r>
              <a:rPr lang="it-IT" sz="1600" dirty="0"/>
              <a:t>, lettera greca </a:t>
            </a:r>
            <a:br>
              <a:rPr lang="it-IT" sz="1600" dirty="0"/>
            </a:br>
            <a:r>
              <a:rPr lang="it-IT" sz="1600" dirty="0"/>
              <a:t>che si legge </a:t>
            </a:r>
            <a:r>
              <a:rPr lang="it-IT" sz="1600" i="1" dirty="0"/>
              <a:t>omega</a:t>
            </a:r>
            <a:r>
              <a:rPr lang="it-IT" sz="1600" dirty="0"/>
              <a:t>). Lo strumento che misura la resistenza è l’</a:t>
            </a:r>
            <a:r>
              <a:rPr lang="it-IT" sz="1600" b="1" dirty="0"/>
              <a:t>ohmmetro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dirty="0"/>
              <a:t>Il fisico Georg Simon Ohm scoprì </a:t>
            </a:r>
            <a:r>
              <a:rPr lang="it-IT" sz="1600" b="1" dirty="0"/>
              <a:t>due leggi valide per tutti i conduttori</a:t>
            </a:r>
            <a:r>
              <a:rPr lang="it-IT" sz="1600" dirty="0"/>
              <a:t>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C0F9CB54-A51B-194F-835F-11BC8E88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36AFFF9-273A-5F48-A441-05D10FBF5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2" t="-7218" r="-15485" b="-8269"/>
          <a:stretch/>
        </p:blipFill>
        <p:spPr>
          <a:xfrm>
            <a:off x="7004988" y="2571750"/>
            <a:ext cx="1512168" cy="230425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06FD0D8-5320-7C4B-9907-BD98E01DCC02}"/>
              </a:ext>
            </a:extLst>
          </p:cNvPr>
          <p:cNvSpPr/>
          <p:nvPr/>
        </p:nvSpPr>
        <p:spPr>
          <a:xfrm rot="21092936">
            <a:off x="6174885" y="4396323"/>
            <a:ext cx="97796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ohmmetro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resistenza e le leggi di Ohm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000114"/>
            <a:ext cx="8572560" cy="364333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PRIMA LEGGE DI OHM</a:t>
            </a:r>
          </a:p>
          <a:p>
            <a:pPr marL="0">
              <a:buNone/>
            </a:pPr>
            <a:r>
              <a:rPr lang="it-IT" sz="1600" dirty="0"/>
              <a:t>Differenza di potenziale, intensità di corrente e resistenza sono grandezze legate tra loro. </a:t>
            </a:r>
          </a:p>
          <a:p>
            <a:pPr marL="0">
              <a:buNone/>
            </a:pPr>
            <a:r>
              <a:rPr lang="it-IT" sz="1600" b="1" dirty="0"/>
              <a:t>L’intensità di corrente è direttamente proporzionale alla differenza di potenziale e inversamente proporzionale alla resistenza. </a:t>
            </a:r>
          </a:p>
          <a:p>
            <a:pPr marL="0">
              <a:buNone/>
            </a:pPr>
            <a:br>
              <a:rPr lang="it-IT" sz="1400" dirty="0"/>
            </a:b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SECONDA LEGGE DI OHM</a:t>
            </a:r>
          </a:p>
          <a:p>
            <a:pPr marL="0">
              <a:buNone/>
            </a:pPr>
            <a:r>
              <a:rPr lang="it-IT" sz="1600" dirty="0"/>
              <a:t>La resistenza dipende dalle caratteristiche del conduttore. Gli elettroni trovano meno resistenza in un filo corto che in uno lungo e si muovono con più facilità in un filo spesso perché hanno più spazio. Ogni materiale ha una resistenza particolare che si chiama </a:t>
            </a:r>
            <a:r>
              <a:rPr lang="it-IT" sz="1600" b="1" dirty="0"/>
              <a:t>resistività </a:t>
            </a:r>
            <a:r>
              <a:rPr lang="it-IT" sz="1600" dirty="0"/>
              <a:t>(simbolo </a:t>
            </a:r>
            <a:r>
              <a:rPr lang="it-IT" sz="1600" b="1" dirty="0">
                <a:sym typeface="Symbol"/>
              </a:rPr>
              <a:t></a:t>
            </a:r>
            <a:r>
              <a:rPr lang="it-IT" sz="1600" dirty="0">
                <a:sym typeface="Symbol"/>
              </a:rPr>
              <a:t>, lettera greca che si legge </a:t>
            </a:r>
            <a:r>
              <a:rPr lang="it-IT" sz="1600" i="1" dirty="0">
                <a:sym typeface="Symbol"/>
              </a:rPr>
              <a:t>ro</a:t>
            </a:r>
            <a:r>
              <a:rPr lang="it-IT" sz="1600" dirty="0">
                <a:sym typeface="Symbol"/>
              </a:rPr>
              <a:t>)</a:t>
            </a:r>
            <a:r>
              <a:rPr lang="it-IT" sz="1600" dirty="0"/>
              <a:t>. I conduttori hanno bassa resistività, gli isolanti hanno resistività elevata.</a:t>
            </a:r>
          </a:p>
          <a:p>
            <a:pPr marL="0">
              <a:buNone/>
            </a:pPr>
            <a:r>
              <a:rPr lang="it-IT" sz="1600" b="1" dirty="0"/>
              <a:t>La resistenza di un filo conduttore è direttamente proporzionale alla sua lunghezza, inversamente proporzionale alla sua sezione (cioè al suo spessore) e dipende dal materiale di cui è fatto.</a:t>
            </a:r>
            <a:br>
              <a:rPr lang="it-IT" sz="1600" dirty="0"/>
            </a:br>
            <a:endParaRPr lang="it-IT" sz="1600" dirty="0"/>
          </a:p>
          <a:p>
            <a:pPr>
              <a:buNone/>
            </a:pPr>
            <a:br>
              <a:rPr lang="it-IT" sz="1600" dirty="0"/>
            </a:br>
            <a:br>
              <a:rPr lang="it-IT" sz="1600" dirty="0"/>
            </a:br>
            <a:endParaRPr lang="it-IT" sz="1600" dirty="0"/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E054F518-7F64-0145-9FA8-31E03A41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A2B8538-8E52-804D-9F99-4DCB379C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38" y="2067694"/>
            <a:ext cx="965200" cy="4191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A90D55-8313-C74D-A18C-CAB27D39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84" y="4378325"/>
            <a:ext cx="1308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Gli effetti della corrente elettrica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000114"/>
            <a:ext cx="8136706" cy="257974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L’EFFETTO TERMICO</a:t>
            </a:r>
          </a:p>
          <a:p>
            <a:pPr marL="0">
              <a:buNone/>
            </a:pPr>
            <a:r>
              <a:rPr lang="it-IT" sz="1600" dirty="0"/>
              <a:t>La corrente elettrica è dovuta al movimento degli elettroni attraverso un conduttore, ad esempio un filo elettrico.</a:t>
            </a:r>
          </a:p>
          <a:p>
            <a:pPr marL="0">
              <a:buNone/>
            </a:pPr>
            <a:r>
              <a:rPr lang="it-IT" sz="1600" dirty="0"/>
              <a:t>Al passaggio della corrente </a:t>
            </a:r>
            <a:r>
              <a:rPr lang="it-IT" sz="1600" b="1" dirty="0"/>
              <a:t>il filo elettrico si riscalda perché gli elettroni incontrano la resistenza del conduttore</a:t>
            </a:r>
            <a:r>
              <a:rPr lang="it-IT" sz="1600" dirty="0"/>
              <a:t> e </a:t>
            </a:r>
            <a:r>
              <a:rPr lang="it-IT" sz="1600" b="1" dirty="0"/>
              <a:t>cedono energia sotto forma di calore</a:t>
            </a:r>
            <a:r>
              <a:rPr lang="it-IT" sz="1600" dirty="0"/>
              <a:t>. Maggiore è la resistenza che incontrano, maggiore è l’energia che cedono. </a:t>
            </a:r>
          </a:p>
          <a:p>
            <a:pPr marL="0">
              <a:buNone/>
            </a:pPr>
            <a:r>
              <a:rPr lang="it-IT" sz="1600" dirty="0"/>
              <a:t>Questo effetto si chiama </a:t>
            </a:r>
            <a:r>
              <a:rPr lang="it-IT" sz="1600" b="1" dirty="0"/>
              <a:t>effetto termico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Molti elettrodomestici lo utilizzano per produrre calore: </a:t>
            </a:r>
            <a:br>
              <a:rPr lang="it-IT" sz="1600" dirty="0"/>
            </a:br>
            <a:r>
              <a:rPr lang="it-IT" sz="1600" dirty="0"/>
              <a:t>per esempio, l’asciugacapelli, il ferro da stiro, </a:t>
            </a:r>
            <a:br>
              <a:rPr lang="it-IT" sz="1600" dirty="0"/>
            </a:br>
            <a:r>
              <a:rPr lang="it-IT" sz="1600" dirty="0"/>
              <a:t>la lavatrice, il tostapane.</a:t>
            </a:r>
            <a:br>
              <a:rPr lang="it-IT" sz="1600" dirty="0"/>
            </a:br>
            <a:br>
              <a:rPr lang="it-IT" sz="1600" dirty="0"/>
            </a:br>
            <a:endParaRPr lang="it-IT" sz="16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2B7B25FF-6F9A-934D-8646-092D16017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F9EBB01-0BE4-094A-920F-EDBCD7773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86">
            <a:off x="6582105" y="2679741"/>
            <a:ext cx="2188931" cy="180024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E14446A-6DA3-7B4B-9D7B-DE2A423C8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95">
            <a:off x="4842337" y="3203891"/>
            <a:ext cx="1984429" cy="16320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6A98BAC-BBB2-BA48-AB14-0C29662F3485}"/>
              </a:ext>
            </a:extLst>
          </p:cNvPr>
          <p:cNvSpPr/>
          <p:nvPr/>
        </p:nvSpPr>
        <p:spPr>
          <a:xfrm rot="21092936">
            <a:off x="7698294" y="4433987"/>
            <a:ext cx="121450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asciugacapelli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7A544EA-5E0F-A34D-B99B-759B11AF6B26}"/>
              </a:ext>
            </a:extLst>
          </p:cNvPr>
          <p:cNvSpPr/>
          <p:nvPr/>
        </p:nvSpPr>
        <p:spPr>
          <a:xfrm rot="311727">
            <a:off x="4150850" y="4440435"/>
            <a:ext cx="93102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tostapane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3250</Words>
  <Application>Microsoft Macintosh PowerPoint</Application>
  <PresentationFormat>Presentazione su schermo (16:9)</PresentationFormat>
  <Paragraphs>175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di Office</vt:lpstr>
      <vt:lpstr>Elettricità e magnetismo</vt:lpstr>
      <vt:lpstr>Che cos’è l’elettricità</vt:lpstr>
      <vt:lpstr>Che cos’è l’elettricità</vt:lpstr>
      <vt:lpstr>Conduttori e isolanti</vt:lpstr>
      <vt:lpstr>La corrente elettrica</vt:lpstr>
      <vt:lpstr>La corrente elettrica</vt:lpstr>
      <vt:lpstr>La resistenza e le leggi di Ohm</vt:lpstr>
      <vt:lpstr>La resistenza e le leggi di Ohm</vt:lpstr>
      <vt:lpstr>Gli effetti della corrente elettrica</vt:lpstr>
      <vt:lpstr>Gli effetti della corrente elettrica</vt:lpstr>
      <vt:lpstr>La pila</vt:lpstr>
      <vt:lpstr>I circuiti elettrici</vt:lpstr>
      <vt:lpstr>I circuiti elettrici</vt:lpstr>
      <vt:lpstr>Il magnetismo</vt:lpstr>
      <vt:lpstr>Il magnetismo</vt:lpstr>
      <vt:lpstr>Il campo magnetico terrestre</vt:lpstr>
      <vt:lpstr>Magnetismo ed elettricità</vt:lpstr>
      <vt:lpstr>Magnetismo ed elettricità</vt:lpstr>
      <vt:lpstr>Magnetismo ed elettricità</vt:lpstr>
      <vt:lpstr>Le onde elettromagnetiche</vt:lpstr>
      <vt:lpstr>Le onde elettromagnetiche</vt:lpstr>
      <vt:lpstr>Le onde elettromagnetiche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Carmela Giglio</dc:creator>
  <cp:lastModifiedBy>Microsoft Office User</cp:lastModifiedBy>
  <cp:revision>379</cp:revision>
  <dcterms:created xsi:type="dcterms:W3CDTF">2020-03-17T13:59:37Z</dcterms:created>
  <dcterms:modified xsi:type="dcterms:W3CDTF">2020-04-29T13:08:36Z</dcterms:modified>
</cp:coreProperties>
</file>