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2" r:id="rId6"/>
    <p:sldId id="263" r:id="rId7"/>
    <p:sldId id="268" r:id="rId8"/>
    <p:sldId id="269" r:id="rId9"/>
    <p:sldId id="264" r:id="rId10"/>
    <p:sldId id="265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5" autoAdjust="0"/>
    <p:restoredTop sz="94674"/>
  </p:normalViewPr>
  <p:slideViewPr>
    <p:cSldViewPr>
      <p:cViewPr varScale="1">
        <p:scale>
          <a:sx n="164" d="100"/>
          <a:sy n="164" d="100"/>
        </p:scale>
        <p:origin x="18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C7057-E363-4FFB-ABE6-9C625A990343}" type="datetimeFigureOut">
              <a:rPr lang="it-IT" smtClean="0"/>
              <a:pPr/>
              <a:t>24/04/20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86ADB-6A2C-4442-B09B-CB4FBBF1FB5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07C7-C2A9-41CE-ABAC-C0D9B1985F83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C6E8-08CE-41E7-888D-1D6CF8FC65BE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3357-A042-4465-9EBF-B82B4040635D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D0E8-2C04-4508-B437-DB28F2A1C92B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CFE4-F8B3-465F-8D19-F1B5CCFCDECA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943B-E59B-4CCD-92AE-BB7C1A0B3D10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6D09-6E43-492A-92E1-A2CF370A367A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6708-BB09-4726-973A-B8A918116850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4D3-3DBA-4049-8416-8B68F1D414DE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9329-1A37-4BEC-B8C6-C8ABD302D3BC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9430-88DE-43FA-9ED9-C077D4110774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CDF5E-55A2-4BC3-B40D-F2A103E3A2E2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99C4717-9EEA-0340-B2A5-124AC6B515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r="13494"/>
          <a:stretch/>
        </p:blipFill>
        <p:spPr>
          <a:xfrm>
            <a:off x="-1" y="-33618"/>
            <a:ext cx="9144001" cy="515425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E037EBD-C986-E545-9FA4-A0AA277EAFA4}"/>
              </a:ext>
            </a:extLst>
          </p:cNvPr>
          <p:cNvSpPr txBox="1">
            <a:spLocks/>
          </p:cNvSpPr>
          <p:nvPr/>
        </p:nvSpPr>
        <p:spPr>
          <a:xfrm>
            <a:off x="1219200" y="74295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/>
              <a:t>La fiaba </a:t>
            </a:r>
            <a:r>
              <a:rPr lang="it-IT" sz="2800" b="1" dirty="0"/>
              <a:t>vol. 1 </a:t>
            </a:r>
          </a:p>
        </p:txBody>
      </p:sp>
      <p:pic>
        <p:nvPicPr>
          <p:cNvPr id="11" name="Immagine 10" descr="logo LATTES OK nero.psd">
            <a:extLst>
              <a:ext uri="{FF2B5EF4-FFF2-40B4-BE49-F238E27FC236}">
                <a16:creationId xmlns:a16="http://schemas.microsoft.com/office/drawing/2014/main" id="{1BCE2087-7230-F542-A15A-DAE8D6B85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4350"/>
            <a:ext cx="944704" cy="99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92D050"/>
                </a:solidFill>
              </a:rPr>
              <a:t>Gli autori di fiabe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250" y="1276350"/>
            <a:ext cx="8305800" cy="3394472"/>
          </a:xfrm>
        </p:spPr>
        <p:txBody>
          <a:bodyPr>
            <a:noAutofit/>
          </a:bodyPr>
          <a:lstStyle/>
          <a:p>
            <a:pPr marL="234900" indent="-234900"/>
            <a:r>
              <a:rPr lang="it-IT" sz="1800" dirty="0"/>
              <a:t>Nel XVII secolo lo scrittore </a:t>
            </a:r>
            <a:r>
              <a:rPr lang="it-IT" sz="1800" b="1" dirty="0"/>
              <a:t>Giambattista Basile </a:t>
            </a:r>
            <a:r>
              <a:rPr lang="it-IT" sz="1800" dirty="0"/>
              <a:t>raccolse e rielaborò le fiabe napoletane sotto il titolo </a:t>
            </a:r>
            <a:r>
              <a:rPr lang="it-IT" sz="1800" i="1" dirty="0"/>
              <a:t>Lo cunto de li cunti</a:t>
            </a:r>
            <a:r>
              <a:rPr lang="it-IT" sz="1800" dirty="0"/>
              <a:t>.</a:t>
            </a:r>
          </a:p>
          <a:p>
            <a:pPr marL="234900" indent="-234900"/>
            <a:r>
              <a:rPr lang="it-IT" sz="1800" dirty="0"/>
              <a:t>Sempre nel XVII secolo in Francia </a:t>
            </a:r>
            <a:r>
              <a:rPr lang="it-IT" sz="1800" b="1" dirty="0"/>
              <a:t>Charles Perrault</a:t>
            </a:r>
            <a:r>
              <a:rPr lang="it-IT" sz="1800" dirty="0"/>
              <a:t> scrive </a:t>
            </a:r>
            <a:r>
              <a:rPr lang="it-IT" sz="1800" i="1" dirty="0"/>
              <a:t>I racconti di Mamma Oca</a:t>
            </a:r>
            <a:r>
              <a:rPr lang="it-IT" sz="1800" dirty="0"/>
              <a:t>.</a:t>
            </a:r>
          </a:p>
          <a:p>
            <a:pPr marL="234900" indent="-234900"/>
            <a:r>
              <a:rPr lang="it-IT" sz="1800" dirty="0"/>
              <a:t>Nel XVIII secolo si diffuse in Europa la raccolta di </a:t>
            </a:r>
            <a:r>
              <a:rPr lang="it-IT" sz="1800" b="1" dirty="0"/>
              <a:t>fiabe orientali</a:t>
            </a:r>
            <a:r>
              <a:rPr lang="it-IT" sz="1800" dirty="0"/>
              <a:t> </a:t>
            </a:r>
            <a:r>
              <a:rPr lang="it-IT" sz="1800" i="1" dirty="0"/>
              <a:t>Le mille e una notte</a:t>
            </a:r>
            <a:r>
              <a:rPr lang="it-IT" sz="1800" dirty="0"/>
              <a:t>.</a:t>
            </a:r>
          </a:p>
          <a:p>
            <a:pPr marL="234900" indent="-234900"/>
            <a:r>
              <a:rPr lang="it-IT" sz="1800" dirty="0"/>
              <a:t>Nel XIX secolo in Germania i </a:t>
            </a:r>
            <a:r>
              <a:rPr lang="it-IT" sz="1800" b="1" dirty="0"/>
              <a:t>Fratelli Grimm </a:t>
            </a:r>
            <a:r>
              <a:rPr lang="it-IT" sz="1800" dirty="0"/>
              <a:t>raccolsero le fiabe </a:t>
            </a:r>
            <a:br>
              <a:rPr lang="it-IT" sz="1800" dirty="0"/>
            </a:br>
            <a:r>
              <a:rPr lang="it-IT" sz="1800" dirty="0"/>
              <a:t>popolari tedesche.</a:t>
            </a:r>
          </a:p>
          <a:p>
            <a:pPr marL="234900" indent="-234900"/>
            <a:r>
              <a:rPr lang="it-IT" sz="1800" dirty="0"/>
              <a:t>Sempre nel XIX secolo in Danimarca </a:t>
            </a:r>
            <a:r>
              <a:rPr lang="it-IT" sz="1800" b="1" dirty="0"/>
              <a:t>Hans Christian Andersen</a:t>
            </a:r>
            <a:r>
              <a:rPr lang="it-IT" sz="1800" dirty="0"/>
              <a:t> </a:t>
            </a:r>
            <a:br>
              <a:rPr lang="it-IT" sz="1800" dirty="0"/>
            </a:br>
            <a:r>
              <a:rPr lang="it-IT" sz="1800" dirty="0"/>
              <a:t>raccolse e scrisse numerose fiabe. In Russia fece lo stesso </a:t>
            </a:r>
            <a:br>
              <a:rPr lang="it-IT" sz="1800" dirty="0"/>
            </a:br>
            <a:r>
              <a:rPr lang="it-IT" sz="1800" b="1" dirty="0"/>
              <a:t>Aleksandr Nicolaevic Afanasjev</a:t>
            </a:r>
            <a:r>
              <a:rPr lang="it-IT" sz="1800" dirty="0"/>
              <a:t>.</a:t>
            </a:r>
          </a:p>
          <a:p>
            <a:pPr marL="234900" indent="-234900"/>
            <a:r>
              <a:rPr lang="it-IT" sz="1800" dirty="0"/>
              <a:t>Nel 1956 </a:t>
            </a:r>
            <a:r>
              <a:rPr lang="it-IT" sz="1800" b="1" dirty="0"/>
              <a:t>Italo Calvino </a:t>
            </a:r>
            <a:r>
              <a:rPr lang="it-IT" sz="1800" dirty="0"/>
              <a:t>pubblicò una raccolta organica di fiabe </a:t>
            </a:r>
            <a:br>
              <a:rPr lang="it-IT" sz="1800" dirty="0"/>
            </a:br>
            <a:r>
              <a:rPr lang="it-IT" sz="1800" dirty="0"/>
              <a:t>popolari: </a:t>
            </a:r>
            <a:r>
              <a:rPr lang="it-IT" sz="1800" i="1" dirty="0"/>
              <a:t>Fiabe italiane</a:t>
            </a:r>
            <a:r>
              <a:rPr lang="it-IT" sz="1800" dirty="0"/>
              <a:t>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9F6D1ADF-9EB7-C44D-B655-BD4D9DF83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B807373-75BD-8C4A-A09E-B4C696E7379C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7678CBC-F3E9-8146-ABA2-BD35FBAC2DE2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97DE1C0-D45E-EF4F-9300-07770593D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77" y="2537787"/>
            <a:ext cx="2053424" cy="25349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CB21EBB-DA05-7445-9A58-140D4120F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80" y="2140833"/>
            <a:ext cx="4192545" cy="2892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92D050"/>
                </a:solidFill>
              </a:rPr>
              <a:t>Le fiabe moderne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7848600" cy="3394472"/>
          </a:xfrm>
        </p:spPr>
        <p:txBody>
          <a:bodyPr>
            <a:noAutofit/>
          </a:bodyPr>
          <a:lstStyle/>
          <a:p>
            <a:pPr marL="234900" indent="-234900"/>
            <a:r>
              <a:rPr lang="it-IT" sz="2000" dirty="0"/>
              <a:t>Molti scrittori contemporanei hanno scritto fiabe.</a:t>
            </a:r>
          </a:p>
          <a:p>
            <a:pPr marL="234900" indent="-234900"/>
            <a:r>
              <a:rPr lang="it-IT" sz="2000" dirty="0"/>
              <a:t>Nelle fiabe moderne si parla dei problemi di oggi. </a:t>
            </a:r>
          </a:p>
          <a:p>
            <a:pPr marL="234900" indent="-234900"/>
            <a:r>
              <a:rPr lang="it-IT" sz="2000" dirty="0"/>
              <a:t>L’ambientazione è contemporanea e i personaggi sono attuali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248B5E20-EFB4-0940-B36E-B9C3BD6C73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627047E-435C-6947-A1D1-07515906BC11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8E60A6D-BF1E-624B-BFBB-8FF23BEDFC4D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706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92D050"/>
                </a:solidFill>
                <a:latin typeface="+mn-lt"/>
              </a:rPr>
              <a:t>L’origine delle fiabe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10878"/>
            <a:ext cx="7696200" cy="3394472"/>
          </a:xfrm>
        </p:spPr>
        <p:txBody>
          <a:bodyPr>
            <a:normAutofit/>
          </a:bodyPr>
          <a:lstStyle/>
          <a:p>
            <a:pPr marL="234900" indent="-234900"/>
            <a:r>
              <a:rPr lang="it-IT" sz="2000" dirty="0"/>
              <a:t>La fiaba è un </a:t>
            </a:r>
            <a:r>
              <a:rPr lang="it-IT" sz="2000" b="1" dirty="0"/>
              <a:t>racconto fantastico</a:t>
            </a:r>
            <a:r>
              <a:rPr lang="it-IT" sz="2000" dirty="0"/>
              <a:t>.</a:t>
            </a:r>
          </a:p>
          <a:p>
            <a:pPr marL="234900" indent="-234900">
              <a:spcBef>
                <a:spcPts val="0"/>
              </a:spcBef>
            </a:pPr>
            <a:r>
              <a:rPr lang="it-IT" sz="2000" dirty="0"/>
              <a:t>Hanno </a:t>
            </a:r>
            <a:r>
              <a:rPr lang="it-IT" sz="2000" b="1" dirty="0"/>
              <a:t>origine popolare </a:t>
            </a:r>
            <a:r>
              <a:rPr lang="it-IT" sz="2000" dirty="0"/>
              <a:t>e sono state a lungo tramandate a voce.</a:t>
            </a:r>
            <a:r>
              <a:rPr lang="it-IT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23DE915C-ABB1-194B-BF57-7ED94A958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41775CD-926F-224B-B73A-CAF61B3E55B2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D6C72C2-6653-C94B-B202-2069D93E9472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9E63FA8-1B09-E041-9F72-1460754D0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46" y="2208917"/>
            <a:ext cx="4760704" cy="26894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AAD4B66-A4A7-9245-8483-DB4EE4C5A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0463" y="1311729"/>
            <a:ext cx="1944937" cy="3666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906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92D050"/>
                </a:solidFill>
              </a:rPr>
              <a:t>Le caratteristiche delle fiabe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87078"/>
            <a:ext cx="6553200" cy="3394472"/>
          </a:xfrm>
        </p:spPr>
        <p:txBody>
          <a:bodyPr>
            <a:normAutofit/>
          </a:bodyPr>
          <a:lstStyle/>
          <a:p>
            <a:pPr marL="234900" indent="-234900"/>
            <a:r>
              <a:rPr lang="it-IT" sz="2000" dirty="0"/>
              <a:t>Le fiabe sono popolate di </a:t>
            </a:r>
            <a:r>
              <a:rPr lang="it-IT" sz="2000" b="1" dirty="0"/>
              <a:t>personaggi fantastici</a:t>
            </a:r>
            <a:r>
              <a:rPr lang="it-IT" sz="2000" dirty="0"/>
              <a:t>: fate, orchi, draghi, gnomi, …</a:t>
            </a:r>
          </a:p>
          <a:p>
            <a:pPr marL="234900" indent="-234900"/>
            <a:r>
              <a:rPr lang="it-IT" sz="2000" dirty="0"/>
              <a:t>La </a:t>
            </a:r>
            <a:r>
              <a:rPr lang="it-IT" sz="2000" b="1" dirty="0"/>
              <a:t>magia</a:t>
            </a:r>
            <a:r>
              <a:rPr lang="it-IT" sz="2000" dirty="0"/>
              <a:t> ha un ruolo importante nel condizionare gli eventi.</a:t>
            </a:r>
          </a:p>
          <a:p>
            <a:pPr marL="234900" indent="-234900"/>
            <a:r>
              <a:rPr lang="it-IT" sz="2000" dirty="0"/>
              <a:t>Sono ambientate in </a:t>
            </a:r>
            <a:r>
              <a:rPr lang="it-IT" sz="2000" b="1" dirty="0"/>
              <a:t>luoghi immaginari </a:t>
            </a:r>
            <a:r>
              <a:rPr lang="it-IT" sz="2000" dirty="0"/>
              <a:t>e in un </a:t>
            </a:r>
            <a:r>
              <a:rPr lang="it-IT" sz="2000" b="1" dirty="0"/>
              <a:t>tempo indefinito</a:t>
            </a:r>
            <a:r>
              <a:rPr lang="it-IT" sz="2000" dirty="0"/>
              <a:t>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F9885464-D342-0645-A488-9E747E3AE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32C12D4-0A78-0A43-9B2D-F80196B6DAC7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DD425A7-DABB-214C-93CF-E3BDF5CCA958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076B382-90CA-184C-A5DE-C562B7A60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8" y="2677049"/>
            <a:ext cx="7410615" cy="2256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92D050"/>
                </a:solidFill>
              </a:rPr>
              <a:t>La struttura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1"/>
            <a:ext cx="7772400" cy="1676399"/>
          </a:xfrm>
        </p:spPr>
        <p:txBody>
          <a:bodyPr>
            <a:noAutofit/>
          </a:bodyPr>
          <a:lstStyle/>
          <a:p>
            <a:pPr marL="0" indent="0">
              <a:buSzPct val="100000"/>
              <a:buNone/>
            </a:pPr>
            <a:r>
              <a:rPr lang="it-IT" sz="2000" dirty="0"/>
              <a:t>1. L’</a:t>
            </a:r>
            <a:r>
              <a:rPr lang="it-IT" sz="2000" b="1" dirty="0"/>
              <a:t>eroe protagonista </a:t>
            </a:r>
            <a:r>
              <a:rPr lang="it-IT" sz="2000" dirty="0"/>
              <a:t>parte da casa.</a:t>
            </a:r>
          </a:p>
          <a:p>
            <a:pPr marL="0" indent="0">
              <a:buSzPct val="100000"/>
              <a:buNone/>
            </a:pPr>
            <a:r>
              <a:rPr lang="it-IT" sz="2000" dirty="0"/>
              <a:t>2. Si susseguono numerose </a:t>
            </a:r>
            <a:r>
              <a:rPr lang="it-IT" sz="2000" b="1" dirty="0"/>
              <a:t>avventure</a:t>
            </a:r>
            <a:r>
              <a:rPr lang="it-IT" sz="2000" dirty="0"/>
              <a:t> ricche di suspense.</a:t>
            </a:r>
          </a:p>
          <a:p>
            <a:pPr marL="0" indent="0">
              <a:buSzPct val="100000"/>
              <a:buNone/>
            </a:pPr>
            <a:r>
              <a:rPr lang="it-IT" sz="2000" dirty="0"/>
              <a:t>3. L’eroe supera </a:t>
            </a:r>
            <a:r>
              <a:rPr lang="it-IT" sz="2000" b="1" dirty="0"/>
              <a:t>ostacoli e prove</a:t>
            </a:r>
            <a:r>
              <a:rPr lang="it-IT" sz="2000" dirty="0"/>
              <a:t>, grazie all’intelligenza e alla magia.</a:t>
            </a:r>
          </a:p>
          <a:p>
            <a:pPr marL="0" indent="0">
              <a:buSzPct val="100000"/>
              <a:buNone/>
            </a:pPr>
            <a:r>
              <a:rPr lang="it-IT" sz="2000" dirty="0"/>
              <a:t>4. </a:t>
            </a:r>
            <a:r>
              <a:rPr lang="it-IT" sz="2000" b="1" dirty="0"/>
              <a:t>Lieto fine</a:t>
            </a:r>
            <a:r>
              <a:rPr lang="it-IT" sz="2000" dirty="0"/>
              <a:t>: l’eroe trova l’amore o conquista un regno.</a:t>
            </a:r>
          </a:p>
          <a:p>
            <a:pPr marL="514350" indent="-514350"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 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31C2ED2B-3C43-1D47-88CB-BB22E4149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0BC30D7-26C0-FA4D-A187-AE3AB5FC6DFE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BEC5F26-6C04-E84C-8E82-F98BA7ADB0BD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4C487F1-3B7C-134E-BAA0-66839CD6E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50" y="1693628"/>
            <a:ext cx="2293150" cy="3449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92D050"/>
                </a:solidFill>
              </a:rPr>
              <a:t>Il linguaggio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1"/>
            <a:ext cx="7772400" cy="3394472"/>
          </a:xfrm>
        </p:spPr>
        <p:txBody>
          <a:bodyPr>
            <a:normAutofit/>
          </a:bodyPr>
          <a:lstStyle/>
          <a:p>
            <a:pPr marL="234900" indent="-234900"/>
            <a:r>
              <a:rPr lang="it-IT" sz="2000" dirty="0"/>
              <a:t>Le fiabe hanno </a:t>
            </a:r>
            <a:r>
              <a:rPr lang="it-IT" sz="2000" b="1" dirty="0"/>
              <a:t>formule ricorrenti</a:t>
            </a:r>
            <a:r>
              <a:rPr lang="it-IT" sz="2000" dirty="0"/>
              <a:t>, soprattutto all’inizio (</a:t>
            </a:r>
            <a:r>
              <a:rPr lang="it-IT" sz="2000" i="1" dirty="0"/>
              <a:t>C’era una volta</a:t>
            </a:r>
            <a:r>
              <a:rPr lang="it-IT" sz="2000" dirty="0"/>
              <a:t>…) e alla fine (… </a:t>
            </a:r>
            <a:r>
              <a:rPr lang="it-IT" sz="2000" i="1" dirty="0"/>
              <a:t>e vissero tutti felici e contenti</a:t>
            </a:r>
            <a:r>
              <a:rPr lang="it-IT" sz="2000" dirty="0"/>
              <a:t>). </a:t>
            </a:r>
            <a:endParaRPr lang="it-IT" sz="2000" dirty="0">
              <a:solidFill>
                <a:srgbClr val="FF0000"/>
              </a:solidFill>
            </a:endParaRPr>
          </a:p>
          <a:p>
            <a:pPr marL="234900" indent="-234900"/>
            <a:r>
              <a:rPr lang="it-IT" sz="2000" dirty="0"/>
              <a:t>Sono frequenti le </a:t>
            </a:r>
            <a:r>
              <a:rPr lang="it-IT" sz="2000" b="1" dirty="0"/>
              <a:t>ripetizioni</a:t>
            </a:r>
            <a:r>
              <a:rPr lang="it-IT" sz="2000" dirty="0"/>
              <a:t>.</a:t>
            </a:r>
            <a:endParaRPr lang="it-IT" sz="2000" dirty="0">
              <a:solidFill>
                <a:srgbClr val="FF0000"/>
              </a:solidFill>
            </a:endParaRPr>
          </a:p>
          <a:p>
            <a:pPr marL="234900" indent="-234900"/>
            <a:r>
              <a:rPr lang="it-IT" sz="2000" dirty="0"/>
              <a:t>Si usano spesso </a:t>
            </a:r>
            <a:r>
              <a:rPr lang="it-IT" sz="2000" b="1" dirty="0"/>
              <a:t>filastrocche e formule magiche</a:t>
            </a:r>
            <a:r>
              <a:rPr lang="it-IT" sz="2000" dirty="0"/>
              <a:t>.</a:t>
            </a:r>
          </a:p>
          <a:p>
            <a:pPr marL="234900" indent="-234900"/>
            <a:r>
              <a:rPr lang="it-IT" sz="2000" dirty="0"/>
              <a:t>Si utilizza molto il discorso diretto.</a:t>
            </a:r>
          </a:p>
          <a:p>
            <a:pPr marL="234900" indent="-234900">
              <a:buNone/>
            </a:pPr>
            <a:endParaRPr lang="it-IT" sz="2000" dirty="0"/>
          </a:p>
          <a:p>
            <a:pPr marL="234900" indent="-234900">
              <a:buNone/>
            </a:pPr>
            <a:r>
              <a:rPr lang="it-IT" sz="2000" dirty="0">
                <a:solidFill>
                  <a:srgbClr val="FF0000"/>
                </a:solidFill>
              </a:rPr>
              <a:t>	</a:t>
            </a:r>
            <a:endParaRPr lang="it-IT" sz="2000" dirty="0"/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83B83705-6E87-994A-A31A-B727C3061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F75A479-8CD6-DC43-97A1-147B75590562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C6EE635-CBF7-3643-980E-B4C57445922B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AFF6EAE-7A20-F44F-97C7-A1B889A73B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12614"/>
            <a:ext cx="6909683" cy="2261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92D050"/>
                </a:solidFill>
                <a:latin typeface="+mn-lt"/>
              </a:rPr>
              <a:t>I motivi ricorrenti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00151"/>
            <a:ext cx="7696200" cy="2362199"/>
          </a:xfrm>
        </p:spPr>
        <p:txBody>
          <a:bodyPr>
            <a:normAutofit/>
          </a:bodyPr>
          <a:lstStyle/>
          <a:p>
            <a:pPr marL="234900" indent="-234900"/>
            <a:r>
              <a:rPr lang="it-IT" sz="2000" dirty="0"/>
              <a:t>I protagonisti sono tre fratelli, il più piccolo riesce nell’impresa.</a:t>
            </a:r>
          </a:p>
          <a:p>
            <a:pPr marL="234900" indent="-234900"/>
            <a:r>
              <a:rPr lang="it-IT" sz="2000" dirty="0"/>
              <a:t>C’è una casetta sperduta nel bosco.</a:t>
            </a:r>
          </a:p>
          <a:p>
            <a:pPr marL="234900" indent="-234900"/>
            <a:r>
              <a:rPr lang="it-IT" sz="2000" dirty="0"/>
              <a:t>C’è un principe trasformato in animale da una strega cattiva.</a:t>
            </a:r>
          </a:p>
          <a:p>
            <a:pPr marL="234900" indent="-234900"/>
            <a:r>
              <a:rPr lang="it-IT" sz="2000" dirty="0"/>
              <a:t>Ci sono oggetti magici e animali parlanti.</a:t>
            </a:r>
          </a:p>
          <a:p>
            <a:pPr marL="234900" indent="-234900"/>
            <a:r>
              <a:rPr lang="it-IT" sz="2000" dirty="0"/>
              <a:t>L’eroe deve sempre superare delle prove.</a:t>
            </a:r>
          </a:p>
          <a:p>
            <a:pPr marL="234900" indent="-234900"/>
            <a:r>
              <a:rPr lang="it-IT" sz="2000" dirty="0"/>
              <a:t>La fiaba si conclude con le nozze.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799BB07C-449B-5945-850C-E35A21F1A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EB66B53-107A-6644-8755-98E611C219D5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5B5F37E-C0D4-5841-9414-83A40DBAEAA0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51E1D51-FEEB-7E48-9F75-5CFD5E31F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2679" y="0"/>
            <a:ext cx="194132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92D050"/>
                </a:solidFill>
              </a:rPr>
              <a:t>I ruoli dei personaggi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00151"/>
            <a:ext cx="68580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/>
              <a:t>Lo storico russo </a:t>
            </a:r>
            <a:r>
              <a:rPr lang="it-IT" sz="2000" b="1" dirty="0"/>
              <a:t>Vladimir Propp</a:t>
            </a:r>
            <a:r>
              <a:rPr lang="it-IT" sz="2000" dirty="0"/>
              <a:t> (1895-1970) ha individuato alcuni ruoli ricorrenti dei personaggi delle fiabe di tutto il mondo.</a:t>
            </a:r>
          </a:p>
          <a:p>
            <a:pPr marL="234900" indent="-234900">
              <a:buFontTx/>
              <a:buChar char="-"/>
            </a:pPr>
            <a:r>
              <a:rPr lang="it-IT" sz="2000" b="1" dirty="0"/>
              <a:t>L’eroe</a:t>
            </a:r>
            <a:r>
              <a:rPr lang="it-IT" sz="2000" dirty="0"/>
              <a:t>.</a:t>
            </a:r>
          </a:p>
          <a:p>
            <a:pPr marL="234900" indent="-234900">
              <a:buFontTx/>
              <a:buChar char="-"/>
            </a:pPr>
            <a:r>
              <a:rPr lang="it-IT" sz="2000" b="1" dirty="0"/>
              <a:t>Il donatore</a:t>
            </a:r>
            <a:r>
              <a:rPr lang="it-IT" sz="2000" dirty="0"/>
              <a:t>: da all’eroe un dono magico che lo aiuta.</a:t>
            </a:r>
          </a:p>
          <a:p>
            <a:pPr marL="234900" indent="-234900">
              <a:buFontTx/>
              <a:buChar char="-"/>
            </a:pPr>
            <a:r>
              <a:rPr lang="it-IT" sz="2000" b="1" dirty="0"/>
              <a:t>Il mandante</a:t>
            </a:r>
            <a:r>
              <a:rPr lang="it-IT" sz="2000" dirty="0"/>
              <a:t>: cioè chi affida all’eroe la sua missione.</a:t>
            </a:r>
          </a:p>
          <a:p>
            <a:pPr marL="234900" indent="-234900">
              <a:buFontTx/>
              <a:buChar char="-"/>
            </a:pPr>
            <a:r>
              <a:rPr lang="it-IT" sz="2000" b="1" dirty="0"/>
              <a:t>L’aiutante</a:t>
            </a:r>
            <a:r>
              <a:rPr lang="it-IT" sz="2000" dirty="0"/>
              <a:t> dell’eroe.</a:t>
            </a:r>
          </a:p>
          <a:p>
            <a:pPr marL="234900" indent="-234900">
              <a:buFontTx/>
              <a:buChar char="-"/>
            </a:pPr>
            <a:r>
              <a:rPr lang="it-IT" sz="2000" b="1" dirty="0"/>
              <a:t>L’antagonista</a:t>
            </a:r>
            <a:r>
              <a:rPr lang="it-IT" sz="2000" dirty="0"/>
              <a:t>, cioè il nemico dell’eroe.</a:t>
            </a:r>
          </a:p>
          <a:p>
            <a:pPr marL="234900" indent="-234900">
              <a:buFontTx/>
              <a:buChar char="-"/>
            </a:pPr>
            <a:r>
              <a:rPr lang="it-IT" sz="2000" b="1" dirty="0"/>
              <a:t>La persona ricercata</a:t>
            </a:r>
            <a:r>
              <a:rPr lang="it-IT" sz="2000" dirty="0"/>
              <a:t>, spesso tenuta prigioniera, che l’eroe deve salvare.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32A286EC-8E61-724E-8A4D-13A8D25E4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9BBD51B-8C1F-BD4A-92DD-5CD14E205A9C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B9F91F2-1CD6-864C-BF42-954904837D54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rgbClr val="92D050"/>
                </a:solidFill>
              </a:rPr>
              <a:t>Le funzioni dei personaggi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8001000" cy="761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Propp inoltre ha individuato </a:t>
            </a:r>
            <a:r>
              <a:rPr lang="it-IT" sz="2000" b="1" dirty="0"/>
              <a:t>le principali azioni </a:t>
            </a:r>
            <a:r>
              <a:rPr lang="it-IT" sz="2000" dirty="0"/>
              <a:t>(chiamate </a:t>
            </a:r>
            <a:r>
              <a:rPr lang="it-IT" sz="2000" b="1" dirty="0"/>
              <a:t>funzioni</a:t>
            </a:r>
            <a:r>
              <a:rPr lang="it-IT" sz="2000" dirty="0"/>
              <a:t>) </a:t>
            </a:r>
            <a:r>
              <a:rPr lang="it-IT" sz="2000" b="1" dirty="0"/>
              <a:t>svolte dai personaggi</a:t>
            </a:r>
            <a:r>
              <a:rPr lang="it-IT" sz="2000" dirty="0"/>
              <a:t>. 12 sono le più frequenti: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1883B3C0-2D01-A74F-8AFD-F9E69DB1C8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3EC780B-7AA4-BD40-8413-9A5C2E640C96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A2D1593-FF7C-3843-ACB0-3099B9FBF016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1B1E5EF-82D3-4540-8576-188295FB8F92}"/>
              </a:ext>
            </a:extLst>
          </p:cNvPr>
          <p:cNvSpPr/>
          <p:nvPr/>
        </p:nvSpPr>
        <p:spPr>
          <a:xfrm>
            <a:off x="685800" y="1962150"/>
            <a:ext cx="8303993" cy="2308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000" indent="-342000">
              <a:spcBef>
                <a:spcPts val="300"/>
              </a:spcBef>
              <a:buAutoNum type="arabicPeriod"/>
            </a:pPr>
            <a:r>
              <a:rPr lang="it-IT" dirty="0"/>
              <a:t>Allontanamento.</a:t>
            </a:r>
          </a:p>
          <a:p>
            <a:pPr marL="342000" indent="-342000">
              <a:spcBef>
                <a:spcPts val="300"/>
              </a:spcBef>
              <a:buAutoNum type="arabicPeriod"/>
            </a:pPr>
            <a:r>
              <a:rPr lang="it-IT" dirty="0"/>
              <a:t>Mancanza.</a:t>
            </a:r>
          </a:p>
          <a:p>
            <a:pPr marL="342000" indent="-342000">
              <a:spcBef>
                <a:spcPts val="300"/>
              </a:spcBef>
              <a:buAutoNum type="arabicPeriod"/>
            </a:pPr>
            <a:r>
              <a:rPr lang="it-IT" dirty="0"/>
              <a:t>Danneggiamento.</a:t>
            </a:r>
          </a:p>
          <a:p>
            <a:pPr marL="342000" indent="-342000">
              <a:spcBef>
                <a:spcPts val="300"/>
              </a:spcBef>
              <a:buAutoNum type="arabicPeriod"/>
            </a:pPr>
            <a:r>
              <a:rPr lang="it-IT" dirty="0"/>
              <a:t>Divieto o ordine.</a:t>
            </a:r>
          </a:p>
          <a:p>
            <a:pPr marL="342000" indent="-342000">
              <a:spcBef>
                <a:spcPts val="300"/>
              </a:spcBef>
              <a:buAutoNum type="arabicPeriod"/>
            </a:pPr>
            <a:r>
              <a:rPr lang="it-IT" dirty="0"/>
              <a:t>Divieto infranto.</a:t>
            </a:r>
          </a:p>
          <a:p>
            <a:pPr marL="342000" indent="-342000">
              <a:spcBef>
                <a:spcPts val="300"/>
              </a:spcBef>
              <a:buAutoNum type="arabicPeriod"/>
            </a:pPr>
            <a:r>
              <a:rPr lang="it-IT" dirty="0"/>
              <a:t>Incontro con un aiutante e </a:t>
            </a:r>
            <a:br>
              <a:rPr lang="it-IT" dirty="0"/>
            </a:br>
            <a:r>
              <a:rPr lang="it-IT" dirty="0"/>
              <a:t>conseguimento di un mezzo magico.</a:t>
            </a:r>
          </a:p>
          <a:p>
            <a:pPr marL="342000" indent="-342000">
              <a:spcBef>
                <a:spcPts val="300"/>
              </a:spcBef>
              <a:buFontTx/>
              <a:buAutoNum type="arabicPeriod"/>
            </a:pPr>
            <a:r>
              <a:rPr lang="it-IT" dirty="0"/>
              <a:t>Impresa o compito difficile. </a:t>
            </a:r>
          </a:p>
          <a:p>
            <a:pPr marL="342000" indent="-342000">
              <a:spcBef>
                <a:spcPts val="300"/>
              </a:spcBef>
              <a:buFontTx/>
              <a:buAutoNum type="arabicPeriod"/>
            </a:pPr>
            <a:r>
              <a:rPr lang="it-IT" dirty="0"/>
              <a:t>Le prove da superare.</a:t>
            </a:r>
          </a:p>
          <a:p>
            <a:pPr marL="342000" indent="-342000">
              <a:spcBef>
                <a:spcPts val="300"/>
              </a:spcBef>
              <a:buAutoNum type="arabicPeriod"/>
            </a:pPr>
            <a:r>
              <a:rPr lang="it-IT" dirty="0"/>
              <a:t>La lotta tra eroe e antagonista.</a:t>
            </a:r>
          </a:p>
          <a:p>
            <a:pPr marL="342000" indent="-342000">
              <a:spcBef>
                <a:spcPts val="300"/>
              </a:spcBef>
              <a:buAutoNum type="arabicPeriod"/>
            </a:pPr>
            <a:r>
              <a:rPr lang="it-IT" dirty="0"/>
              <a:t>Sconfitta dell’antagonista.</a:t>
            </a:r>
          </a:p>
          <a:p>
            <a:pPr marL="342000" indent="-342000">
              <a:spcBef>
                <a:spcPts val="300"/>
              </a:spcBef>
              <a:buAutoNum type="arabicPeriod"/>
            </a:pPr>
            <a:r>
              <a:rPr lang="it-IT" dirty="0"/>
              <a:t>Punizione dell’antagonista.</a:t>
            </a:r>
          </a:p>
          <a:p>
            <a:pPr marL="342000" indent="-342000">
              <a:spcBef>
                <a:spcPts val="300"/>
              </a:spcBef>
              <a:buAutoNum type="arabicPeriod"/>
            </a:pPr>
            <a:r>
              <a:rPr lang="it-IT" dirty="0"/>
              <a:t>Nozze dell’eroe e premio.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3012824-AE0C-3A47-A646-D80CCB9736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"/>
          <a:stretch/>
        </p:blipFill>
        <p:spPr>
          <a:xfrm>
            <a:off x="5529482" y="2266950"/>
            <a:ext cx="3233518" cy="2800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92D050"/>
                </a:solidFill>
              </a:rPr>
              <a:t>L’obiettivo delle fiabe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00151"/>
            <a:ext cx="7924800" cy="3394472"/>
          </a:xfrm>
        </p:spPr>
        <p:txBody>
          <a:bodyPr>
            <a:noAutofit/>
          </a:bodyPr>
          <a:lstStyle/>
          <a:p>
            <a:pPr marL="234900" indent="-234900"/>
            <a:r>
              <a:rPr lang="it-IT" sz="2000" dirty="0"/>
              <a:t>Le fiabe nascono per divertire i lettori.</a:t>
            </a:r>
          </a:p>
          <a:p>
            <a:pPr marL="234900" indent="-234900"/>
            <a:r>
              <a:rPr lang="it-IT" sz="2000" dirty="0"/>
              <a:t>Le fiabe rassicurano: i buoni sono premiati, il bene vince sul male.</a:t>
            </a:r>
          </a:p>
          <a:p>
            <a:pPr marL="234900" indent="-234900"/>
            <a:r>
              <a:rPr lang="it-IT" sz="2000" dirty="0"/>
              <a:t>Le fiabe spesso trasmettono anche degli insegnamenti:</a:t>
            </a:r>
          </a:p>
          <a:p>
            <a:pPr marL="234900" indent="-234900">
              <a:buNone/>
            </a:pPr>
            <a:r>
              <a:rPr lang="it-IT" sz="2000" dirty="0"/>
              <a:t>	- essere buoni, gentili e coraggiosi;</a:t>
            </a:r>
          </a:p>
          <a:p>
            <a:pPr marL="234900" indent="-234900">
              <a:buNone/>
            </a:pPr>
            <a:r>
              <a:rPr lang="it-IT" sz="2000" dirty="0"/>
              <a:t>	- rispettare i genitori e gli anziani;</a:t>
            </a:r>
          </a:p>
          <a:p>
            <a:pPr marL="234900" indent="-234900">
              <a:buNone/>
            </a:pPr>
            <a:r>
              <a:rPr lang="it-IT" sz="2000" dirty="0"/>
              <a:t>	- cercare di migliorare la propria vita;</a:t>
            </a:r>
          </a:p>
          <a:p>
            <a:pPr marL="234900" indent="-234900">
              <a:buNone/>
            </a:pPr>
            <a:r>
              <a:rPr lang="it-IT" sz="2000" dirty="0"/>
              <a:t>	- non perdere mai la speranza nel futuro.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B9C78621-00DB-C24C-BD30-71CD06D08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6B16AB4-9A4A-1344-900C-0B502D49E0BE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E79E5A5-F29C-824A-A0C0-1D92EABFA795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589</Words>
  <Application>Microsoft Macintosh PowerPoint</Application>
  <PresentationFormat>Presentazione su schermo (16:9)</PresentationFormat>
  <Paragraphs>70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Presentazione standard di PowerPoint</vt:lpstr>
      <vt:lpstr>L’origine delle fiabe</vt:lpstr>
      <vt:lpstr>Le caratteristiche delle fiabe</vt:lpstr>
      <vt:lpstr>La struttura</vt:lpstr>
      <vt:lpstr>Il linguaggio</vt:lpstr>
      <vt:lpstr>I motivi ricorrenti</vt:lpstr>
      <vt:lpstr>I ruoli dei personaggi</vt:lpstr>
      <vt:lpstr>Le funzioni dei personaggi</vt:lpstr>
      <vt:lpstr>L’obiettivo delle fiabe</vt:lpstr>
      <vt:lpstr>Gli autori di fiabe</vt:lpstr>
      <vt:lpstr>Le fiabe moderne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poesia – vol. </dc:title>
  <dc:creator>luca martini</dc:creator>
  <cp:lastModifiedBy>Microsoft Office User</cp:lastModifiedBy>
  <cp:revision>57</cp:revision>
  <dcterms:created xsi:type="dcterms:W3CDTF">2006-08-16T00:00:00Z</dcterms:created>
  <dcterms:modified xsi:type="dcterms:W3CDTF">2020-04-24T10:34:27Z</dcterms:modified>
</cp:coreProperties>
</file>