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74" r:id="rId6"/>
    <p:sldId id="262" r:id="rId7"/>
    <p:sldId id="263" r:id="rId8"/>
    <p:sldId id="275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8" r:id="rId22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/>
    <p:restoredTop sz="90346" autoAdjust="0"/>
  </p:normalViewPr>
  <p:slideViewPr>
    <p:cSldViewPr>
      <p:cViewPr varScale="1">
        <p:scale>
          <a:sx n="157" d="100"/>
          <a:sy n="157" d="100"/>
        </p:scale>
        <p:origin x="1168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1411-9398-4AC5-8DD9-F36A3B132A9E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315E-DCB7-41D6-B3DD-9422C140DF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53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21/04/20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F6199FC-C7A8-9D4A-AC11-408235B1A8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/>
          <a:stretch/>
        </p:blipFill>
        <p:spPr>
          <a:xfrm>
            <a:off x="-17253" y="-20538"/>
            <a:ext cx="9161253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26369" y="533127"/>
            <a:ext cx="7772400" cy="1030511"/>
          </a:xfrm>
        </p:spPr>
        <p:txBody>
          <a:bodyPr/>
          <a:lstStyle/>
          <a:p>
            <a:r>
              <a:rPr lang="it-IT" b="1" dirty="0"/>
              <a:t>Le forze, l’equilibrio e le leve</a:t>
            </a:r>
            <a:endParaRPr lang="it-IT" dirty="0"/>
          </a:p>
        </p:txBody>
      </p:sp>
      <p:pic>
        <p:nvPicPr>
          <p:cNvPr id="8" name="Immagine 4" descr="logo LATTES OK nero.psd">
            <a:extLst>
              <a:ext uri="{FF2B5EF4-FFF2-40B4-BE49-F238E27FC236}">
                <a16:creationId xmlns:a16="http://schemas.microsoft.com/office/drawing/2014/main" id="{821A9550-55DE-A14E-A0F0-4498155A5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38" y="411510"/>
            <a:ext cx="8048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F300D29-4528-B34B-965A-8F20E0FF4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863120"/>
            <a:ext cx="1229992" cy="152150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Il baricentro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001334"/>
            <a:ext cx="8320732" cy="358843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Un corpo è formato da un insieme di tantissime particelle, ciascuna delle quali ha una certa massa ed è soggetta alla forza di gravità. Per questa ragione descrivere il moto di un corpo tenendo conto di ogni particella sarebbe troppo complicato; ci riferiremo quindi soltanto ai </a:t>
            </a:r>
            <a:r>
              <a:rPr lang="it-IT" sz="1600" b="1" dirty="0"/>
              <a:t>corpi rigidi</a:t>
            </a:r>
            <a:r>
              <a:rPr lang="it-IT" sz="1600" dirty="0"/>
              <a:t>, cioè quei </a:t>
            </a:r>
            <a:r>
              <a:rPr lang="it-IT" sz="1600" b="1" dirty="0"/>
              <a:t>corpi al cui interno le posizioni delle particelle restano invariate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Componendo tutte le forze di gravità che agiscono sulle particelle di un corpo si ottiene come risultante la </a:t>
            </a:r>
            <a:r>
              <a:rPr lang="it-IT" sz="1600" b="1" dirty="0"/>
              <a:t>forza peso</a:t>
            </a:r>
            <a:r>
              <a:rPr lang="it-IT" sz="1600" dirty="0"/>
              <a:t>, che ha come intensità la somma delle intensità delle singole forze. </a:t>
            </a:r>
          </a:p>
          <a:p>
            <a:pPr marL="0">
              <a:buNone/>
            </a:pPr>
            <a:r>
              <a:rPr lang="it-IT" sz="1600" dirty="0"/>
              <a:t>In un corpo rigido il </a:t>
            </a:r>
            <a:r>
              <a:rPr lang="it-IT" sz="1600" b="1" dirty="0"/>
              <a:t>punto di applicazione della forza peso </a:t>
            </a:r>
            <a:br>
              <a:rPr lang="it-IT" sz="1600" b="1" dirty="0"/>
            </a:br>
            <a:r>
              <a:rPr lang="it-IT" sz="1600" b="1" dirty="0"/>
              <a:t>è un punto interno al corpo</a:t>
            </a:r>
            <a:r>
              <a:rPr lang="it-IT" sz="1600" dirty="0"/>
              <a:t>, il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baricentro</a:t>
            </a:r>
            <a:r>
              <a:rPr lang="it-IT" sz="1600" dirty="0"/>
              <a:t>, dove può essere </a:t>
            </a:r>
            <a:br>
              <a:rPr lang="it-IT" sz="1600" dirty="0"/>
            </a:br>
            <a:r>
              <a:rPr lang="it-IT" sz="1600" dirty="0"/>
              <a:t>considerata concentrata tutta la massa del corpo.  </a:t>
            </a:r>
          </a:p>
          <a:p>
            <a:pPr marL="0">
              <a:buNone/>
            </a:pPr>
            <a:r>
              <a:rPr lang="it-IT" sz="1600" dirty="0"/>
              <a:t>Un corpo rigido è </a:t>
            </a:r>
            <a:r>
              <a:rPr lang="it-IT" sz="1600" b="1" dirty="0"/>
              <a:t>omogeneo</a:t>
            </a:r>
            <a:r>
              <a:rPr lang="it-IT" sz="1600" dirty="0"/>
              <a:t> quando è costituito dallo </a:t>
            </a:r>
            <a:r>
              <a:rPr lang="it-IT" sz="1600" b="1" dirty="0"/>
              <a:t>stesso materiale </a:t>
            </a:r>
            <a:br>
              <a:rPr lang="it-IT" sz="1600" b="1" dirty="0"/>
            </a:br>
            <a:r>
              <a:rPr lang="it-IT" sz="1600" dirty="0"/>
              <a:t>e ha in ogni punto la stessa densità. Il baricentro coincide con il centro </a:t>
            </a:r>
            <a:br>
              <a:rPr lang="it-IT" sz="1600" dirty="0"/>
            </a:br>
            <a:r>
              <a:rPr lang="it-IT" sz="1600" dirty="0"/>
              <a:t>di simmetria.</a:t>
            </a:r>
          </a:p>
          <a:p>
            <a:pPr marL="0">
              <a:buNone/>
            </a:pPr>
            <a:r>
              <a:rPr lang="it-IT" sz="1600" dirty="0"/>
              <a:t>I corpi </a:t>
            </a:r>
            <a:r>
              <a:rPr lang="it-IT" sz="1600" b="1" dirty="0"/>
              <a:t>non omogenei</a:t>
            </a:r>
            <a:r>
              <a:rPr lang="it-IT" sz="1600" dirty="0"/>
              <a:t>, invece, sono costituiti da </a:t>
            </a:r>
            <a:r>
              <a:rPr lang="it-IT" sz="1600" b="1" dirty="0"/>
              <a:t>materiali diversi</a:t>
            </a:r>
            <a:r>
              <a:rPr lang="it-IT" sz="1600" dirty="0"/>
              <a:t>. Il loro baricentro non coincide con il centro di simmetria, ma è spostato a seconda della diversa densità dei materiali componenti.</a:t>
            </a: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42BFC68D-34EE-1044-AC20-29DCA8EDA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4C61386-B059-FC4E-86AE-6D0F5A25A0E7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005226" y="2863120"/>
            <a:ext cx="735126" cy="57272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F86F4CB9-A23D-2B43-BF48-849AFD92616F}"/>
              </a:ext>
            </a:extLst>
          </p:cNvPr>
          <p:cNvSpPr/>
          <p:nvPr/>
        </p:nvSpPr>
        <p:spPr>
          <a:xfrm>
            <a:off x="6046950" y="2709231"/>
            <a:ext cx="958276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baricentro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L’equilibrio dei corpi rigidi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4050" y="915566"/>
            <a:ext cx="5440118" cy="403244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Ogni corpo è soggetto alla forza di gravità che tende a spingerlo verso il basso. Tutto ciò che impedisce a un corpo di cadere si chiama </a:t>
            </a:r>
            <a:r>
              <a:rPr lang="it-IT" sz="1600" b="1" dirty="0"/>
              <a:t>vincolo</a:t>
            </a:r>
            <a:r>
              <a:rPr lang="it-IT" sz="1600" dirty="0"/>
              <a:t>. La forza verso l’alto che il vincolo esercita sul corpo si chiama </a:t>
            </a:r>
            <a:r>
              <a:rPr lang="it-IT" sz="1600" b="1" dirty="0"/>
              <a:t>reazione vincolare</a:t>
            </a:r>
            <a:r>
              <a:rPr lang="it-IT" sz="1600" dirty="0"/>
              <a:t>. Ad esempio, una valigia appoggiata a terra non cade perché il pavimento fa da vincolo e </a:t>
            </a:r>
            <a:br>
              <a:rPr lang="it-IT" sz="1600" dirty="0"/>
            </a:br>
            <a:r>
              <a:rPr lang="it-IT" sz="1600" dirty="0"/>
              <a:t>si oppone alla forza di gravità. </a:t>
            </a:r>
          </a:p>
          <a:p>
            <a:pPr marL="0">
              <a:buNone/>
            </a:pPr>
            <a:r>
              <a:rPr lang="it-IT" sz="1600" dirty="0"/>
              <a:t>Un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corpo</a:t>
            </a:r>
            <a:r>
              <a:rPr lang="it-IT" sz="1600" dirty="0"/>
              <a:t> è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appoggiato</a:t>
            </a:r>
            <a:r>
              <a:rPr lang="it-IT" sz="1600" dirty="0"/>
              <a:t> se il suo </a:t>
            </a:r>
            <a:r>
              <a:rPr lang="it-IT" sz="1600" b="1" dirty="0"/>
              <a:t>vincolo è una superficie orizzontale</a:t>
            </a:r>
            <a:r>
              <a:rPr lang="it-IT" sz="1600" dirty="0"/>
              <a:t>. Un corpo appoggiato tocca il piano che lo sostiene nei punti di appoggio: unendo i punti si ottiene il </a:t>
            </a:r>
            <a:r>
              <a:rPr lang="it-IT" sz="1600" b="1" dirty="0"/>
              <a:t>poligono di appoggio</a:t>
            </a:r>
            <a:r>
              <a:rPr lang="it-IT" sz="1600" dirty="0"/>
              <a:t>.</a:t>
            </a:r>
            <a:r>
              <a:rPr lang="it-IT" sz="1600" b="1" dirty="0"/>
              <a:t> </a:t>
            </a:r>
            <a:r>
              <a:rPr lang="it-IT" sz="1600" dirty="0"/>
              <a:t>Più è ampia l’area del poligono di appoggio, </a:t>
            </a:r>
            <a:br>
              <a:rPr lang="it-IT" sz="1600" dirty="0"/>
            </a:br>
            <a:r>
              <a:rPr lang="it-IT" sz="1600" dirty="0"/>
              <a:t>più l’equilibrio è stabile. </a:t>
            </a:r>
          </a:p>
          <a:p>
            <a:pPr marL="0">
              <a:buNone/>
            </a:pPr>
            <a:r>
              <a:rPr lang="it-IT" sz="1600" dirty="0"/>
              <a:t>Un corpo appoggiato è </a:t>
            </a:r>
            <a:r>
              <a:rPr lang="it-IT" sz="1600" b="1" dirty="0"/>
              <a:t>in equilibrio </a:t>
            </a:r>
            <a:r>
              <a:rPr lang="it-IT" sz="1600" dirty="0"/>
              <a:t>quando </a:t>
            </a:r>
            <a:r>
              <a:rPr lang="it-IT" sz="1600" b="1" dirty="0"/>
              <a:t>la linea verticale immaginaria che passa per il suo baricentro è all’interno del poligono di appoggio</a:t>
            </a:r>
            <a:r>
              <a:rPr lang="it-IT" sz="1600" dirty="0"/>
              <a:t>.</a:t>
            </a: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F1779E8A-5162-5244-BA46-F3A5F59D5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4AE3ED9-C3B3-454B-873A-027C399D4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10" y="1030320"/>
            <a:ext cx="2886570" cy="10860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06BB11B-6444-804C-9DC1-6E2841937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12" y="2235758"/>
            <a:ext cx="1580377" cy="26370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67494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L’equilibrio dei corpi rigidi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131590"/>
            <a:ext cx="8229600" cy="278608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Un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corpo</a:t>
            </a:r>
            <a:r>
              <a:rPr lang="it-IT" sz="1600" dirty="0"/>
              <a:t> è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appeso</a:t>
            </a:r>
            <a:r>
              <a:rPr lang="it-IT" sz="1600" dirty="0"/>
              <a:t> se il </a:t>
            </a:r>
            <a:r>
              <a:rPr lang="it-IT" sz="1600" b="1" dirty="0"/>
              <a:t>vincolo agisce in un solo punto</a:t>
            </a:r>
            <a:r>
              <a:rPr lang="it-IT" sz="1600" dirty="0"/>
              <a:t>: quando un quadro è appeso a un chiodo, il vincolo è il chiodo. </a:t>
            </a:r>
          </a:p>
          <a:p>
            <a:pPr marL="0">
              <a:buNone/>
            </a:pPr>
            <a:r>
              <a:rPr lang="it-IT" sz="1600" dirty="0"/>
              <a:t>Se immaginiamo di tracciare la retta verticale che unisce il chiodo al pavimento, essa passa esattamente per il centro geometrico del rettangolo. Proviamo a spostare il quadro lateralmente, facendolo oscillare rispetto al chiodo: nel momento in cui lo lasciamo andare esso torna alla posizione iniziale.</a:t>
            </a:r>
          </a:p>
          <a:p>
            <a:pPr marL="0">
              <a:buNone/>
            </a:pPr>
            <a:r>
              <a:rPr lang="it-IT" sz="1600" dirty="0"/>
              <a:t>Un corpo appeso è </a:t>
            </a:r>
            <a:r>
              <a:rPr lang="it-IT" sz="1600" b="1" dirty="0"/>
              <a:t>in equilibrio </a:t>
            </a:r>
            <a:r>
              <a:rPr lang="it-IT" sz="1600" dirty="0"/>
              <a:t>quando </a:t>
            </a:r>
            <a:br>
              <a:rPr lang="it-IT" sz="1600" dirty="0"/>
            </a:br>
            <a:r>
              <a:rPr lang="it-IT" sz="1600" b="1" dirty="0"/>
              <a:t>la reazione vincolare e la forza peso </a:t>
            </a:r>
            <a:br>
              <a:rPr lang="it-IT" sz="1600" b="1" dirty="0"/>
            </a:br>
            <a:r>
              <a:rPr lang="it-IT" sz="1600" b="1" dirty="0"/>
              <a:t>applicata al baricentro giacciono sulla </a:t>
            </a:r>
            <a:br>
              <a:rPr lang="it-IT" sz="1600" b="1" dirty="0"/>
            </a:br>
            <a:r>
              <a:rPr lang="it-IT" sz="1600" b="1" dirty="0"/>
              <a:t>stessa retta</a:t>
            </a:r>
            <a:r>
              <a:rPr lang="it-IT" sz="1600" dirty="0"/>
              <a:t>.</a:t>
            </a:r>
            <a:br>
              <a:rPr lang="it-IT" sz="1600" dirty="0"/>
            </a:br>
            <a:r>
              <a:rPr lang="it-IT" sz="1600" dirty="0"/>
              <a:t> 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07096824-92FE-C247-B94B-E7910EBD4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96A339-F884-C042-A967-FA9FF8A06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65" y="2446103"/>
            <a:ext cx="4715169" cy="26158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A752803-A63E-5B48-B22F-3DB2FD4C0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64229"/>
            <a:ext cx="3923780" cy="2055702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95486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leve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2042" y="1070983"/>
            <a:ext cx="8283778" cy="387703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Le leve sono </a:t>
            </a:r>
            <a:r>
              <a:rPr lang="it-IT" sz="1600" b="1" dirty="0"/>
              <a:t>macchine semplici</a:t>
            </a:r>
            <a:r>
              <a:rPr lang="it-IT" sz="1600" dirty="0"/>
              <a:t>, utensili che semplificano la vita di tutti i giorni: servono infatti per vincere una forza (</a:t>
            </a:r>
            <a:r>
              <a:rPr lang="it-IT" sz="1600" b="1" dirty="0"/>
              <a:t>resistenza</a:t>
            </a:r>
            <a:r>
              <a:rPr lang="it-IT" sz="1600" dirty="0"/>
              <a:t>), applicandone un’altra (</a:t>
            </a:r>
            <a:r>
              <a:rPr lang="it-IT" sz="1600" b="1" dirty="0"/>
              <a:t>potenza</a:t>
            </a:r>
            <a:r>
              <a:rPr lang="it-IT" sz="1600" dirty="0"/>
              <a:t>). </a:t>
            </a:r>
          </a:p>
          <a:p>
            <a:pPr marL="0">
              <a:buNone/>
            </a:pPr>
            <a:r>
              <a:rPr lang="it-IT" sz="1600" dirty="0"/>
              <a:t>Sono leve le forbici, la carriola, lo schiaccianoci, le pinze.</a:t>
            </a:r>
          </a:p>
          <a:p>
            <a:pPr marL="0">
              <a:buNone/>
            </a:pPr>
            <a:r>
              <a:rPr lang="it-IT" sz="1600" dirty="0"/>
              <a:t>Una leva può essere rappresentata da un’asta </a:t>
            </a:r>
            <a:br>
              <a:rPr lang="it-IT" sz="1600" dirty="0"/>
            </a:br>
            <a:r>
              <a:rPr lang="it-IT" sz="1600" dirty="0"/>
              <a:t>rigida libera di ruotare attorno a un punto fisso </a:t>
            </a:r>
            <a:br>
              <a:rPr lang="it-IT" sz="1600" dirty="0"/>
            </a:br>
            <a:r>
              <a:rPr lang="it-IT" sz="1600" dirty="0"/>
              <a:t>chiamato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fulcro</a:t>
            </a:r>
            <a:r>
              <a:rPr lang="it-IT" sz="1600" b="1" dirty="0"/>
              <a:t> </a:t>
            </a:r>
            <a:r>
              <a:rPr lang="it-IT" sz="1600" dirty="0"/>
              <a:t>(</a:t>
            </a:r>
            <a:r>
              <a:rPr lang="it-IT" sz="1600" b="1" dirty="0"/>
              <a:t>F</a:t>
            </a:r>
            <a:r>
              <a:rPr lang="it-IT" sz="1600" dirty="0"/>
              <a:t>). 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resistenza</a:t>
            </a:r>
            <a:r>
              <a:rPr lang="it-IT" sz="1600" dirty="0"/>
              <a:t> (</a:t>
            </a:r>
            <a:r>
              <a:rPr lang="it-IT" sz="1600" b="1" dirty="0"/>
              <a:t>R</a:t>
            </a:r>
            <a:r>
              <a:rPr lang="it-IT" sz="1600" dirty="0"/>
              <a:t>) è la forza </a:t>
            </a:r>
            <a:br>
              <a:rPr lang="it-IT" sz="1600" dirty="0"/>
            </a:br>
            <a:r>
              <a:rPr lang="it-IT" sz="1600" dirty="0"/>
              <a:t>da vincere. 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potenza</a:t>
            </a:r>
            <a:r>
              <a:rPr lang="it-IT" sz="1600" dirty="0"/>
              <a:t> (</a:t>
            </a:r>
            <a:r>
              <a:rPr lang="it-IT" sz="1600" b="1" dirty="0"/>
              <a:t>P</a:t>
            </a:r>
            <a:r>
              <a:rPr lang="it-IT" sz="1600" dirty="0"/>
              <a:t>) è la forza applicata </a:t>
            </a:r>
            <a:br>
              <a:rPr lang="it-IT" sz="1600" dirty="0"/>
            </a:br>
            <a:r>
              <a:rPr lang="it-IT" sz="1600" dirty="0"/>
              <a:t>per vincere la resistenza. </a:t>
            </a:r>
          </a:p>
          <a:p>
            <a:pPr marL="0">
              <a:buNone/>
            </a:pPr>
            <a:r>
              <a:rPr lang="it-IT" sz="1600" dirty="0"/>
              <a:t>Il </a:t>
            </a:r>
            <a:r>
              <a:rPr lang="it-IT" sz="1600" b="1" dirty="0"/>
              <a:t>braccio della resistenza </a:t>
            </a:r>
            <a:r>
              <a:rPr lang="it-IT" sz="1600" dirty="0"/>
              <a:t>(</a:t>
            </a:r>
            <a:r>
              <a:rPr lang="it-IT" sz="1600" b="1" dirty="0" err="1"/>
              <a:t>b</a:t>
            </a:r>
            <a:r>
              <a:rPr lang="it-IT" sz="1600" b="1" baseline="-25000" dirty="0" err="1"/>
              <a:t>R</a:t>
            </a:r>
            <a:r>
              <a:rPr lang="it-IT" sz="1600" dirty="0"/>
              <a:t>) è la distanza tra </a:t>
            </a:r>
            <a:br>
              <a:rPr lang="it-IT" sz="1600" dirty="0"/>
            </a:br>
            <a:r>
              <a:rPr lang="it-IT" sz="1600" dirty="0"/>
              <a:t>il punto di applicazione della resistenza e il fulcro. </a:t>
            </a:r>
            <a:br>
              <a:rPr lang="it-IT" sz="1600" dirty="0"/>
            </a:br>
            <a:r>
              <a:rPr lang="it-IT" sz="1600" dirty="0"/>
              <a:t>Il </a:t>
            </a:r>
            <a:r>
              <a:rPr lang="it-IT" sz="1600" b="1" dirty="0"/>
              <a:t>braccio della potenza </a:t>
            </a:r>
            <a:r>
              <a:rPr lang="it-IT" sz="1600" dirty="0"/>
              <a:t>(</a:t>
            </a:r>
            <a:r>
              <a:rPr lang="it-IT" sz="1600" b="1" dirty="0" err="1"/>
              <a:t>b</a:t>
            </a:r>
            <a:r>
              <a:rPr lang="it-IT" sz="1600" b="1" baseline="-25000" dirty="0" err="1"/>
              <a:t>P</a:t>
            </a:r>
            <a:r>
              <a:rPr lang="it-IT" sz="1600" dirty="0"/>
              <a:t>) è la distanza tra il </a:t>
            </a:r>
            <a:br>
              <a:rPr lang="it-IT" sz="1600" dirty="0"/>
            </a:br>
            <a:r>
              <a:rPr lang="it-IT" sz="1600" dirty="0"/>
              <a:t>punto di applicazione della potenza e il fulcro.</a:t>
            </a:r>
            <a:endParaRPr lang="it-IT" sz="1600" dirty="0">
              <a:solidFill>
                <a:srgbClr val="FF0000"/>
              </a:solidFill>
            </a:endParaRPr>
          </a:p>
          <a:p>
            <a:pPr marL="0">
              <a:buNone/>
            </a:pPr>
            <a:r>
              <a:rPr lang="it-IT" sz="1600" b="1" dirty="0"/>
              <a:t>Una leva è in equilibrio quando il prodotto della potenza per il suo braccio è uguale al prodotto della resistenza per il suo braccio.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A9E4425B-312F-7D40-98DD-F9A277121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A63AEAD-FFDF-8448-9006-930E1FAAF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2756502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21453"/>
            <a:ext cx="572815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leve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142991"/>
            <a:ext cx="5282012" cy="351699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Una leva può essere </a:t>
            </a:r>
            <a:r>
              <a:rPr lang="it-IT" sz="1600" b="1" dirty="0"/>
              <a:t>vantaggiosa</a:t>
            </a:r>
            <a:r>
              <a:rPr lang="it-IT" sz="1600" dirty="0"/>
              <a:t>, </a:t>
            </a:r>
            <a:r>
              <a:rPr lang="it-IT" sz="1600" b="1" dirty="0"/>
              <a:t>svantaggiosa</a:t>
            </a:r>
            <a:r>
              <a:rPr lang="it-IT" sz="1600" dirty="0"/>
              <a:t>, </a:t>
            </a:r>
            <a:r>
              <a:rPr lang="it-IT" sz="1600" b="1" dirty="0"/>
              <a:t>indifferente</a:t>
            </a:r>
            <a:r>
              <a:rPr lang="it-IT" sz="1600" dirty="0"/>
              <a:t>. </a:t>
            </a:r>
          </a:p>
          <a:p>
            <a:pPr marL="198000" indent="-198900"/>
            <a:r>
              <a:rPr lang="it-IT" sz="1600" dirty="0"/>
              <a:t>Una leva è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vantaggiosa</a:t>
            </a:r>
            <a:r>
              <a:rPr lang="it-IT" sz="1600" dirty="0"/>
              <a:t> quando </a:t>
            </a:r>
            <a:r>
              <a:rPr lang="it-IT" sz="1600" b="1" dirty="0"/>
              <a:t>il braccio della potenza è maggiore del braccio della resistenza</a:t>
            </a:r>
            <a:r>
              <a:rPr lang="it-IT" sz="1600" dirty="0"/>
              <a:t>. Il fulcro è più vicino alla resistenza che alla potenza e si fa meno fatica ad azionare la leva.</a:t>
            </a:r>
          </a:p>
          <a:p>
            <a:pPr marL="198000" indent="-198900"/>
            <a:r>
              <a:rPr lang="it-IT" sz="1600" dirty="0"/>
              <a:t>Una leva è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svantaggiosa</a:t>
            </a:r>
            <a:r>
              <a:rPr lang="it-IT" sz="1600" dirty="0"/>
              <a:t> quando </a:t>
            </a:r>
            <a:r>
              <a:rPr lang="it-IT" sz="1600" b="1" dirty="0"/>
              <a:t>il braccio della potenza è minore del braccio della resistenza</a:t>
            </a:r>
            <a:r>
              <a:rPr lang="it-IT" sz="1600" dirty="0"/>
              <a:t>. Il fulcro è più vicino alla potenza che alla resistenza e si fa più fatica ad azionare la leva.</a:t>
            </a:r>
          </a:p>
          <a:p>
            <a:pPr marL="198000" indent="-198900"/>
            <a:r>
              <a:rPr lang="it-IT" sz="1600" dirty="0"/>
              <a:t>Una leva è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indifferente</a:t>
            </a:r>
            <a:r>
              <a:rPr lang="it-IT" sz="1600" dirty="0"/>
              <a:t> quando </a:t>
            </a:r>
            <a:r>
              <a:rPr lang="it-IT" sz="1600" b="1" dirty="0"/>
              <a:t>il braccio della potenza è uguale al braccio della resistenza</a:t>
            </a:r>
            <a:r>
              <a:rPr lang="it-IT" sz="1600" dirty="0"/>
              <a:t>. Il fulcro si trova a uguale distanza da potenza e resistenza. 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C8C1796E-0354-DB4C-82B2-00DB6B6FC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2AE2AAA-C3B4-824C-AA53-273E00D62057}"/>
              </a:ext>
            </a:extLst>
          </p:cNvPr>
          <p:cNvSpPr/>
          <p:nvPr/>
        </p:nvSpPr>
        <p:spPr>
          <a:xfrm rot="21090000">
            <a:off x="7343261" y="1963223"/>
            <a:ext cx="1515864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leva svantaggiosa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2D83353-593E-E04D-A3C1-0F84786F0890}"/>
              </a:ext>
            </a:extLst>
          </p:cNvPr>
          <p:cNvSpPr/>
          <p:nvPr/>
        </p:nvSpPr>
        <p:spPr>
          <a:xfrm rot="21090000">
            <a:off x="7455322" y="388054"/>
            <a:ext cx="1415709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leva vantaggiosa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AE7B921-45C4-7141-8D79-62B363883D8B}"/>
              </a:ext>
            </a:extLst>
          </p:cNvPr>
          <p:cNvSpPr/>
          <p:nvPr/>
        </p:nvSpPr>
        <p:spPr>
          <a:xfrm rot="21090000">
            <a:off x="7443517" y="3587796"/>
            <a:ext cx="1406475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leva indifferente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D823084-FEE9-F04C-8C93-B1B321E64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79" b="25628"/>
          <a:stretch/>
        </p:blipFill>
        <p:spPr>
          <a:xfrm>
            <a:off x="1624862" y="3282179"/>
            <a:ext cx="1881926" cy="1434118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Tipi di leva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838" y="941361"/>
            <a:ext cx="8910162" cy="2494485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Molti strumenti di uso quotidiano sono leve. Anche se diversi tra loro, si dividono in tre tipi fondamentali.</a:t>
            </a:r>
          </a:p>
          <a:p>
            <a:pPr marL="198000" indent="-198000"/>
            <a:r>
              <a:rPr lang="it-IT" sz="1600" dirty="0"/>
              <a:t>Le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leve di primo genere </a:t>
            </a:r>
            <a:r>
              <a:rPr lang="it-IT" sz="1600" dirty="0"/>
              <a:t>sono quelle in cui </a:t>
            </a:r>
            <a:r>
              <a:rPr lang="it-IT" sz="1600" b="1" dirty="0"/>
              <a:t>il fulcro si trova tra la potenza e la resistenza</a:t>
            </a:r>
            <a:r>
              <a:rPr lang="it-IT" sz="1600" dirty="0"/>
              <a:t>. A seconda della posizione del fulcro possono essere vantaggiose, svantaggiose o indifferenti. Le pinze sono una leva vantaggiosa, il remo è una leva svantaggiosa, l’altalena è una leva indifferente.</a:t>
            </a:r>
          </a:p>
          <a:p>
            <a:pPr marL="198000" indent="-198000"/>
            <a:r>
              <a:rPr lang="it-IT" sz="1600" dirty="0"/>
              <a:t>Le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leve di secondo genere</a:t>
            </a:r>
            <a:r>
              <a:rPr lang="it-IT" sz="1600" dirty="0"/>
              <a:t> sono quelle in cui </a:t>
            </a:r>
            <a:r>
              <a:rPr lang="it-IT" sz="1600" b="1" dirty="0"/>
              <a:t>la resistenza si trova tra il fulcro e la potenza</a:t>
            </a:r>
            <a:r>
              <a:rPr lang="it-IT" sz="1600" dirty="0"/>
              <a:t>. Sono sempre vantaggiose perché il braccio della potenza è sempre più lungo del braccio della resistenza.</a:t>
            </a:r>
          </a:p>
          <a:p>
            <a:pPr marL="198000" indent="-198000"/>
            <a:r>
              <a:rPr lang="it-IT" sz="1600" dirty="0"/>
              <a:t>Le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leve di terzo genere </a:t>
            </a:r>
            <a:r>
              <a:rPr lang="it-IT" sz="1600" dirty="0"/>
              <a:t>sono quelle in cui </a:t>
            </a:r>
            <a:r>
              <a:rPr lang="it-IT" sz="1600" b="1" dirty="0"/>
              <a:t>la potenza si trova tra la resistenza e il fulcro</a:t>
            </a:r>
            <a:r>
              <a:rPr lang="it-IT" sz="1600" dirty="0"/>
              <a:t>. </a:t>
            </a:r>
            <a:br>
              <a:rPr lang="it-IT" sz="1600" dirty="0"/>
            </a:br>
            <a:r>
              <a:rPr lang="it-IT" sz="1600" dirty="0"/>
              <a:t>Sono sempre svantaggiose perché il braccio della potenza è sempre più corto del braccio della resistenza. </a:t>
            </a: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4C625FDC-BEE5-CD42-B1DE-9976CF395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9794666-3B5F-7347-8E1C-FCAD5BEBD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t="-383" r="30856" b="26011"/>
          <a:stretch/>
        </p:blipFill>
        <p:spPr>
          <a:xfrm>
            <a:off x="3771059" y="3282179"/>
            <a:ext cx="1881926" cy="1434118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DC05277-E591-3740-BE91-CE0178786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4" t="-383" r="-2425" b="26011"/>
          <a:stretch/>
        </p:blipFill>
        <p:spPr>
          <a:xfrm>
            <a:off x="5930434" y="3282179"/>
            <a:ext cx="1881926" cy="143411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F6A7636-03B9-0B49-B901-D071E32C437E}"/>
              </a:ext>
            </a:extLst>
          </p:cNvPr>
          <p:cNvSpPr/>
          <p:nvPr/>
        </p:nvSpPr>
        <p:spPr>
          <a:xfrm rot="21241987">
            <a:off x="1181278" y="4562409"/>
            <a:ext cx="1708096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leva di primo genere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0F1FE83-AAE9-084E-8D24-77FEEDE55ADC}"/>
              </a:ext>
            </a:extLst>
          </p:cNvPr>
          <p:cNvSpPr/>
          <p:nvPr/>
        </p:nvSpPr>
        <p:spPr>
          <a:xfrm rot="272857">
            <a:off x="3714622" y="4569265"/>
            <a:ext cx="1881925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leva di secondo genere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B3A5A4E-1A2F-AF46-86E0-65EF5849CB6E}"/>
              </a:ext>
            </a:extLst>
          </p:cNvPr>
          <p:cNvSpPr/>
          <p:nvPr/>
        </p:nvSpPr>
        <p:spPr>
          <a:xfrm rot="21235223">
            <a:off x="6944427" y="4492120"/>
            <a:ext cx="1640321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leva di terzo genere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95486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Altre macchine semplici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142990"/>
            <a:ext cx="6183273" cy="3143272"/>
          </a:xfrm>
        </p:spPr>
        <p:txBody>
          <a:bodyPr>
            <a:noAutofit/>
          </a:bodyPr>
          <a:lstStyle/>
          <a:p>
            <a:pPr marL="198000" indent="-198900"/>
            <a:r>
              <a:rPr lang="it-IT" sz="1600" dirty="0"/>
              <a:t>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carrucola</a:t>
            </a:r>
            <a:r>
              <a:rPr lang="it-IT" sz="1600" dirty="0"/>
              <a:t> è una ruota che gira intorno al proprio asse. Sulla ruota passa una corda. Il vantaggio consiste nel permettere di variare la direzione della potenza: si tira verso il basso o in orizzontale, anziché sollevare un peso verso l’alto, che è più faticoso.</a:t>
            </a:r>
          </a:p>
          <a:p>
            <a:pPr marL="198000" indent="-198900"/>
            <a:r>
              <a:rPr lang="it-IT" sz="1600" dirty="0"/>
              <a:t>Il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piano inclinato </a:t>
            </a:r>
            <a:r>
              <a:rPr lang="it-IT" sz="1600" dirty="0"/>
              <a:t>si comporta come una leva a bracci disuguali, con il braccio della potenza maggiore del braccio della resistenza; poiché la potenza e la resistenza sono proporzionali ai rispettivi bracci, si applica una potenza minore della resistenza. È una macchina </a:t>
            </a:r>
            <a:r>
              <a:rPr lang="it-IT" sz="1600" b="1" dirty="0"/>
              <a:t>vantaggiosa</a:t>
            </a:r>
            <a:r>
              <a:rPr lang="it-IT" sz="1600" dirty="0"/>
              <a:t>.</a:t>
            </a:r>
          </a:p>
          <a:p>
            <a:pPr marL="198000" indent="-198900"/>
            <a:r>
              <a:rPr lang="it-IT" sz="1600" dirty="0"/>
              <a:t>Il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cuneo</a:t>
            </a:r>
            <a:r>
              <a:rPr lang="it-IT" sz="1600" dirty="0"/>
              <a:t> è formato dall’unione di due piani inclinati. Scompone la potenza in due direzioni perpendicolari ai due piani che lo costituiscono: nel materiale in cui è inserito vengono perciò applicate due forze divergenti. La resistenza che il cuneo deve vincere è scomposta in due componenti, la cui risultante è sempre minore della resistenza effettiva. È una macchina </a:t>
            </a:r>
            <a:r>
              <a:rPr lang="it-IT" sz="1600" b="1" dirty="0"/>
              <a:t>vantaggiosa</a:t>
            </a:r>
            <a:r>
              <a:rPr lang="it-IT" sz="1600" dirty="0"/>
              <a:t>. 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6D850F97-2DE7-3E4D-93BD-482615342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109FD42-2451-F94A-BDAE-AE0FD4A8E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41" y="566144"/>
            <a:ext cx="1522403" cy="15572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DEC47AA-5B3F-324B-8F59-2B180A188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60" y="2157634"/>
            <a:ext cx="2069054" cy="148312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B018AF4-9597-0345-A775-524FF47E9A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90" y="3690925"/>
            <a:ext cx="1076065" cy="1356448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36D9E99-E4D2-9642-9864-9E447E7E11D1}"/>
              </a:ext>
            </a:extLst>
          </p:cNvPr>
          <p:cNvSpPr/>
          <p:nvPr/>
        </p:nvSpPr>
        <p:spPr>
          <a:xfrm rot="21241987">
            <a:off x="6392676" y="1468053"/>
            <a:ext cx="875240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carrucola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A1BD3AD-482F-034D-A434-CFD985E1B62F}"/>
              </a:ext>
            </a:extLst>
          </p:cNvPr>
          <p:cNvSpPr/>
          <p:nvPr/>
        </p:nvSpPr>
        <p:spPr>
          <a:xfrm rot="279457">
            <a:off x="7575350" y="2255647"/>
            <a:ext cx="1292149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/>
              <a:t>p</a:t>
            </a:r>
            <a:r>
              <a:rPr lang="it-IT" sz="1400" b="1" dirty="0">
                <a:latin typeface="+mn-lt"/>
                <a:ea typeface="+mn-ea"/>
              </a:rPr>
              <a:t>iano inclinato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8B8D782-85A0-F34E-B52B-35AB96F4B62E}"/>
              </a:ext>
            </a:extLst>
          </p:cNvPr>
          <p:cNvSpPr/>
          <p:nvPr/>
        </p:nvSpPr>
        <p:spPr>
          <a:xfrm rot="21241987">
            <a:off x="6676203" y="4318606"/>
            <a:ext cx="638316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cuneo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forze nei fluidi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510" y="911495"/>
            <a:ext cx="8586790" cy="408391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Nei corpi fluidi non esiste un punto preciso in cui applicare una forza, ma occorre fare riferimento a una </a:t>
            </a:r>
            <a:r>
              <a:rPr lang="it-IT" sz="1600" b="1" dirty="0"/>
              <a:t>superficie</a:t>
            </a:r>
            <a:r>
              <a:rPr lang="it-IT" sz="1600" dirty="0"/>
              <a:t>.</a:t>
            </a:r>
          </a:p>
          <a:p>
            <a:pPr marL="0">
              <a:buNone/>
            </a:pPr>
            <a:r>
              <a:rPr lang="it-IT" sz="1600" dirty="0"/>
              <a:t>Se appoggiamo un mattone su una superficie deformabile, </a:t>
            </a:r>
            <a:br>
              <a:rPr lang="it-IT" sz="1600" dirty="0"/>
            </a:br>
            <a:r>
              <a:rPr lang="it-IT" sz="1600" dirty="0"/>
              <a:t>come un cuscino, osserviamo che se è appoggiato sulla </a:t>
            </a:r>
            <a:br>
              <a:rPr lang="it-IT" sz="1600" dirty="0"/>
            </a:br>
            <a:r>
              <a:rPr lang="it-IT" sz="1600" dirty="0"/>
              <a:t>faccia più piccola sprofonda di più, mentre se è appoggiato </a:t>
            </a:r>
            <a:br>
              <a:rPr lang="it-IT" sz="1600" dirty="0"/>
            </a:br>
            <a:r>
              <a:rPr lang="it-IT" sz="1600" dirty="0"/>
              <a:t>sulla faccia più grande sprofonda di meno. </a:t>
            </a:r>
          </a:p>
          <a:p>
            <a:pPr marL="0">
              <a:buNone/>
            </a:pPr>
            <a:r>
              <a:rPr lang="it-IT" sz="1600" dirty="0"/>
              <a:t>La spinta che fa affondare il mattone si chiama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pressione</a:t>
            </a:r>
            <a:r>
              <a:rPr lang="it-IT" sz="1600" dirty="0"/>
              <a:t> e dipende anche dalla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superficie di appoggio</a:t>
            </a:r>
            <a:r>
              <a:rPr lang="it-IT" sz="1600" dirty="0"/>
              <a:t>. La pressione raddoppia se il peso del mattone raddoppia, diventa la metà se la superficie di appoggio raddoppia. La </a:t>
            </a:r>
            <a:r>
              <a:rPr lang="it-IT" sz="1600" b="1" dirty="0"/>
              <a:t>pressione</a:t>
            </a:r>
            <a:r>
              <a:rPr lang="it-IT" sz="1600" dirty="0"/>
              <a:t> e la </a:t>
            </a:r>
            <a:r>
              <a:rPr lang="it-IT" sz="1600" b="1" dirty="0"/>
              <a:t>forza</a:t>
            </a:r>
            <a:r>
              <a:rPr lang="it-IT" sz="1600" dirty="0"/>
              <a:t> sono </a:t>
            </a:r>
            <a:r>
              <a:rPr lang="it-IT" sz="1600" b="1" dirty="0"/>
              <a:t>direttamente proporzionali</a:t>
            </a:r>
            <a:r>
              <a:rPr lang="it-IT" sz="1600" dirty="0"/>
              <a:t>. La </a:t>
            </a:r>
            <a:r>
              <a:rPr lang="it-IT" sz="1600" b="1" dirty="0"/>
              <a:t>pressione</a:t>
            </a:r>
            <a:r>
              <a:rPr lang="it-IT" sz="1600" dirty="0"/>
              <a:t> e la </a:t>
            </a:r>
            <a:r>
              <a:rPr lang="it-IT" sz="1600" b="1" dirty="0"/>
              <a:t>superficie di appoggio </a:t>
            </a:r>
            <a:r>
              <a:rPr lang="it-IT" sz="1600" dirty="0"/>
              <a:t>sono </a:t>
            </a:r>
            <a:r>
              <a:rPr lang="it-IT" sz="1600" b="1" dirty="0"/>
              <a:t>inversamente proporzionali</a:t>
            </a:r>
            <a:r>
              <a:rPr lang="it-IT" sz="1600" dirty="0"/>
              <a:t>. </a:t>
            </a:r>
          </a:p>
          <a:p>
            <a:pPr marL="0">
              <a:buNone/>
            </a:pPr>
            <a:endParaRPr lang="it-IT" sz="1600" dirty="0"/>
          </a:p>
          <a:p>
            <a:pPr marL="0">
              <a:buNone/>
            </a:pPr>
            <a:r>
              <a:rPr lang="it-IT" sz="1600" dirty="0"/>
              <a:t>L’unità di misura della pressione è il </a:t>
            </a:r>
            <a:r>
              <a:rPr lang="it-IT" sz="1600" b="1" dirty="0"/>
              <a:t>pascal</a:t>
            </a:r>
            <a:r>
              <a:rPr lang="it-IT" sz="1600" dirty="0"/>
              <a:t> (</a:t>
            </a:r>
            <a:r>
              <a:rPr lang="it-IT" sz="1600" b="1" dirty="0"/>
              <a:t>Pa</a:t>
            </a:r>
            <a:r>
              <a:rPr lang="it-IT" sz="1600" dirty="0"/>
              <a:t>) dal nome dello scienziato </a:t>
            </a:r>
            <a:r>
              <a:rPr lang="it-IT" sz="1600" dirty="0" err="1"/>
              <a:t>Blaise</a:t>
            </a:r>
            <a:r>
              <a:rPr lang="it-IT" sz="1600" dirty="0"/>
              <a:t> Pascal.  </a:t>
            </a:r>
          </a:p>
          <a:p>
            <a:pPr marL="0">
              <a:buNone/>
            </a:pPr>
            <a:r>
              <a:rPr lang="it-IT" sz="1600" dirty="0"/>
              <a:t>1 pascal equivale alla forza di 1 newton applicata perpendicolarmente su una superficie di appoggio </a:t>
            </a:r>
            <a:br>
              <a:rPr lang="it-IT" sz="1600" dirty="0"/>
            </a:br>
            <a:r>
              <a:rPr lang="it-IT" sz="1600" dirty="0"/>
              <a:t>di 1 metro quadrato. </a:t>
            </a: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3E5D256D-29AA-C54D-AD21-3128EE7CB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E8308AB-0A0E-8347-A1BC-A4F3DB401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91630"/>
            <a:ext cx="3183536" cy="9227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6AE0C5A-B9A6-C443-A061-087AB55C25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r="10593" b="3127"/>
          <a:stretch/>
        </p:blipFill>
        <p:spPr>
          <a:xfrm>
            <a:off x="5522838" y="3435846"/>
            <a:ext cx="1181100" cy="3937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27254A4-CD47-7549-853B-F17ED6B24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38" y="4469998"/>
            <a:ext cx="1181100" cy="3937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21453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forze nei fluidi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142991"/>
            <a:ext cx="8215370" cy="278608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Se si gonfia un palloncino, si osserva che la sua forma è prevalentemente sferica perché l’aria che entra esercita una pressione sulle pareti di gomma e si distribuisce nello stesso modo in tutte le direzioni. Se il palloncino viene riempito d’acqua e poi bucato in vari punti, l’acqua esce da ogni foro in modo perpendicolare alle pareti del palloncino. </a:t>
            </a:r>
          </a:p>
          <a:p>
            <a:pPr marL="0">
              <a:buNone/>
            </a:pPr>
            <a:endParaRPr lang="it-IT" sz="1600" dirty="0"/>
          </a:p>
          <a:p>
            <a:pPr marL="0">
              <a:buNone/>
            </a:pPr>
            <a:r>
              <a:rPr lang="it-IT" sz="1600" dirty="0"/>
              <a:t>La </a:t>
            </a:r>
            <a:r>
              <a:rPr lang="it-IT" sz="1600" b="1" dirty="0"/>
              <a:t>pressione esercitata da un fluido contenuto in un recipiente </a:t>
            </a:r>
            <a:br>
              <a:rPr lang="it-IT" sz="1600" b="1" dirty="0"/>
            </a:br>
            <a:r>
              <a:rPr lang="it-IT" sz="1600" dirty="0"/>
              <a:t>viene </a:t>
            </a:r>
            <a:r>
              <a:rPr lang="it-IT" sz="1600" b="1" dirty="0"/>
              <a:t>trasmessa in modo uguale in tutte le direzioni</a:t>
            </a:r>
            <a:r>
              <a:rPr lang="it-IT" sz="1600" dirty="0"/>
              <a:t> e </a:t>
            </a:r>
            <a:r>
              <a:rPr lang="it-IT" sz="1600" b="1" dirty="0"/>
              <a:t>in ogni </a:t>
            </a:r>
            <a:br>
              <a:rPr lang="it-IT" sz="1600" b="1" dirty="0"/>
            </a:br>
            <a:r>
              <a:rPr lang="it-IT" sz="1600" b="1" dirty="0"/>
              <a:t>parte del contenitore</a:t>
            </a:r>
            <a:r>
              <a:rPr lang="it-IT" sz="1600" dirty="0"/>
              <a:t>, come afferma il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principio di Pascal</a:t>
            </a:r>
            <a:r>
              <a:rPr lang="it-IT" sz="1600" dirty="0"/>
              <a:t>.</a:t>
            </a:r>
          </a:p>
          <a:p>
            <a:pPr marL="0">
              <a:buNone/>
            </a:pPr>
            <a:br>
              <a:rPr lang="it-IT" sz="1400" dirty="0">
                <a:solidFill>
                  <a:srgbClr val="FF0000"/>
                </a:solidFill>
              </a:rPr>
            </a:br>
            <a:endParaRPr lang="it-IT" sz="1400" dirty="0">
              <a:solidFill>
                <a:srgbClr val="FF0000"/>
              </a:solidFill>
            </a:endParaRPr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0395DEEF-9ED3-664C-9859-E32427599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DF8C221-DDE3-8B4F-BE45-A9C30FF7B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61714"/>
            <a:ext cx="20066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forze nei fluidi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945015"/>
            <a:ext cx="8286808" cy="278608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Se in una bottiglia si praticano tre fori ad altezze diverse e si riempie la bottiglia di acqua, si osserva che l’acqua esce da tutti e tre i fori, ma gli zampilli giungono a distanze diverse. Dal </a:t>
            </a:r>
            <a:r>
              <a:rPr lang="it-IT" sz="1600" b="1" dirty="0"/>
              <a:t>foro più in basso </a:t>
            </a:r>
            <a:r>
              <a:rPr lang="it-IT" sz="1600" dirty="0"/>
              <a:t>lo zampillo raggiunge la </a:t>
            </a:r>
            <a:r>
              <a:rPr lang="it-IT" sz="1600" b="1" dirty="0"/>
              <a:t>distanza maggiore</a:t>
            </a:r>
            <a:r>
              <a:rPr lang="it-IT" sz="1600" dirty="0"/>
              <a:t>, da</a:t>
            </a:r>
            <a:r>
              <a:rPr lang="it-IT" sz="1600" b="1" dirty="0"/>
              <a:t> quello più in alto la distanza minore</a:t>
            </a:r>
            <a:r>
              <a:rPr lang="it-IT" sz="1600" dirty="0"/>
              <a:t>. Se si riempie la bottiglia con un liquido avente </a:t>
            </a:r>
            <a:r>
              <a:rPr lang="it-IT" sz="1600" b="1" dirty="0"/>
              <a:t>peso specifico inferiore </a:t>
            </a:r>
            <a:r>
              <a:rPr lang="it-IT" sz="1600" dirty="0"/>
              <a:t>all’acqua, ad esempio olio, gli zampilli hanno un’intensità minore e </a:t>
            </a:r>
            <a:r>
              <a:rPr lang="it-IT" sz="1600" b="1" dirty="0"/>
              <a:t>raggiungono distanze minori</a:t>
            </a:r>
            <a:r>
              <a:rPr lang="it-IT" sz="1600" dirty="0"/>
              <a:t> rispetto a quelle raggiunte dall’acqua.</a:t>
            </a:r>
          </a:p>
          <a:p>
            <a:pPr marL="0">
              <a:buNone/>
            </a:pPr>
            <a:r>
              <a:rPr lang="it-IT" sz="1600" dirty="0"/>
              <a:t>La </a:t>
            </a:r>
            <a:r>
              <a:rPr lang="it-IT" sz="1600" b="1" dirty="0"/>
              <a:t>pressione idrostatica </a:t>
            </a:r>
            <a:r>
              <a:rPr lang="it-IT" sz="1600" dirty="0"/>
              <a:t>dipende dunque dalla profondità del liquido e dal suo peso specifico. </a:t>
            </a:r>
          </a:p>
          <a:p>
            <a:pPr marL="0">
              <a:buNone/>
            </a:pPr>
            <a:r>
              <a:rPr lang="it-IT" sz="1600" dirty="0"/>
              <a:t>Questa proprietà è descritta nella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legge di </a:t>
            </a:r>
            <a:r>
              <a:rPr lang="it-IT" sz="1600" b="1" dirty="0" err="1">
                <a:solidFill>
                  <a:schemeClr val="bg2">
                    <a:lumMod val="50000"/>
                  </a:schemeClr>
                </a:solidFill>
              </a:rPr>
              <a:t>Stevin</a:t>
            </a:r>
            <a:r>
              <a:rPr lang="it-IT" sz="1600" dirty="0"/>
              <a:t>, dal nome dello scienziato che l’ha studiata: la </a:t>
            </a:r>
            <a:r>
              <a:rPr lang="it-IT" sz="1600" b="1" dirty="0"/>
              <a:t>pressione esercitata in un punto qualsiasi di un liquido </a:t>
            </a:r>
            <a:br>
              <a:rPr lang="it-IT" sz="1600" b="1" dirty="0"/>
            </a:br>
            <a:r>
              <a:rPr lang="it-IT" sz="1600" dirty="0"/>
              <a:t>non </a:t>
            </a:r>
            <a:r>
              <a:rPr lang="it-IT" sz="1600" b="1" dirty="0"/>
              <a:t>dipende</a:t>
            </a:r>
            <a:r>
              <a:rPr lang="it-IT" sz="1600" dirty="0"/>
              <a:t> né dalla sua quantità né dalla forma del </a:t>
            </a:r>
            <a:br>
              <a:rPr lang="it-IT" sz="1600" dirty="0"/>
            </a:br>
            <a:r>
              <a:rPr lang="it-IT" sz="1600" dirty="0"/>
              <a:t>recipiente che lo contiene, ma solo </a:t>
            </a:r>
            <a:r>
              <a:rPr lang="it-IT" sz="1600" b="1" dirty="0"/>
              <a:t>dalla profondità di quel </a:t>
            </a:r>
            <a:br>
              <a:rPr lang="it-IT" sz="1600" b="1" dirty="0"/>
            </a:br>
            <a:r>
              <a:rPr lang="it-IT" sz="1600" b="1" dirty="0"/>
              <a:t>punto </a:t>
            </a:r>
            <a:r>
              <a:rPr lang="it-IT" sz="1600" dirty="0"/>
              <a:t>rispetto alla superficie del liquido e dalla natura del </a:t>
            </a:r>
            <a:br>
              <a:rPr lang="it-IT" sz="1600" dirty="0"/>
            </a:br>
            <a:r>
              <a:rPr lang="it-IT" sz="1600" dirty="0"/>
              <a:t>liquido stesso, o meglio</a:t>
            </a:r>
            <a:r>
              <a:rPr lang="it-IT" sz="1600" b="1" dirty="0"/>
              <a:t> dal suo peso specifico</a:t>
            </a:r>
            <a:r>
              <a:rPr lang="it-IT" sz="1600" dirty="0"/>
              <a:t>.</a:t>
            </a:r>
            <a:br>
              <a:rPr lang="it-IT" sz="1600" dirty="0"/>
            </a:br>
            <a:endParaRPr lang="it-IT" sz="1600" dirty="0"/>
          </a:p>
          <a:p>
            <a:pPr marL="0"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A9A83E2B-AC2B-C249-AC35-5C0F8BEB3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973743D-3B12-F84D-A522-C0AF39EFF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19822"/>
            <a:ext cx="2425700" cy="17018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2205A390-46E6-BF41-A419-22DD08755BB6}"/>
              </a:ext>
            </a:extLst>
          </p:cNvPr>
          <p:cNvSpPr/>
          <p:nvPr/>
        </p:nvSpPr>
        <p:spPr>
          <a:xfrm rot="21241987">
            <a:off x="7901797" y="3361985"/>
            <a:ext cx="466794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olio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5915492-EB8E-BE40-A333-6D0748541129}"/>
              </a:ext>
            </a:extLst>
          </p:cNvPr>
          <p:cNvSpPr/>
          <p:nvPr/>
        </p:nvSpPr>
        <p:spPr>
          <a:xfrm rot="21241987">
            <a:off x="5273875" y="4458891"/>
            <a:ext cx="628698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acqua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Le forze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987574"/>
            <a:ext cx="7500990" cy="278608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Una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forza</a:t>
            </a:r>
            <a:r>
              <a:rPr lang="it-IT" sz="1600" dirty="0"/>
              <a:t> è tutto ciò che </a:t>
            </a:r>
            <a:r>
              <a:rPr lang="it-IT" sz="1600" b="1" dirty="0"/>
              <a:t>provoca un cambiamento nello stato di quiete o di moto di un corpo </a:t>
            </a:r>
            <a:r>
              <a:rPr lang="it-IT" sz="1600" dirty="0"/>
              <a:t>a cui viene applicata: lo mette in movimento se è fermo, ne fa variare la velocità se è in movimento, ne cambia la forma. </a:t>
            </a:r>
          </a:p>
          <a:p>
            <a:pPr marL="0">
              <a:buNone/>
            </a:pPr>
            <a:r>
              <a:rPr lang="it-IT" sz="1600" dirty="0"/>
              <a:t>Il mondo intorno a noi è ricco di fenomeni causati da forze. Noi non siamo in grado di “vedere” una forza, ma ne osserviamo l’</a:t>
            </a:r>
            <a:r>
              <a:rPr lang="it-IT" sz="1600" b="1" dirty="0"/>
              <a:t>effetto</a:t>
            </a:r>
            <a:r>
              <a:rPr lang="it-IT" sz="1600" dirty="0"/>
              <a:t>.</a:t>
            </a:r>
          </a:p>
          <a:p>
            <a:pPr marL="0">
              <a:buNone/>
            </a:pPr>
            <a:r>
              <a:rPr lang="it-IT" sz="1600" dirty="0"/>
              <a:t>Ad esempio, se un pallone è fermo, per farlo muovere gli diamo un calcio: </a:t>
            </a:r>
            <a:br>
              <a:rPr lang="it-IT" sz="1600" dirty="0"/>
            </a:br>
            <a:r>
              <a:rPr lang="it-IT" sz="1600" dirty="0"/>
              <a:t>abbiamo applicato una forza sul pallone. Quando un sollevatore di pesi alza </a:t>
            </a:r>
            <a:br>
              <a:rPr lang="it-IT" sz="1600" dirty="0"/>
            </a:br>
            <a:r>
              <a:rPr lang="it-IT" sz="1600" dirty="0"/>
              <a:t>il bilanciere e lo porta al di sopra della sua testa compie un enorme </a:t>
            </a:r>
            <a:br>
              <a:rPr lang="it-IT" sz="1600" dirty="0"/>
            </a:br>
            <a:r>
              <a:rPr lang="it-IT" sz="1600" dirty="0"/>
              <a:t>sforzo per vincere il suo peso. </a:t>
            </a:r>
          </a:p>
          <a:p>
            <a:pPr marL="0">
              <a:buNone/>
            </a:pPr>
            <a:r>
              <a:rPr lang="it-IT" sz="1600" dirty="0"/>
              <a:t>In tutti questi casi </a:t>
            </a:r>
            <a:r>
              <a:rPr lang="it-IT" sz="1600" b="1" dirty="0"/>
              <a:t>si esercita una forza</a:t>
            </a:r>
            <a:r>
              <a:rPr lang="it-IT" sz="1600" dirty="0"/>
              <a:t> e l’effetto </a:t>
            </a:r>
            <a:br>
              <a:rPr lang="it-IT" sz="1600" dirty="0"/>
            </a:br>
            <a:r>
              <a:rPr lang="it-IT" sz="1600" dirty="0"/>
              <a:t>risultante è un </a:t>
            </a:r>
            <a:r>
              <a:rPr lang="it-IT" sz="1600" b="1" dirty="0"/>
              <a:t>cambiamento dello stato del corpo </a:t>
            </a:r>
            <a:br>
              <a:rPr lang="it-IT" sz="1600" b="1" dirty="0"/>
            </a:br>
            <a:r>
              <a:rPr lang="it-IT" sz="1600" b="1" dirty="0"/>
              <a:t>a cui la forza viene applicata</a:t>
            </a:r>
            <a:r>
              <a:rPr lang="it-IT" sz="1600" dirty="0"/>
              <a:t>.</a:t>
            </a:r>
          </a:p>
          <a:p>
            <a:pPr marL="0">
              <a:buNone/>
            </a:pPr>
            <a:endParaRPr lang="it-IT" sz="1600" dirty="0"/>
          </a:p>
          <a:p>
            <a:pPr>
              <a:buNone/>
            </a:pP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D4725EBB-3D7D-104E-8A2B-695B7215A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70FC2E3-3714-694D-8AFA-BCDBB5F84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458">
            <a:off x="5125900" y="3153023"/>
            <a:ext cx="2505722" cy="16626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E913D8E-D566-D948-A890-977BD4ECB3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38">
            <a:off x="7386539" y="2276986"/>
            <a:ext cx="1514722" cy="22703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95486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L’equilibrio nei liquidi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142991"/>
            <a:ext cx="7960968" cy="3588999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In acqua ci sono corpi che galleggiano e altri che vanno a fondo. Il sughero galleggia, un sasso va a fondo. </a:t>
            </a:r>
          </a:p>
          <a:p>
            <a:pPr marL="0">
              <a:buNone/>
            </a:pPr>
            <a:r>
              <a:rPr lang="it-IT" sz="1600" b="1" dirty="0"/>
              <a:t>Un corpo in acqua subisce due forze</a:t>
            </a:r>
            <a:r>
              <a:rPr lang="it-IT" sz="1600" dirty="0"/>
              <a:t>: la </a:t>
            </a:r>
            <a:r>
              <a:rPr lang="it-IT" sz="1600" b="1" dirty="0"/>
              <a:t>forza del suo peso</a:t>
            </a:r>
            <a:r>
              <a:rPr lang="it-IT" sz="1600" dirty="0"/>
              <a:t>, che lo spinge </a:t>
            </a:r>
            <a:r>
              <a:rPr lang="it-IT" sz="1600" b="1" dirty="0"/>
              <a:t>verso il fondo</a:t>
            </a:r>
            <a:r>
              <a:rPr lang="it-IT" sz="1600" dirty="0"/>
              <a:t>, e la </a:t>
            </a:r>
            <a:r>
              <a:rPr lang="it-IT" sz="1600" b="1" dirty="0"/>
              <a:t>forza esercitata dall’acqua</a:t>
            </a:r>
            <a:r>
              <a:rPr lang="it-IT" sz="1600" dirty="0"/>
              <a:t>, che lo </a:t>
            </a:r>
            <a:r>
              <a:rPr lang="it-IT" sz="1600" b="1" dirty="0"/>
              <a:t>spinge verso l’alto</a:t>
            </a:r>
            <a:r>
              <a:rPr lang="it-IT" sz="1600" dirty="0"/>
              <a:t>. Nel caso del sughero le due forze sono in equilibrio, nel caso del sasso la forza del suo peso è superiore alla forza esercitata dall’acqua. In fisica la forza che un liquido esercita sui corpi immersi si chiama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spinta idrostatica</a:t>
            </a:r>
            <a:r>
              <a:rPr lang="it-IT" sz="1600" b="1" dirty="0"/>
              <a:t> </a:t>
            </a:r>
            <a:r>
              <a:rPr lang="it-IT" sz="1600" dirty="0"/>
              <a:t>e va </a:t>
            </a:r>
            <a:r>
              <a:rPr lang="it-IT" sz="1600" b="1" dirty="0"/>
              <a:t>verso l’alto</a:t>
            </a:r>
            <a:r>
              <a:rPr lang="it-IT" sz="1600" dirty="0"/>
              <a:t>. La spinta idrostatica fu scoperta dallo scienziato greco </a:t>
            </a:r>
            <a:r>
              <a:rPr lang="it-IT" sz="1600" b="1" dirty="0"/>
              <a:t>Archimede</a:t>
            </a:r>
            <a:r>
              <a:rPr lang="it-IT" sz="1600" dirty="0"/>
              <a:t> che, osservando il comportamento dei solidi immersi nell’acqua, formulò il principio che porta il suo nome: </a:t>
            </a:r>
            <a:r>
              <a:rPr lang="it-IT" sz="1600" b="1" dirty="0"/>
              <a:t>un corpo immerso in un liquido riceve </a:t>
            </a:r>
            <a:br>
              <a:rPr lang="it-IT" sz="1600" b="1" dirty="0"/>
            </a:br>
            <a:r>
              <a:rPr lang="it-IT" sz="1600" b="1" dirty="0"/>
              <a:t>una spinta dal basso verso l’alto pari al peso del </a:t>
            </a:r>
            <a:br>
              <a:rPr lang="it-IT" sz="1600" b="1" dirty="0"/>
            </a:br>
            <a:r>
              <a:rPr lang="it-IT" sz="1600" b="1" dirty="0"/>
              <a:t>volume di liquido spostato. </a:t>
            </a:r>
          </a:p>
          <a:p>
            <a:pPr marL="0">
              <a:buNone/>
            </a:pPr>
            <a:r>
              <a:rPr lang="it-IT" sz="1600" dirty="0"/>
              <a:t>Un corpo </a:t>
            </a:r>
            <a:r>
              <a:rPr lang="it-IT" sz="1600" b="1" dirty="0"/>
              <a:t>galleggia</a:t>
            </a:r>
            <a:r>
              <a:rPr lang="it-IT" sz="1600" dirty="0"/>
              <a:t> quando la spinta idrostatica </a:t>
            </a:r>
            <a:br>
              <a:rPr lang="it-IT" sz="1600" dirty="0"/>
            </a:br>
            <a:r>
              <a:rPr lang="it-IT" sz="1600" dirty="0"/>
              <a:t>è maggiore o uguale alla forza-peso del corpo stesso.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31AFCD00-CE0D-7B4F-8C18-484E14FEB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FC84AD9-1846-C047-BB27-771C336C6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/>
          <a:stretch/>
        </p:blipFill>
        <p:spPr>
          <a:xfrm>
            <a:off x="5220072" y="3412447"/>
            <a:ext cx="1978294" cy="151464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A6BFE46-C3F1-094D-A98D-A2E5FAA52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87">
            <a:off x="7084945" y="3307204"/>
            <a:ext cx="1478312" cy="17251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95486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L’equilibrio nei liquidi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142991"/>
            <a:ext cx="7848872" cy="3805023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Quando ti immergi in una vasca vedi che il livello dell’acqua aumenta perché il volume occupato dal tuo corpo sposta un identico volume di acqua. I due volumi sono uguali ma il loro peso non è lo stesso.</a:t>
            </a:r>
          </a:p>
          <a:p>
            <a:pPr marL="0">
              <a:buNone/>
            </a:pPr>
            <a:r>
              <a:rPr lang="it-IT" sz="1600" dirty="0"/>
              <a:t>Una nave è molto pesante ma non affonda perché </a:t>
            </a:r>
            <a:br>
              <a:rPr lang="it-IT" sz="1600" dirty="0"/>
            </a:br>
            <a:r>
              <a:rPr lang="it-IT" sz="1600" dirty="0"/>
              <a:t>è costruita in modo tale che la spinta idrostatica sia </a:t>
            </a:r>
            <a:br>
              <a:rPr lang="it-IT" sz="1600" dirty="0"/>
            </a:br>
            <a:r>
              <a:rPr lang="it-IT" sz="1600" dirty="0"/>
              <a:t>superiore al suo peso. </a:t>
            </a:r>
          </a:p>
          <a:p>
            <a:pPr marL="0">
              <a:buNone/>
            </a:pPr>
            <a:r>
              <a:rPr lang="it-IT" sz="1600" dirty="0" err="1"/>
              <a:t>ll</a:t>
            </a:r>
            <a:r>
              <a:rPr lang="it-IT" sz="1600" dirty="0"/>
              <a:t> </a:t>
            </a:r>
            <a:r>
              <a:rPr lang="it-IT" sz="1600" b="1" dirty="0"/>
              <a:t>galleggiamento dei corpi</a:t>
            </a:r>
            <a:r>
              <a:rPr lang="it-IT" sz="1600" dirty="0"/>
              <a:t>, non </a:t>
            </a:r>
            <a:r>
              <a:rPr lang="it-IT" sz="1600" b="1" dirty="0"/>
              <a:t>dipende</a:t>
            </a:r>
            <a:r>
              <a:rPr lang="it-IT" sz="1600" dirty="0"/>
              <a:t> solo </a:t>
            </a:r>
            <a:r>
              <a:rPr lang="it-IT" sz="1600" b="1" dirty="0"/>
              <a:t>dal loro </a:t>
            </a:r>
            <a:br>
              <a:rPr lang="it-IT" sz="1600" b="1" dirty="0"/>
            </a:br>
            <a:r>
              <a:rPr lang="it-IT" sz="1600" b="1" dirty="0"/>
              <a:t>peso</a:t>
            </a:r>
            <a:r>
              <a:rPr lang="it-IT" sz="1600" dirty="0"/>
              <a:t>, ma anche </a:t>
            </a:r>
            <a:r>
              <a:rPr lang="it-IT" sz="1600" b="1" dirty="0"/>
              <a:t>dal loro peso specifico</a:t>
            </a:r>
            <a:r>
              <a:rPr lang="it-IT" sz="1600" dirty="0"/>
              <a:t>, cioè dal </a:t>
            </a:r>
            <a:br>
              <a:rPr lang="it-IT" sz="1600" dirty="0"/>
            </a:br>
            <a:r>
              <a:rPr lang="it-IT" sz="1600" dirty="0"/>
              <a:t>rapporto tra il peso e il volume (oltre che dal peso specifico </a:t>
            </a:r>
            <a:br>
              <a:rPr lang="it-IT" sz="1600" dirty="0"/>
            </a:br>
            <a:r>
              <a:rPr lang="it-IT" sz="1600" dirty="0"/>
              <a:t>del liquido in cui sono immersi): </a:t>
            </a:r>
          </a:p>
          <a:p>
            <a:pPr marL="198000" indent="-198900"/>
            <a:r>
              <a:rPr lang="it-IT" sz="1600" dirty="0"/>
              <a:t>i corpi che hanno </a:t>
            </a:r>
            <a:r>
              <a:rPr lang="it-IT" sz="1600" b="1" dirty="0"/>
              <a:t>peso specifico minore</a:t>
            </a:r>
            <a:r>
              <a:rPr lang="it-IT" sz="1600" dirty="0"/>
              <a:t> di quello del liquido in cui sono immersi </a:t>
            </a:r>
            <a:r>
              <a:rPr lang="it-IT" sz="1600" b="1" dirty="0"/>
              <a:t>galleggiano</a:t>
            </a:r>
            <a:r>
              <a:rPr lang="it-IT" sz="1600" dirty="0"/>
              <a:t>; </a:t>
            </a:r>
          </a:p>
          <a:p>
            <a:pPr marL="198000" indent="-198900"/>
            <a:r>
              <a:rPr lang="it-IT" sz="1600" dirty="0"/>
              <a:t>i corpi che hanno </a:t>
            </a:r>
            <a:r>
              <a:rPr lang="it-IT" sz="1600" b="1" dirty="0"/>
              <a:t>peso specifico maggiore </a:t>
            </a:r>
            <a:r>
              <a:rPr lang="it-IT" sz="1600" dirty="0"/>
              <a:t>di quello del liquido in cui sono immersi </a:t>
            </a:r>
            <a:r>
              <a:rPr lang="it-IT" sz="1600" b="1" dirty="0"/>
              <a:t>vanno a fondo</a:t>
            </a:r>
            <a:r>
              <a:rPr lang="it-IT" sz="1600" dirty="0"/>
              <a:t>. </a:t>
            </a:r>
          </a:p>
          <a:p>
            <a:pPr marL="0"/>
            <a:endParaRPr lang="it-IT" sz="1600" dirty="0"/>
          </a:p>
          <a:p>
            <a:pPr marL="0"/>
            <a:endParaRPr lang="it-IT" sz="1600" dirty="0"/>
          </a:p>
          <a:p>
            <a:pPr marL="0"/>
            <a:endParaRPr lang="it-IT" sz="1600" dirty="0"/>
          </a:p>
          <a:p>
            <a:pPr marL="0">
              <a:buNone/>
            </a:pPr>
            <a:endParaRPr lang="it-IT" sz="1600" dirty="0"/>
          </a:p>
          <a:p>
            <a:pPr marL="0">
              <a:buNone/>
            </a:pP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D480DF04-2855-F043-8076-422643F90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446B083-9F13-1745-82BB-BD7180765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95686"/>
            <a:ext cx="3056214" cy="14094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95486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Come si rappresenta una forza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131590"/>
                <a:ext cx="7848872" cy="1345207"/>
              </a:xfrm>
            </p:spPr>
            <p:txBody>
              <a:bodyPr anchor="t" anchorCtr="1">
                <a:noAutofit/>
              </a:bodyPr>
              <a:lstStyle/>
              <a:p>
                <a:pPr marL="0">
                  <a:buNone/>
                </a:pPr>
                <a:r>
                  <a:rPr lang="it-IT" sz="1600" dirty="0"/>
                  <a:t>Una forza si rappresenta con un </a:t>
                </a:r>
                <a:r>
                  <a:rPr lang="it-IT" sz="1600" b="1" dirty="0">
                    <a:solidFill>
                      <a:schemeClr val="bg2">
                        <a:lumMod val="50000"/>
                      </a:schemeClr>
                    </a:solidFill>
                  </a:rPr>
                  <a:t>vettore</a:t>
                </a:r>
                <a:r>
                  <a:rPr lang="it-IT" sz="1600" dirty="0"/>
                  <a:t>, che è una </a:t>
                </a:r>
                <a:r>
                  <a:rPr lang="it-IT" sz="1600" b="1" dirty="0"/>
                  <a:t>freccia orientata nello spazio</a:t>
                </a:r>
                <a:r>
                  <a:rPr lang="it-IT" sz="1600" dirty="0"/>
                  <a:t>.</a:t>
                </a:r>
              </a:p>
              <a:p>
                <a:pPr marL="0">
                  <a:buNone/>
                </a:pPr>
                <a:r>
                  <a:rPr lang="it-IT" sz="1600" dirty="0"/>
                  <a:t>Un vettore si indica generalmente con una lettera maiuscola dell’alfabeto sormontata da una piccola freccia (nel caso di un vettore che rappresenta una forza si usa spesso la lettera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it-IT" sz="1600" dirty="0"/>
                  <a:t>, eventualmente seguita da un numero scritto in basso a destra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dirty="0"/>
                  <a:t>, ecc.). </a:t>
                </a:r>
                <a:endParaRPr lang="it-IT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131590"/>
                <a:ext cx="7848872" cy="1345207"/>
              </a:xfrm>
              <a:blipFill>
                <a:blip r:embed="rId2"/>
                <a:stretch>
                  <a:fillRect t="-935" r="-4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4262CB7A-F1EE-8B43-BC96-607FB9ACC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AFBFF42-FF15-694A-AA80-881715FCC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75806"/>
            <a:ext cx="6223000" cy="9144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2F229BD-5C7D-7D41-BA89-E0BA61CD792C}"/>
              </a:ext>
            </a:extLst>
          </p:cNvPr>
          <p:cNvSpPr/>
          <p:nvPr/>
        </p:nvSpPr>
        <p:spPr>
          <a:xfrm>
            <a:off x="655060" y="3939902"/>
            <a:ext cx="3960440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latin typeface="+mj-lt"/>
              </a:rPr>
              <a:t>Il </a:t>
            </a:r>
            <a:r>
              <a:rPr lang="it-IT" sz="1400" b="1" dirty="0">
                <a:latin typeface="+mj-lt"/>
              </a:rPr>
              <a:t>punto di applicazione </a:t>
            </a:r>
            <a:r>
              <a:rPr lang="it-IT" sz="1400" dirty="0">
                <a:latin typeface="+mj-lt"/>
              </a:rPr>
              <a:t>è il punto dal quale parte la freccia. La direzione è la retta, passante per il punto di applicazione, lungo la quale giace la freccia.</a:t>
            </a:r>
            <a:endParaRPr lang="it-IT" sz="1400" dirty="0">
              <a:effectLst/>
              <a:latin typeface="+mj-lt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3AFF605-C163-8749-847E-9EEF6F897B1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635280" y="3651870"/>
            <a:ext cx="712584" cy="28803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533DE239-3618-644F-B10E-4CCA7F08DD96}"/>
              </a:ext>
            </a:extLst>
          </p:cNvPr>
          <p:cNvSpPr/>
          <p:nvPr/>
        </p:nvSpPr>
        <p:spPr>
          <a:xfrm>
            <a:off x="1835696" y="2512878"/>
            <a:ext cx="3456384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dirty="0"/>
              <a:t>L’</a:t>
            </a:r>
            <a:r>
              <a:rPr lang="it-IT" sz="1400" b="1" dirty="0"/>
              <a:t>intensità</a:t>
            </a:r>
            <a:r>
              <a:rPr lang="it-IT" sz="1400" dirty="0"/>
              <a:t> è la lunghezza della freccia, calcolata rispetto a un’unità di misura fissata.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6238931-1CC8-8C4D-8036-3D05949CBB98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563888" y="3036098"/>
            <a:ext cx="720080" cy="39974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1421FF5D-3D5A-E747-9835-A822751D5292}"/>
              </a:ext>
            </a:extLst>
          </p:cNvPr>
          <p:cNvSpPr/>
          <p:nvPr/>
        </p:nvSpPr>
        <p:spPr>
          <a:xfrm>
            <a:off x="5796138" y="3990206"/>
            <a:ext cx="2764812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dirty="0"/>
              <a:t>Il </a:t>
            </a:r>
            <a:r>
              <a:rPr lang="it-IT" sz="1400" b="1" dirty="0"/>
              <a:t>verso</a:t>
            </a:r>
            <a:r>
              <a:rPr lang="it-IT" sz="1400" dirty="0"/>
              <a:t> è indicato dalla punta della freccia e determina la direzione secondo la quale essa è orientata.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5406D14-BFF2-8A46-BB71-14713ABA4BD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508104" y="3651870"/>
            <a:ext cx="288034" cy="70766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21453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Come si misura una forza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142991"/>
            <a:ext cx="7816382" cy="3429023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L’unità di misura della forza è il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newton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dirty="0"/>
              <a:t>(</a:t>
            </a:r>
            <a:r>
              <a:rPr lang="it-IT" sz="1600" b="1" dirty="0"/>
              <a:t>N</a:t>
            </a:r>
            <a:r>
              <a:rPr lang="it-IT" sz="1600" dirty="0"/>
              <a:t>), dal nome dello scienziato inglese </a:t>
            </a:r>
            <a:r>
              <a:rPr lang="it-IT" sz="1600" b="1" dirty="0"/>
              <a:t>Isaac Newton</a:t>
            </a:r>
            <a:r>
              <a:rPr lang="it-IT" sz="1600" dirty="0"/>
              <a:t>.</a:t>
            </a:r>
          </a:p>
          <a:p>
            <a:pPr marL="0">
              <a:buNone/>
            </a:pPr>
            <a:r>
              <a:rPr lang="it-IT" sz="1600" b="1" dirty="0"/>
              <a:t>1 N </a:t>
            </a:r>
            <a:r>
              <a:rPr lang="it-IT" sz="1600" dirty="0"/>
              <a:t>è la </a:t>
            </a:r>
            <a:r>
              <a:rPr lang="it-IT" sz="1600" b="1" dirty="0"/>
              <a:t>forza applicata a un corpo della massa di 1 kg </a:t>
            </a:r>
            <a:br>
              <a:rPr lang="it-IT" sz="1600" b="1" dirty="0"/>
            </a:br>
            <a:r>
              <a:rPr lang="it-IT" sz="1600" dirty="0"/>
              <a:t>che gli imprime </a:t>
            </a:r>
            <a:r>
              <a:rPr lang="it-IT" sz="1600" b="1" dirty="0"/>
              <a:t>un’accelerazione pari a 1 m/s</a:t>
            </a:r>
            <a:r>
              <a:rPr lang="it-IT" sz="1600" b="1" baseline="30000" dirty="0"/>
              <a:t>2</a:t>
            </a:r>
            <a:r>
              <a:rPr lang="it-IT" sz="1600" dirty="0"/>
              <a:t>, cioè fa </a:t>
            </a:r>
            <a:br>
              <a:rPr lang="it-IT" sz="1600" dirty="0"/>
            </a:br>
            <a:r>
              <a:rPr lang="it-IT" sz="1600" dirty="0"/>
              <a:t>aumentare ogni secondo la sua velocità di 1 m al secondo.</a:t>
            </a:r>
          </a:p>
          <a:p>
            <a:pPr marL="0">
              <a:buNone/>
            </a:pPr>
            <a:r>
              <a:rPr lang="it-IT" sz="1600" dirty="0"/>
              <a:t>Il newton è anche l’</a:t>
            </a:r>
            <a:r>
              <a:rPr lang="it-IT" sz="1600" b="1" dirty="0"/>
              <a:t>unità di misura del peso</a:t>
            </a:r>
            <a:r>
              <a:rPr lang="it-IT" sz="1600" dirty="0"/>
              <a:t>. </a:t>
            </a:r>
            <a:br>
              <a:rPr lang="it-IT" sz="1600" dirty="0"/>
            </a:br>
            <a:r>
              <a:rPr lang="it-IT" sz="1600" dirty="0"/>
              <a:t>Il peso, infatti, è la forza che agisce tra due corpi </a:t>
            </a:r>
            <a:br>
              <a:rPr lang="it-IT" sz="1600" dirty="0"/>
            </a:br>
            <a:r>
              <a:rPr lang="it-IT" sz="1600" dirty="0"/>
              <a:t>(uno dei quali generalmente è la Terra) per effetto </a:t>
            </a:r>
            <a:br>
              <a:rPr lang="it-IT" sz="1600" dirty="0"/>
            </a:br>
            <a:r>
              <a:rPr lang="it-IT" sz="1600" dirty="0"/>
              <a:t>dell’attrazione gravitazionale. </a:t>
            </a:r>
          </a:p>
          <a:p>
            <a:pPr marL="0"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41EB5C81-D141-FB4F-9B27-813E1BE5B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8652C12-DF6B-9C4B-A9AB-F5BC6E729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668"/>
          <a:stretch/>
        </p:blipFill>
        <p:spPr>
          <a:xfrm rot="291895">
            <a:off x="5892340" y="1688620"/>
            <a:ext cx="2669495" cy="3060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95486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Come si misura una forza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48" y="1142991"/>
            <a:ext cx="7572428" cy="278608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Il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dinamometro</a:t>
            </a:r>
            <a:r>
              <a:rPr lang="it-IT" sz="1600" dirty="0"/>
              <a:t> è lo strumento che si usa per misurare una forza. </a:t>
            </a:r>
          </a:p>
          <a:p>
            <a:pPr marL="0">
              <a:buNone/>
            </a:pPr>
            <a:r>
              <a:rPr lang="it-IT" sz="1600" dirty="0"/>
              <a:t>È costituito da una </a:t>
            </a:r>
            <a:r>
              <a:rPr lang="it-IT" sz="1600" b="1" dirty="0"/>
              <a:t>molla che scorre all’interno di un cilindro metallico</a:t>
            </a:r>
            <a:r>
              <a:rPr lang="it-IT" sz="1600" dirty="0"/>
              <a:t>. Un’estremità della molla è fissata al cilindro mentre l’altra, munita di un gancetto al quale si applica la forza, è mobile. </a:t>
            </a:r>
          </a:p>
          <a:p>
            <a:pPr marL="0">
              <a:buNone/>
            </a:pPr>
            <a:r>
              <a:rPr lang="it-IT" sz="1600" dirty="0"/>
              <a:t>L’allungamento della molla, la cui grandezza è osservabile </a:t>
            </a:r>
            <a:br>
              <a:rPr lang="it-IT" sz="1600" dirty="0"/>
            </a:br>
            <a:r>
              <a:rPr lang="it-IT" sz="1600" dirty="0"/>
              <a:t>su una </a:t>
            </a:r>
            <a:r>
              <a:rPr lang="it-IT" sz="1600" b="1" dirty="0"/>
              <a:t>scala graduata</a:t>
            </a:r>
            <a:r>
              <a:rPr lang="it-IT" sz="1600" dirty="0"/>
              <a:t> oppure, negli strumenti più recenti, </a:t>
            </a:r>
            <a:br>
              <a:rPr lang="it-IT" sz="1600" dirty="0"/>
            </a:br>
            <a:r>
              <a:rPr lang="it-IT" sz="1600" dirty="0"/>
              <a:t>su un piccolo </a:t>
            </a:r>
            <a:r>
              <a:rPr lang="it-IT" sz="1600" b="1" dirty="0"/>
              <a:t>schermo digitale</a:t>
            </a:r>
            <a:r>
              <a:rPr lang="it-IT" sz="1600" dirty="0"/>
              <a:t>, è direttamente proporzionale </a:t>
            </a:r>
            <a:br>
              <a:rPr lang="it-IT" sz="1600" dirty="0"/>
            </a:br>
            <a:r>
              <a:rPr lang="it-IT" sz="1600" dirty="0"/>
              <a:t>all’intensità della forza applicata. </a:t>
            </a:r>
          </a:p>
          <a:p>
            <a:pPr marL="0">
              <a:buNone/>
            </a:pPr>
            <a:br>
              <a:rPr lang="it-IT" sz="1600" dirty="0"/>
            </a:br>
            <a:r>
              <a:rPr lang="it-IT" sz="1600" dirty="0"/>
              <a:t> 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899E541E-B3D6-2947-9CA9-91AC975D8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A4FD130-217C-874D-8867-A2E313152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9702"/>
            <a:ext cx="2218470" cy="27779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La composizione di forze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48" y="987574"/>
            <a:ext cx="7715304" cy="207683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Cosa accade </a:t>
            </a:r>
            <a:r>
              <a:rPr lang="it-IT" sz="1600" b="1" dirty="0"/>
              <a:t>se applichiamo due o più forze nello stesso punto</a:t>
            </a:r>
            <a:r>
              <a:rPr lang="it-IT" sz="1600" dirty="0"/>
              <a:t>? </a:t>
            </a:r>
          </a:p>
          <a:p>
            <a:pPr marL="0">
              <a:buNone/>
            </a:pPr>
            <a:r>
              <a:rPr lang="it-IT" sz="1600" dirty="0"/>
              <a:t>Immagina di dover aiutare tuo padre a spostare un’automobile con il motore guasto. Se spingete insieme nello stesso punto e nello stesso verso, le forze applicate da ognuno di voi si sommano e l’auto si muove più facilmente.</a:t>
            </a:r>
          </a:p>
          <a:p>
            <a:pPr marL="0">
              <a:buNone/>
            </a:pPr>
            <a:r>
              <a:rPr lang="it-IT" sz="1600" dirty="0"/>
              <a:t>In questo caso si ha una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composizione di forze</a:t>
            </a:r>
            <a:r>
              <a:rPr lang="it-IT" sz="1600" dirty="0"/>
              <a:t>. La composizione di forze è il </a:t>
            </a:r>
            <a:r>
              <a:rPr lang="it-IT" sz="1600" b="1" dirty="0"/>
              <a:t>risultato dell’applicazione di due forze nello stesso punto</a:t>
            </a:r>
            <a:r>
              <a:rPr lang="it-IT" sz="1600" dirty="0"/>
              <a:t>. Le forze applicate al corpo si chiamano </a:t>
            </a:r>
            <a:r>
              <a:rPr lang="it-IT" sz="1600" b="1" dirty="0"/>
              <a:t>componenti</a:t>
            </a:r>
            <a:r>
              <a:rPr lang="it-IT" sz="1600" dirty="0"/>
              <a:t>, la forza che si ottiene si chiama </a:t>
            </a:r>
            <a:r>
              <a:rPr lang="it-IT" sz="1600" b="1" dirty="0"/>
              <a:t>risultante</a:t>
            </a:r>
            <a:r>
              <a:rPr lang="it-IT" sz="1600" dirty="0"/>
              <a:t>. 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DA18A2A4-AD55-E742-B997-31922063D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5014D84-01BD-1542-A4DF-0F0D6308CE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089" r="-2683" b="-1035"/>
          <a:stretch/>
        </p:blipFill>
        <p:spPr>
          <a:xfrm>
            <a:off x="2123728" y="3064406"/>
            <a:ext cx="4752528" cy="1739592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La composizione di forze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48" y="1142991"/>
            <a:ext cx="7715304" cy="135675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Applicando a un corpo in uno stesso punto due forze che hanno 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stessa direzione ma verso opposto</a:t>
            </a:r>
            <a:r>
              <a:rPr lang="it-IT" sz="1600" dirty="0"/>
              <a:t>, la </a:t>
            </a:r>
            <a:r>
              <a:rPr lang="it-IT" sz="1600" b="1" dirty="0"/>
              <a:t>risultante</a:t>
            </a:r>
            <a:r>
              <a:rPr lang="it-IT" sz="1600" dirty="0"/>
              <a:t> sarà una forza rappresentata da </a:t>
            </a:r>
            <a:r>
              <a:rPr lang="it-IT" sz="1600" b="1" dirty="0"/>
              <a:t>un vettore che ha stesso punto di applicazione</a:t>
            </a:r>
            <a:r>
              <a:rPr lang="it-IT" sz="1600" dirty="0"/>
              <a:t>, </a:t>
            </a:r>
            <a:r>
              <a:rPr lang="it-IT" sz="1600" b="1" dirty="0"/>
              <a:t>stessa direzione</a:t>
            </a:r>
            <a:r>
              <a:rPr lang="it-IT" sz="1600" dirty="0"/>
              <a:t>, </a:t>
            </a:r>
            <a:r>
              <a:rPr lang="it-IT" sz="1600" b="1" dirty="0"/>
              <a:t>verso della forza di intensità maggiore e intensità pari alla differenza tra le intensità delle componenti</a:t>
            </a:r>
            <a:r>
              <a:rPr lang="it-IT" sz="1600" dirty="0"/>
              <a:t>.</a:t>
            </a:r>
          </a:p>
          <a:p>
            <a:pPr marL="0" indent="0">
              <a:buNone/>
            </a:pPr>
            <a:endParaRPr lang="it-IT" sz="1600" dirty="0"/>
          </a:p>
          <a:p>
            <a:pPr marL="0">
              <a:buNone/>
            </a:pP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33CE22F1-FFC1-6140-A7AF-6318BE37C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142EFE-A3B3-344F-AB0F-E1E6978BE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75290"/>
            <a:ext cx="5889100" cy="1889912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21453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La composizione di forze</a:t>
            </a:r>
            <a:endParaRPr lang="it-IT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714348" y="1142991"/>
                <a:ext cx="7715304" cy="2786081"/>
              </a:xfrm>
            </p:spPr>
            <p:txBody>
              <a:bodyPr>
                <a:noAutofit/>
              </a:bodyPr>
              <a:lstStyle/>
              <a:p>
                <a:pPr marL="0">
                  <a:buNone/>
                </a:pPr>
                <a:r>
                  <a:rPr lang="it-IT" sz="1600" dirty="0"/>
                  <a:t>Che cosa succede se due forze applicate a un corpo hanno </a:t>
                </a:r>
                <a:r>
                  <a:rPr lang="it-IT" sz="1600" b="1" dirty="0"/>
                  <a:t>direzione diversa</a:t>
                </a:r>
                <a:r>
                  <a:rPr lang="it-IT" sz="1600" dirty="0"/>
                  <a:t>? </a:t>
                </a:r>
              </a:p>
              <a:p>
                <a:pPr marL="0">
                  <a:buNone/>
                </a:pPr>
                <a:r>
                  <a:rPr lang="it-IT" sz="1600" dirty="0"/>
                  <a:t>La risultante della composizione di due forze aventi </a:t>
                </a:r>
                <a:r>
                  <a:rPr lang="it-IT" sz="1600" b="1" dirty="0">
                    <a:solidFill>
                      <a:schemeClr val="bg2">
                        <a:lumMod val="50000"/>
                      </a:schemeClr>
                    </a:solidFill>
                  </a:rPr>
                  <a:t>medesimo punto di applicazione</a:t>
                </a:r>
                <a:r>
                  <a:rPr lang="it-IT" sz="1600" dirty="0"/>
                  <a:t>, ma </a:t>
                </a:r>
                <a:r>
                  <a:rPr lang="it-IT" sz="1600" b="1" dirty="0">
                    <a:solidFill>
                      <a:schemeClr val="bg2">
                        <a:lumMod val="50000"/>
                      </a:schemeClr>
                    </a:solidFill>
                  </a:rPr>
                  <a:t>direzione diversa</a:t>
                </a:r>
                <a:r>
                  <a:rPr lang="it-IT" sz="1600" dirty="0"/>
                  <a:t>, si ottiene con la </a:t>
                </a:r>
                <a:r>
                  <a:rPr lang="it-IT" sz="1600" b="1" dirty="0">
                    <a:solidFill>
                      <a:schemeClr val="bg2">
                        <a:lumMod val="50000"/>
                      </a:schemeClr>
                    </a:solidFill>
                  </a:rPr>
                  <a:t>regola del parallelogramma</a:t>
                </a:r>
                <a:r>
                  <a:rPr lang="it-IT" sz="1600" dirty="0"/>
                  <a:t>. </a:t>
                </a:r>
              </a:p>
              <a:p>
                <a:pPr marL="0">
                  <a:buNone/>
                </a:pPr>
                <a:r>
                  <a:rPr lang="it-IT" sz="1600" dirty="0"/>
                  <a:t>Per capire come funziona questa regola, disegniamo i vettori che rappresentano le due forze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dirty="0"/>
                  <a:t> e tracciamo le parallele a ciascun vettore. Si costruisce così un parallelogramma. </a:t>
                </a:r>
              </a:p>
              <a:p>
                <a:pPr marL="0">
                  <a:buNone/>
                </a:pPr>
                <a:r>
                  <a:rPr lang="it-IT" sz="1600" dirty="0"/>
                  <a:t>La risultante della composizione delle forze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dirty="0"/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dirty="0"/>
                  <a:t> è il vettore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acc>
                  </m:oMath>
                </a14:m>
                <a:r>
                  <a:rPr lang="it-IT" sz="1600" dirty="0"/>
                  <a:t>, </a:t>
                </a:r>
                <a:br>
                  <a:rPr lang="it-IT" sz="1600" dirty="0"/>
                </a:br>
                <a:r>
                  <a:rPr lang="it-IT" sz="1600" dirty="0"/>
                  <a:t>che ha lo </a:t>
                </a:r>
                <a:r>
                  <a:rPr lang="it-IT" sz="1600" b="1" dirty="0"/>
                  <a:t>stesso punto di applicazione delle due componenti</a:t>
                </a:r>
                <a:r>
                  <a:rPr lang="it-IT" sz="1600" dirty="0"/>
                  <a:t>, </a:t>
                </a:r>
                <a:br>
                  <a:rPr lang="it-IT" sz="1600" dirty="0"/>
                </a:br>
                <a:r>
                  <a:rPr lang="it-IT" sz="1600" dirty="0"/>
                  <a:t>ma </a:t>
                </a:r>
                <a:r>
                  <a:rPr lang="it-IT" sz="1600" b="1" dirty="0"/>
                  <a:t>verso e intensità pari alla diagonale del parallelogramma</a:t>
                </a:r>
                <a:r>
                  <a:rPr lang="it-IT" sz="1600" dirty="0"/>
                  <a:t>. </a:t>
                </a:r>
              </a:p>
              <a:p>
                <a:pPr>
                  <a:buNone/>
                </a:pPr>
                <a:br>
                  <a:rPr lang="it-IT" sz="1400" dirty="0"/>
                </a:br>
                <a:endParaRPr lang="it-IT" sz="1400" dirty="0"/>
              </a:p>
              <a:p>
                <a:pPr>
                  <a:buNone/>
                </a:pPr>
                <a:endParaRPr lang="it-IT" sz="1400" dirty="0"/>
              </a:p>
              <a:p>
                <a:pPr>
                  <a:buNone/>
                </a:pPr>
                <a:br>
                  <a:rPr lang="it-IT" sz="1400" dirty="0"/>
                </a:br>
                <a:br>
                  <a:rPr lang="it-IT" sz="1400" dirty="0"/>
                </a:br>
                <a:endParaRPr lang="it-IT" sz="14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348" y="1142991"/>
                <a:ext cx="7715304" cy="2786081"/>
              </a:xfrm>
              <a:blipFill>
                <a:blip r:embed="rId2"/>
                <a:stretch>
                  <a:fillRect l="-328" t="-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FBE3657D-F49B-C047-876B-3CC790281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1D4E98C-043C-1C48-8111-2D494BB16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08" y="2859782"/>
            <a:ext cx="2287358" cy="15806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L’equilibrio dei corpi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0118" y="1070983"/>
            <a:ext cx="7976338" cy="2580887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Un corpo è in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equilibrio</a:t>
            </a:r>
            <a:r>
              <a:rPr lang="it-IT" sz="1600" dirty="0"/>
              <a:t> quando la </a:t>
            </a:r>
            <a:r>
              <a:rPr lang="it-IT" sz="1600" b="1" dirty="0"/>
              <a:t>risultante di tutte le forze che agiscono su di esso è nulla </a:t>
            </a:r>
            <a:r>
              <a:rPr lang="it-IT" sz="1600" dirty="0"/>
              <a:t>(il corpo non si sposta) ed </a:t>
            </a:r>
            <a:r>
              <a:rPr lang="it-IT" sz="1600" b="1" dirty="0"/>
              <a:t>è nulla la somma delle coppie di forze </a:t>
            </a:r>
            <a:r>
              <a:rPr lang="it-IT" sz="1600" dirty="0"/>
              <a:t>(il corpo non ruota).</a:t>
            </a:r>
          </a:p>
          <a:p>
            <a:pPr marL="0">
              <a:buNone/>
            </a:pPr>
            <a:r>
              <a:rPr lang="it-IT" sz="1600" dirty="0"/>
              <a:t>Esistono </a:t>
            </a:r>
            <a:r>
              <a:rPr lang="it-IT" sz="1600" b="1" dirty="0"/>
              <a:t>tre tipi di equilibrio</a:t>
            </a:r>
            <a:r>
              <a:rPr lang="it-IT" sz="1600" dirty="0"/>
              <a:t>: </a:t>
            </a:r>
          </a:p>
          <a:p>
            <a:pPr marL="198000" indent="-198900"/>
            <a:r>
              <a:rPr lang="it-IT" sz="1600" b="1" dirty="0"/>
              <a:t>stabile</a:t>
            </a:r>
            <a:r>
              <a:rPr lang="it-IT" sz="1600" dirty="0"/>
              <a:t>: un corpo, spostato leggermente e poi rilasciato, ritorna alla posizione originale (per esempio, una matita tenuta con due dita); </a:t>
            </a:r>
          </a:p>
          <a:p>
            <a:pPr marL="198000" indent="-198900"/>
            <a:r>
              <a:rPr lang="it-IT" sz="1600" b="1" dirty="0"/>
              <a:t>instabile</a:t>
            </a:r>
            <a:r>
              <a:rPr lang="it-IT" sz="1600" dirty="0"/>
              <a:t>: un corpo tende ad allontanarsi dalla sua posizione originale (per esempio, una matita tenuta in equilibrio sulla mano);</a:t>
            </a:r>
          </a:p>
          <a:p>
            <a:pPr marL="198000" indent="-198900"/>
            <a:r>
              <a:rPr lang="it-IT" sz="1600" b="1" dirty="0"/>
              <a:t>indifferente</a:t>
            </a:r>
            <a:r>
              <a:rPr lang="it-IT" sz="1600" dirty="0"/>
              <a:t>: un corpo, spostato, rimane nella nuova posizione (per esempio, una matita appoggiata su un tavolo). 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B8B7EAFD-38DA-394A-BD49-67498B5E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16247B4-774A-4941-9AD1-397BD2E3E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9862"/>
            <a:ext cx="4120697" cy="13476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DC75B0D-0A18-0C40-8722-9BD9346A86CF}"/>
              </a:ext>
            </a:extLst>
          </p:cNvPr>
          <p:cNvSpPr/>
          <p:nvPr/>
        </p:nvSpPr>
        <p:spPr>
          <a:xfrm rot="21090000">
            <a:off x="1835231" y="4164030"/>
            <a:ext cx="1437701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equilibrio stabile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D394542-2602-2345-AEDB-D27C6425B209}"/>
              </a:ext>
            </a:extLst>
          </p:cNvPr>
          <p:cNvSpPr/>
          <p:nvPr/>
        </p:nvSpPr>
        <p:spPr>
          <a:xfrm>
            <a:off x="5076056" y="3675658"/>
            <a:ext cx="1578766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equilibrio instabile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5537FF9-0C71-694F-AFAB-29833B4AFB08}"/>
              </a:ext>
            </a:extLst>
          </p:cNvPr>
          <p:cNvSpPr/>
          <p:nvPr/>
        </p:nvSpPr>
        <p:spPr>
          <a:xfrm rot="272818">
            <a:off x="6874292" y="4389590"/>
            <a:ext cx="1820370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equilibrio indifferente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2819</Words>
  <Application>Microsoft Macintosh PowerPoint</Application>
  <PresentationFormat>Presentazione su schermo (16:9)</PresentationFormat>
  <Paragraphs>192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Tema di Office</vt:lpstr>
      <vt:lpstr>Le forze, l’equilibrio e le leve</vt:lpstr>
      <vt:lpstr>Le forze</vt:lpstr>
      <vt:lpstr>Come si rappresenta una forza</vt:lpstr>
      <vt:lpstr>Come si misura una forza</vt:lpstr>
      <vt:lpstr>Come si misura una forza</vt:lpstr>
      <vt:lpstr>La composizione di forze</vt:lpstr>
      <vt:lpstr>La composizione di forze</vt:lpstr>
      <vt:lpstr>La composizione di forze</vt:lpstr>
      <vt:lpstr>L’equilibrio dei corpi</vt:lpstr>
      <vt:lpstr>Il baricentro</vt:lpstr>
      <vt:lpstr>L’equilibrio dei corpi rigidi</vt:lpstr>
      <vt:lpstr>L’equilibrio dei corpi rigidi</vt:lpstr>
      <vt:lpstr>Le leve</vt:lpstr>
      <vt:lpstr>Le leve</vt:lpstr>
      <vt:lpstr>Tipi di leva</vt:lpstr>
      <vt:lpstr>Altre macchine semplici</vt:lpstr>
      <vt:lpstr>Le forze nei fluidi</vt:lpstr>
      <vt:lpstr>Le forze nei fluidi</vt:lpstr>
      <vt:lpstr>Le forze nei fluidi</vt:lpstr>
      <vt:lpstr>L’equilibrio nei liquidi</vt:lpstr>
      <vt:lpstr>L’equilibrio nei liquidi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respirazione</dc:title>
  <dc:creator>Carmela Giglio</dc:creator>
  <cp:lastModifiedBy>Microsoft Office User</cp:lastModifiedBy>
  <cp:revision>281</cp:revision>
  <dcterms:created xsi:type="dcterms:W3CDTF">2020-03-17T13:59:37Z</dcterms:created>
  <dcterms:modified xsi:type="dcterms:W3CDTF">2020-04-21T14:39:28Z</dcterms:modified>
</cp:coreProperties>
</file>