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ir Gennari" initials="EG" lastIdx="1" clrIdx="0">
    <p:extLst>
      <p:ext uri="{19B8F6BF-5375-455C-9EA6-DF929625EA0E}">
        <p15:presenceInfo xmlns:p15="http://schemas.microsoft.com/office/powerpoint/2012/main" userId="S-1-5-21-1993962763-1606980848-725345543-2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 autoAdjust="0"/>
    <p:restoredTop sz="94674"/>
  </p:normalViewPr>
  <p:slideViewPr>
    <p:cSldViewPr>
      <p:cViewPr varScale="1">
        <p:scale>
          <a:sx n="165" d="100"/>
          <a:sy n="165" d="100"/>
        </p:scale>
        <p:origin x="104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D4C8406-0E7F-DF4D-8EC5-4292F3423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12754" r="-302" b="12754"/>
          <a:stretch/>
        </p:blipFill>
        <p:spPr>
          <a:xfrm>
            <a:off x="-57150" y="0"/>
            <a:ext cx="921614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D7FC17-24D6-C549-8F4E-C36105281B6A}"/>
              </a:ext>
            </a:extLst>
          </p:cNvPr>
          <p:cNvSpPr txBox="1">
            <a:spLocks/>
          </p:cNvSpPr>
          <p:nvPr/>
        </p:nvSpPr>
        <p:spPr>
          <a:xfrm>
            <a:off x="3131567" y="1923678"/>
            <a:ext cx="5976937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6000" b="1" dirty="0">
                <a:solidFill>
                  <a:schemeClr val="bg1"/>
                </a:solidFill>
              </a:rPr>
              <a:t>La litosfera</a:t>
            </a:r>
          </a:p>
        </p:txBody>
      </p:sp>
      <p:pic>
        <p:nvPicPr>
          <p:cNvPr id="11" name="Immagine 9" descr="logo lattes bianco.psd">
            <a:extLst>
              <a:ext uri="{FF2B5EF4-FFF2-40B4-BE49-F238E27FC236}">
                <a16:creationId xmlns:a16="http://schemas.microsoft.com/office/drawing/2014/main" id="{55653EB0-88CE-FF49-862C-B9C04238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68" y="1635646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A7BDA-A452-40B5-9895-4134D01C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Il suolo agrario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9C571-DAFA-40FB-9DD8-4DBFDD6D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496944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/>
              <a:t>L’uomo rende il terreno agricolo più fertile aggiungendo </a:t>
            </a:r>
            <a:r>
              <a:rPr lang="it-IT" sz="1800" b="1" dirty="0"/>
              <a:t>concimi</a:t>
            </a:r>
            <a:r>
              <a:rPr lang="it-IT" sz="1800" dirty="0"/>
              <a:t>, che ne aumentano la produttività, </a:t>
            </a:r>
            <a:r>
              <a:rPr lang="it-IT" sz="1800" b="1" dirty="0"/>
              <a:t>arandolo</a:t>
            </a:r>
            <a:r>
              <a:rPr lang="it-IT" sz="1800" dirty="0"/>
              <a:t> in modo da frantumare le zolle più grosse per aerarlo e </a:t>
            </a:r>
            <a:r>
              <a:rPr lang="it-IT" sz="1800" b="1" dirty="0"/>
              <a:t>sarchiandolo</a:t>
            </a:r>
            <a:r>
              <a:rPr lang="it-IT" sz="1800" dirty="0"/>
              <a:t> per eliminare le erbe selvatiche che sottraggono nutrimento alle colture. </a:t>
            </a:r>
          </a:p>
          <a:p>
            <a:pPr marL="198900" indent="-198900"/>
            <a:r>
              <a:rPr lang="it-IT" sz="1800" dirty="0"/>
              <a:t>La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concimazione</a:t>
            </a:r>
            <a:r>
              <a:rPr lang="it-IT" sz="1800" b="1" dirty="0">
                <a:solidFill>
                  <a:srgbClr val="00B050"/>
                </a:solidFill>
              </a:rPr>
              <a:t> </a:t>
            </a:r>
            <a:r>
              <a:rPr lang="it-IT" sz="1800" dirty="0"/>
              <a:t>prevede l’uso di sostanze naturali o artificiali ricche di sali minerali che ne aumentano la fertilità.</a:t>
            </a:r>
          </a:p>
          <a:p>
            <a:pPr marL="198900" indent="-198900"/>
            <a:r>
              <a:rPr lang="it-IT" sz="1800" dirty="0"/>
              <a:t>Il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sovescio</a:t>
            </a:r>
            <a:r>
              <a:rPr lang="it-IT" sz="1800" dirty="0"/>
              <a:t> consiste nell’interramento di piante erbacee </a:t>
            </a:r>
            <a:br>
              <a:rPr lang="it-IT" sz="1800" dirty="0"/>
            </a:br>
            <a:r>
              <a:rPr lang="it-IT" sz="1800" dirty="0"/>
              <a:t>(colza, trifoglio, erba medica) allo scopo di arricchire </a:t>
            </a:r>
            <a:br>
              <a:rPr lang="it-IT" sz="1800" dirty="0"/>
            </a:br>
            <a:r>
              <a:rPr lang="it-IT" sz="1800" dirty="0"/>
              <a:t>il terreno di azoto e di altre sostanze nutritive.</a:t>
            </a:r>
          </a:p>
          <a:p>
            <a:pPr marL="198900" indent="-198900"/>
            <a:r>
              <a:rPr lang="it-IT" sz="1800" dirty="0"/>
              <a:t>La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rotazione delle colture </a:t>
            </a:r>
            <a:r>
              <a:rPr lang="it-IT" sz="1800" dirty="0"/>
              <a:t>consiste nell’alternare, su uno </a:t>
            </a:r>
            <a:br>
              <a:rPr lang="it-IT" sz="1800" dirty="0"/>
            </a:br>
            <a:r>
              <a:rPr lang="it-IT" sz="1800" dirty="0"/>
              <a:t>stesso terreno, tre o quattro colture con esigenze nutritive</a:t>
            </a:r>
            <a:br>
              <a:rPr lang="it-IT" sz="1800" dirty="0"/>
            </a:br>
            <a:r>
              <a:rPr lang="it-IT" sz="1800" dirty="0"/>
              <a:t>diverse, in modo che ogni tipo di pianta venga coltivato </a:t>
            </a:r>
            <a:br>
              <a:rPr lang="it-IT" sz="1800" dirty="0"/>
            </a:br>
            <a:r>
              <a:rPr lang="it-IT" sz="1800" dirty="0"/>
              <a:t>sullo stesso terreno solo ogni tre o quattro anni.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04341C76-D746-A340-B3FA-8887112FB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02CC70-2A02-C44B-9391-5D35D0945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83718"/>
            <a:ext cx="2657534" cy="263920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8A9CB3E-4746-E444-A2D0-5BE54860BBFE}"/>
              </a:ext>
            </a:extLst>
          </p:cNvPr>
          <p:cNvSpPr/>
          <p:nvPr/>
        </p:nvSpPr>
        <p:spPr>
          <a:xfrm rot="223527">
            <a:off x="3937075" y="4549770"/>
            <a:ext cx="238039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Rotazione delle colture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80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1A6B71C2-F6A0-424D-BE96-E69957A1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20" y="1142990"/>
            <a:ext cx="8496944" cy="33944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1800" dirty="0">
                <a:solidFill>
                  <a:schemeClr val="tx1"/>
                </a:solidFill>
              </a:rPr>
              <a:t>	Il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suolo</a:t>
            </a:r>
            <a:r>
              <a:rPr lang="it-IT" sz="1800" dirty="0">
                <a:solidFill>
                  <a:schemeClr val="tx1"/>
                </a:solidFill>
              </a:rPr>
              <a:t> è la parte più superficiale della litosfera. Il suo spessore varia da alcuni centimetri a qualche metro. È formato da materiale solido, organico e inorganico, acqua e aria. Se paragonassimo la Terra ad una pesca, il suolo </a:t>
            </a:r>
            <a:r>
              <a:rPr lang="it-IT" sz="1800" dirty="0"/>
              <a:t>sarebbe rappresentato</a:t>
            </a:r>
            <a:r>
              <a:rPr lang="it-IT" sz="1800" dirty="0">
                <a:solidFill>
                  <a:schemeClr val="tx1"/>
                </a:solidFill>
              </a:rPr>
              <a:t> dalla buccia del frutto.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3416479-6A86-054D-A423-9698B8C87E23}"/>
              </a:ext>
            </a:extLst>
          </p:cNvPr>
          <p:cNvSpPr txBox="1">
            <a:spLocks/>
          </p:cNvSpPr>
          <p:nvPr/>
        </p:nvSpPr>
        <p:spPr>
          <a:xfrm>
            <a:off x="500063" y="339874"/>
            <a:ext cx="82486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>
                <a:solidFill>
                  <a:srgbClr val="E46C0A"/>
                </a:solidFill>
              </a:rPr>
              <a:t>La litosfera: il suolo</a:t>
            </a:r>
          </a:p>
        </p:txBody>
      </p:sp>
      <p:pic>
        <p:nvPicPr>
          <p:cNvPr id="8" name="Immagine 47" descr="logo LATTES OK nero.jpg">
            <a:extLst>
              <a:ext uri="{FF2B5EF4-FFF2-40B4-BE49-F238E27FC236}">
                <a16:creationId xmlns:a16="http://schemas.microsoft.com/office/drawing/2014/main" id="{3E62208D-A96C-DF4A-8E55-4AA705569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8514D4F-2483-234B-BD67-E70357C6F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74" y="2441895"/>
            <a:ext cx="2617961" cy="255020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11C22B94-92B0-8C4B-AED3-CD64DFBD8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85286"/>
            <a:ext cx="2692915" cy="24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2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95486"/>
            <a:ext cx="8248430" cy="648072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Come si forma il suolo?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131590"/>
            <a:ext cx="8001056" cy="208823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I processi che portano alla formazione del suolo sono di natura </a:t>
            </a:r>
            <a:r>
              <a:rPr lang="it-IT" sz="1800" b="1" dirty="0"/>
              <a:t>fisica</a:t>
            </a:r>
            <a:r>
              <a:rPr lang="it-IT" sz="1800" dirty="0"/>
              <a:t> (variazioni di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temperatura, azione della pioggia, del vento, movimento dei ghiacciai), </a:t>
            </a:r>
            <a:r>
              <a:rPr lang="it-IT" sz="1800" b="1" dirty="0"/>
              <a:t>chimica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(reazioni dovute al contatto con acqua e aria) </a:t>
            </a:r>
            <a:br>
              <a:rPr lang="it-IT" sz="1800" dirty="0"/>
            </a:br>
            <a:r>
              <a:rPr lang="it-IT" sz="1800" dirty="0"/>
              <a:t>e </a:t>
            </a:r>
            <a:r>
              <a:rPr lang="it-IT" sz="1800" b="1" dirty="0"/>
              <a:t>biologica</a:t>
            </a:r>
            <a:r>
              <a:rPr lang="it-IT" sz="1800" dirty="0"/>
              <a:t> (azione di organismi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800" dirty="0"/>
              <a:t>vegetali e animali).</a:t>
            </a:r>
          </a:p>
          <a:p>
            <a:pPr algn="ctr"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9B3F9A-116A-9B4A-807C-C2158601C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92">
            <a:off x="4943667" y="2196769"/>
            <a:ext cx="3784600" cy="252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0452200-B3F1-094F-9DAB-BD126A25A6EC}"/>
              </a:ext>
            </a:extLst>
          </p:cNvPr>
          <p:cNvSpPr/>
          <p:nvPr/>
        </p:nvSpPr>
        <p:spPr>
          <a:xfrm rot="21262732">
            <a:off x="3174865" y="3614753"/>
            <a:ext cx="20525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Muschi sulle </a:t>
            </a:r>
            <a:r>
              <a:rPr lang="it-IT" b="1" dirty="0" err="1"/>
              <a:t>roccie</a:t>
            </a:r>
            <a:r>
              <a:rPr lang="it-IT" b="1" dirty="0"/>
              <a:t>.</a:t>
            </a:r>
            <a:endParaRPr lang="it-IT" dirty="0"/>
          </a:p>
        </p:txBody>
      </p:sp>
      <p:pic>
        <p:nvPicPr>
          <p:cNvPr id="8" name="Immagine 47" descr="logo LATTES OK nero.jpg">
            <a:extLst>
              <a:ext uri="{FF2B5EF4-FFF2-40B4-BE49-F238E27FC236}">
                <a16:creationId xmlns:a16="http://schemas.microsoft.com/office/drawing/2014/main" id="{25255F6A-91DF-0446-BD38-26DB35D95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369C0-33FD-4B53-B5B4-733EBD95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021" y="843558"/>
            <a:ext cx="6081187" cy="3744317"/>
          </a:xfrm>
        </p:spPr>
        <p:txBody>
          <a:bodyPr>
            <a:noAutofit/>
          </a:bodyPr>
          <a:lstStyle/>
          <a:p>
            <a:pPr marL="198900" indent="-198900"/>
            <a:r>
              <a:rPr lang="it-IT" sz="1600" dirty="0"/>
              <a:t>Con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processi fisici</a:t>
            </a:r>
            <a:r>
              <a:rPr lang="it-IT" sz="1600" dirty="0"/>
              <a:t>: a causa del susseguirsi di dilatazioni e contrazioni dovute agli sbalzi della temperatura, sulle superfici delle rocce si formano fessure e crepe in cui penetra l’acqua. Questa, con temperature sotto gli 0°C, gela provocando spaccature nella roccia fino a ridurla in frammenti sempre più piccoli. Anche il vento ed il lento scorrere dei ghiacciai verso valle contribuiscono all’erosione delle rocce.</a:t>
            </a:r>
          </a:p>
          <a:p>
            <a:pPr marL="198900" indent="-198900"/>
            <a:r>
              <a:rPr lang="it-IT" sz="1600" dirty="0"/>
              <a:t>Con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processi chimici </a:t>
            </a:r>
            <a:r>
              <a:rPr lang="it-IT" sz="1600" dirty="0"/>
              <a:t>degli elementi come l’acqua e i gas dell’atmosfera che agiscono a contatto con le rocce.</a:t>
            </a:r>
          </a:p>
          <a:p>
            <a:pPr marL="198900" indent="-198900"/>
            <a:r>
              <a:rPr lang="it-IT" sz="1600" dirty="0"/>
              <a:t>Con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processi biologici </a:t>
            </a:r>
            <a:r>
              <a:rPr lang="it-IT" sz="1600" dirty="0"/>
              <a:t>che sono l’azione di vegetali (prima </a:t>
            </a:r>
            <a:r>
              <a:rPr lang="it-IT" sz="1600" b="1" dirty="0"/>
              <a:t>licheni</a:t>
            </a:r>
            <a:r>
              <a:rPr lang="it-IT" sz="1600" dirty="0"/>
              <a:t>, poi </a:t>
            </a:r>
            <a:r>
              <a:rPr lang="it-IT" sz="1600" b="1" dirty="0"/>
              <a:t>muschi</a:t>
            </a:r>
            <a:r>
              <a:rPr lang="it-IT" sz="1600" dirty="0"/>
              <a:t> e </a:t>
            </a:r>
            <a:r>
              <a:rPr lang="it-IT" sz="1600" b="1" dirty="0"/>
              <a:t>felci</a:t>
            </a:r>
            <a:r>
              <a:rPr lang="it-IT" sz="1600" dirty="0"/>
              <a:t> dette </a:t>
            </a:r>
            <a:r>
              <a:rPr lang="it-IT" sz="1600" b="1" dirty="0"/>
              <a:t>piante pioniere</a:t>
            </a:r>
            <a:r>
              <a:rPr lang="it-IT" sz="1600" dirty="0"/>
              <a:t>). Questi creano l’habitat ideale per </a:t>
            </a:r>
            <a:r>
              <a:rPr lang="it-IT" sz="1600" b="1" dirty="0"/>
              <a:t>erbe</a:t>
            </a:r>
            <a:r>
              <a:rPr lang="it-IT" sz="1600" dirty="0"/>
              <a:t>, </a:t>
            </a:r>
            <a:r>
              <a:rPr lang="it-IT" sz="1600" b="1" dirty="0"/>
              <a:t>arbusti</a:t>
            </a:r>
            <a:r>
              <a:rPr lang="it-IT" sz="1600" dirty="0"/>
              <a:t> e </a:t>
            </a:r>
            <a:r>
              <a:rPr lang="it-IT" sz="1600" b="1" dirty="0"/>
              <a:t>alberi</a:t>
            </a:r>
            <a:r>
              <a:rPr lang="it-IT" sz="1600" dirty="0"/>
              <a:t> che rendono il suolo più fertile perché la materia organica che resta sul terreno viene attaccata da </a:t>
            </a:r>
            <a:r>
              <a:rPr lang="it-IT" sz="1600" b="1" dirty="0"/>
              <a:t>organismi decompositori</a:t>
            </a:r>
            <a:r>
              <a:rPr lang="it-IT" sz="1600" dirty="0"/>
              <a:t> (funghi e batteri). Ciò che resta si trasforma in </a:t>
            </a:r>
            <a:r>
              <a:rPr lang="it-IT" sz="1600" b="1" dirty="0"/>
              <a:t>humus</a:t>
            </a:r>
            <a:r>
              <a:rPr lang="it-IT" sz="1600" dirty="0"/>
              <a:t>, utile per la crescita di nuova vegetazione.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9807F19-F19C-B64E-AA93-6B3123B8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95486"/>
            <a:ext cx="8248430" cy="648072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Come si forma il suolo?</a:t>
            </a:r>
          </a:p>
        </p:txBody>
      </p:sp>
      <p:pic>
        <p:nvPicPr>
          <p:cNvPr id="10" name="Immagine 47" descr="logo LATTES OK nero.jpg">
            <a:extLst>
              <a:ext uri="{FF2B5EF4-FFF2-40B4-BE49-F238E27FC236}">
                <a16:creationId xmlns:a16="http://schemas.microsoft.com/office/drawing/2014/main" id="{A2BA8FF9-58DF-8E45-9CC9-C596C2549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A8BED36-64D3-1747-AC0C-E977F9F55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3" y="874423"/>
            <a:ext cx="911346" cy="175817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1E7713-10D8-5341-A545-1418AFAF6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87333"/>
            <a:ext cx="911346" cy="164526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D9134F4-4C74-A444-AA11-4708A64B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3" y="3110923"/>
            <a:ext cx="911346" cy="162106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16060D5-95C7-5D4E-8B76-2839D1A5B7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23493"/>
            <a:ext cx="911346" cy="1717847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E9B6E114-AA41-2443-86C8-1F1EDBE6E9B8}"/>
              </a:ext>
            </a:extLst>
          </p:cNvPr>
          <p:cNvSpPr/>
          <p:nvPr/>
        </p:nvSpPr>
        <p:spPr>
          <a:xfrm>
            <a:off x="5665966" y="2505549"/>
            <a:ext cx="145124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roccia inalterata</a:t>
            </a:r>
            <a:endParaRPr lang="it-IT" sz="1400" dirty="0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581E9AE-C38A-EB49-9D9F-254967A2FEFB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6391587" y="1929535"/>
            <a:ext cx="540869" cy="5760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0A48A6E-F9D9-394B-9F27-C0BD89C30F0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117208" y="2105264"/>
            <a:ext cx="716828" cy="5541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E844C1DC-02B4-C449-B20E-41435B047083}"/>
              </a:ext>
            </a:extLst>
          </p:cNvPr>
          <p:cNvSpPr/>
          <p:nvPr/>
        </p:nvSpPr>
        <p:spPr>
          <a:xfrm>
            <a:off x="7685891" y="669538"/>
            <a:ext cx="12438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muschi e felci</a:t>
            </a:r>
            <a:endParaRPr lang="it-IT" sz="140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5959272-F4E0-7F45-BEAA-42E7019BC46E}"/>
              </a:ext>
            </a:extLst>
          </p:cNvPr>
          <p:cNvSpPr/>
          <p:nvPr/>
        </p:nvSpPr>
        <p:spPr>
          <a:xfrm>
            <a:off x="7740352" y="2561827"/>
            <a:ext cx="124381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roccia alterata</a:t>
            </a:r>
            <a:endParaRPr lang="it-IT" sz="14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15DE4F4A-2351-484D-96EB-B0ABE6BA15C8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8157878" y="1649147"/>
            <a:ext cx="204382" cy="9126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7D4BD370-123E-5F4F-B495-6F03B654C07D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8145386" y="977315"/>
            <a:ext cx="162413" cy="30777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97338996-58EA-FA4F-A81F-7AF58EEF2259}"/>
              </a:ext>
            </a:extLst>
          </p:cNvPr>
          <p:cNvSpPr/>
          <p:nvPr/>
        </p:nvSpPr>
        <p:spPr>
          <a:xfrm>
            <a:off x="5743757" y="4741340"/>
            <a:ext cx="145124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roccia inalterata</a:t>
            </a:r>
            <a:endParaRPr lang="it-IT" sz="1400" dirty="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18948BA-A78E-3B48-AC96-17F74FF8A3AD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6469378" y="4448658"/>
            <a:ext cx="265924" cy="2926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98D942E7-B135-7D49-8B94-5DC8EB54D116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7194999" y="4492161"/>
            <a:ext cx="962879" cy="40306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56C90DE2-B880-D644-A00C-CDB07C7564E7}"/>
              </a:ext>
            </a:extLst>
          </p:cNvPr>
          <p:cNvSpPr/>
          <p:nvPr/>
        </p:nvSpPr>
        <p:spPr>
          <a:xfrm>
            <a:off x="6160805" y="2930192"/>
            <a:ext cx="77617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humus</a:t>
            </a:r>
            <a:endParaRPr lang="it-IT" sz="1400" dirty="0"/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1B39B0E4-2EF9-D245-9A42-40246D0016E7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6548893" y="3237969"/>
            <a:ext cx="247533" cy="1985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08A3412B-CFCF-9A44-9A83-21468CE46B4C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6936981" y="3084081"/>
            <a:ext cx="1019395" cy="35241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5DFF7984-C4DE-AD4F-9BB3-51CFB4CEF161}"/>
              </a:ext>
            </a:extLst>
          </p:cNvPr>
          <p:cNvSpPr/>
          <p:nvPr/>
        </p:nvSpPr>
        <p:spPr>
          <a:xfrm>
            <a:off x="8107979" y="3858365"/>
            <a:ext cx="9113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strato minerale</a:t>
            </a:r>
            <a:endParaRPr lang="it-IT" sz="1400" dirty="0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7E576B3D-68EC-A845-8E2A-81E4BC34C101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8362260" y="3579862"/>
            <a:ext cx="201392" cy="27850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45732A3C-A79D-E74F-A72D-5E50AEEB861A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7318779" y="3436495"/>
            <a:ext cx="789200" cy="68348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66D0150-E447-754C-A6BD-C980F8EED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58" y="2188564"/>
            <a:ext cx="3194526" cy="295493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EA448DD-C093-4DA5-924E-8483E82F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Chi vive nel suolo?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5A5FF-C64E-435B-86AC-BBDD7EDF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129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Nei primi strati del terreno vive una grande quantità di animali: lombrichi, vermi, lumache, insetti, larve. Più in profondità scavano le proprie tane mammiferi come topi, talpe, tassi e marmotte. Tutti questi animali, con la loro attività, contribuiscono a modificare il terreno, rendendolo più fertile.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8507E619-8D41-7549-A0AB-A5D1ED23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1E08035-648E-504B-8722-1A7E8C3E6302}"/>
              </a:ext>
            </a:extLst>
          </p:cNvPr>
          <p:cNvSpPr/>
          <p:nvPr/>
        </p:nvSpPr>
        <p:spPr>
          <a:xfrm>
            <a:off x="6588224" y="2510035"/>
            <a:ext cx="191483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I </a:t>
            </a:r>
            <a:r>
              <a:rPr lang="it-IT" sz="1400" b="1" dirty="0"/>
              <a:t>batteri</a:t>
            </a:r>
            <a:r>
              <a:rPr lang="it-IT" sz="1400" dirty="0"/>
              <a:t> </a:t>
            </a:r>
            <a:r>
              <a:rPr lang="it-IT" sz="1400" b="1" dirty="0"/>
              <a:t>decompositori</a:t>
            </a:r>
          </a:p>
          <a:p>
            <a:r>
              <a:rPr lang="it-IT" sz="1400" dirty="0"/>
              <a:t>trasformano i detriti in</a:t>
            </a:r>
          </a:p>
          <a:p>
            <a:r>
              <a:rPr lang="it-IT" sz="1400" dirty="0"/>
              <a:t>sostanze semplici utilizzabili dalle piante.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68E576-09DD-4548-82DA-BC575FACD66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220072" y="2987089"/>
            <a:ext cx="1368152" cy="42225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7F8BA0-81DA-FD4C-B60D-0646A6C3854C}"/>
              </a:ext>
            </a:extLst>
          </p:cNvPr>
          <p:cNvSpPr/>
          <p:nvPr/>
        </p:nvSpPr>
        <p:spPr>
          <a:xfrm>
            <a:off x="6588224" y="3739739"/>
            <a:ext cx="21986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Le </a:t>
            </a:r>
            <a:r>
              <a:rPr lang="it-IT" sz="1400" b="1" dirty="0"/>
              <a:t>larve</a:t>
            </a:r>
            <a:r>
              <a:rPr lang="it-IT" sz="1400" dirty="0"/>
              <a:t> </a:t>
            </a:r>
            <a:r>
              <a:rPr lang="it-IT" sz="1400" b="1" dirty="0"/>
              <a:t>degli insetti </a:t>
            </a:r>
            <a:r>
              <a:rPr lang="it-IT" sz="1400" dirty="0"/>
              <a:t>che si sviluppano nel sottosuolo lo arricchiscono di materiali organici.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EB51829-F10A-A34A-913B-05B52B6E1E69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>
            <a:off x="5724128" y="4216793"/>
            <a:ext cx="864096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3E7D5B78-A30C-A145-B05E-E005EF47A3EC}"/>
              </a:ext>
            </a:extLst>
          </p:cNvPr>
          <p:cNvSpPr/>
          <p:nvPr/>
        </p:nvSpPr>
        <p:spPr>
          <a:xfrm>
            <a:off x="533400" y="2381624"/>
            <a:ext cx="22384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Le </a:t>
            </a:r>
            <a:r>
              <a:rPr lang="it-IT" sz="1400" b="1" dirty="0"/>
              <a:t>radici delle piante e le ife dei funghi</a:t>
            </a:r>
            <a:r>
              <a:rPr lang="it-IT" sz="1400" dirty="0"/>
              <a:t> contribuiscono a rendere stabile il suolo.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7EDAB23-BA25-6A44-9526-5D0989D91D1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771800" y="2750956"/>
            <a:ext cx="512836" cy="3968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35439606-C5D7-C440-B521-999898263CC9}"/>
              </a:ext>
            </a:extLst>
          </p:cNvPr>
          <p:cNvSpPr/>
          <p:nvPr/>
        </p:nvSpPr>
        <p:spPr>
          <a:xfrm>
            <a:off x="533400" y="3283699"/>
            <a:ext cx="22384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400" dirty="0"/>
              <a:t>Il </a:t>
            </a:r>
            <a:r>
              <a:rPr lang="it-IT" sz="1400" b="1" dirty="0"/>
              <a:t>lombrico</a:t>
            </a:r>
            <a:r>
              <a:rPr lang="it-IT" sz="1400" dirty="0"/>
              <a:t> si nutre di detriti ed emette sostanze organiche che arricchiscono il suolo. Scavando lunghe gallerie rende il suolo soffice e aerato.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EA5AE20-C456-9241-903D-2280B8A53CCF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771800" y="3651870"/>
            <a:ext cx="1728192" cy="3243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4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AB564-9063-4862-BBB0-010EF0FD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Da che cosa è composto il suolo?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570C64-8A86-4E01-AEB2-3BC01B0D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65" y="1200150"/>
            <a:ext cx="4113559" cy="3459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La componente solida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800" dirty="0"/>
              <a:t>è rappresentata                                                             prevalentemente da frammenti di roccia (circa il 45% del suolo detta </a:t>
            </a:r>
            <a:r>
              <a:rPr lang="it-IT" sz="1800" b="1" dirty="0"/>
              <a:t>frazione</a:t>
            </a:r>
            <a:r>
              <a:rPr lang="it-IT" sz="1800" dirty="0"/>
              <a:t> </a:t>
            </a:r>
            <a:r>
              <a:rPr lang="it-IT" sz="1800" b="1" dirty="0"/>
              <a:t>inorganica</a:t>
            </a:r>
            <a:r>
              <a:rPr lang="it-IT" sz="1800" dirty="0"/>
              <a:t>) divisi in </a:t>
            </a:r>
            <a:r>
              <a:rPr lang="it-IT" sz="1800" b="1" dirty="0"/>
              <a:t>ciottoli </a:t>
            </a:r>
            <a:r>
              <a:rPr lang="it-IT" sz="1800" dirty="0"/>
              <a:t>e </a:t>
            </a:r>
            <a:r>
              <a:rPr lang="it-IT" sz="1800" b="1" dirty="0"/>
              <a:t>ghiaia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(con diametro superiore a 2mm), </a:t>
            </a:r>
            <a:br>
              <a:rPr lang="it-IT" sz="1800" dirty="0"/>
            </a:br>
            <a:r>
              <a:rPr lang="it-IT" sz="1800" b="1" dirty="0"/>
              <a:t>sabbia</a:t>
            </a:r>
            <a:r>
              <a:rPr lang="it-IT" sz="1800" dirty="0"/>
              <a:t> (diametro inferiore ai 2mm) e </a:t>
            </a:r>
            <a:r>
              <a:rPr lang="it-IT" sz="1800" b="1" dirty="0"/>
              <a:t>argilla</a:t>
            </a:r>
            <a:r>
              <a:rPr lang="it-IT" sz="1800" dirty="0"/>
              <a:t> e </a:t>
            </a:r>
            <a:r>
              <a:rPr lang="it-IT" sz="1800" b="1" dirty="0"/>
              <a:t>limo</a:t>
            </a:r>
            <a:r>
              <a:rPr lang="it-IT" sz="1800" dirty="0"/>
              <a:t> (polveri finissime).</a:t>
            </a:r>
          </a:p>
          <a:p>
            <a:pPr marL="0" indent="0">
              <a:buNone/>
            </a:pPr>
            <a:r>
              <a:rPr lang="it-IT" sz="1800" dirty="0"/>
              <a:t>La </a:t>
            </a:r>
            <a:r>
              <a:rPr lang="it-IT" sz="1800" b="1" dirty="0"/>
              <a:t>frazione</a:t>
            </a:r>
            <a:r>
              <a:rPr lang="it-IT" sz="1800" dirty="0"/>
              <a:t> </a:t>
            </a:r>
            <a:r>
              <a:rPr lang="it-IT" sz="1800" b="1" dirty="0"/>
              <a:t>organica</a:t>
            </a:r>
            <a:r>
              <a:rPr lang="it-IT" sz="1800" dirty="0"/>
              <a:t>, il 5% circa del suolo, è costituita da </a:t>
            </a:r>
            <a:r>
              <a:rPr lang="it-IT" sz="1800" b="1" dirty="0"/>
              <a:t>humus</a:t>
            </a:r>
            <a:r>
              <a:rPr lang="it-IT" sz="1800" dirty="0"/>
              <a:t>,</a:t>
            </a:r>
            <a:r>
              <a:rPr lang="it-IT" sz="1800" b="1" dirty="0"/>
              <a:t> </a:t>
            </a:r>
            <a:r>
              <a:rPr lang="it-IT" sz="1800" dirty="0"/>
              <a:t>l’insieme delle particelle derivate dalle decomposizione dei resti di esseri viventi.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D30561F4-7F74-6C45-9734-C435BA914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85368D-7F94-4C48-A0DA-ADFC77A4A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793">
            <a:off x="5435334" y="1164603"/>
            <a:ext cx="1881282" cy="1752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BBC28-BE3A-DA4F-B537-FB97A721E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>
          <a:xfrm rot="268149">
            <a:off x="6803612" y="2144167"/>
            <a:ext cx="1900162" cy="1906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3CD7C6-D5F4-244C-ADA5-555D80DD7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11">
            <a:off x="5162935" y="2885424"/>
            <a:ext cx="1868940" cy="186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58434A79-A462-D64E-8DA5-0A3E668B044D}"/>
              </a:ext>
            </a:extLst>
          </p:cNvPr>
          <p:cNvSpPr/>
          <p:nvPr/>
        </p:nvSpPr>
        <p:spPr>
          <a:xfrm rot="21262732">
            <a:off x="4888945" y="1860551"/>
            <a:ext cx="7569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ghiaia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4C8617-43C9-BB46-9D16-5E719DE81A7E}"/>
              </a:ext>
            </a:extLst>
          </p:cNvPr>
          <p:cNvSpPr/>
          <p:nvPr/>
        </p:nvSpPr>
        <p:spPr>
          <a:xfrm rot="21262732">
            <a:off x="7745116" y="1959861"/>
            <a:ext cx="8066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sabbia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E8227B1-19B5-0946-A4DD-20C5086C1057}"/>
              </a:ext>
            </a:extLst>
          </p:cNvPr>
          <p:cNvSpPr/>
          <p:nvPr/>
        </p:nvSpPr>
        <p:spPr>
          <a:xfrm rot="21262732">
            <a:off x="6835443" y="4232114"/>
            <a:ext cx="7686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argilla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1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E8993-4F25-4E8B-8325-192CBEF1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Da che cosa è composto il suolo?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88CB2-8090-40A6-ADB1-183F26EB7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La componente liquida e gassosa </a:t>
            </a:r>
            <a:r>
              <a:rPr lang="it-IT" sz="1800" dirty="0"/>
              <a:t>è rappresentata da aria (indispensabile per la vita dei batteri e protozoi) e acqua (assorbita dalle radici delle piante). Insieme costituiscono il 50% del suolo. Aria e acqua influenzano la </a:t>
            </a:r>
            <a:r>
              <a:rPr lang="it-IT" sz="1800" b="1" dirty="0"/>
              <a:t>porosità</a:t>
            </a:r>
            <a:r>
              <a:rPr lang="it-IT" sz="1800" dirty="0"/>
              <a:t> del suolo (il rapporto tra il volume degli spazi vuoti e il volume totale del suolo). La dimensione e la distribuzione dei pori sono responsabili della </a:t>
            </a:r>
            <a:r>
              <a:rPr lang="it-IT" sz="1800" b="1" dirty="0"/>
              <a:t>permeabilità</a:t>
            </a:r>
            <a:r>
              <a:rPr lang="it-IT" sz="1800" dirty="0"/>
              <a:t>, la capacità del suolo di lasciarsi o meno attraversare dall’acqua.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AFCD9C6C-EA63-1244-A36B-37F26F40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94108D8-215D-BC45-A7D9-4053EFA7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1630"/>
            <a:ext cx="2882900" cy="25146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120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54578-BD35-4D5F-89D5-43DB0D0A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Scendiamo in profondità: il profilo del suolo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C6752-055A-418A-9851-F02FEDB6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49" y="1047590"/>
            <a:ext cx="5098261" cy="373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Il suolo è formato da diversi strati sovrapposti, detti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orizzonti</a:t>
            </a:r>
            <a:r>
              <a:rPr lang="it-IT" sz="1800" dirty="0"/>
              <a:t>.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orizzonte O</a:t>
            </a:r>
            <a:r>
              <a:rPr lang="it-IT" sz="1800" dirty="0"/>
              <a:t>, il più superficiale, ospita la </a:t>
            </a:r>
            <a:r>
              <a:rPr lang="it-IT" sz="1800" b="1" dirty="0"/>
              <a:t>lettiera</a:t>
            </a:r>
            <a:r>
              <a:rPr lang="it-IT" sz="1800" dirty="0"/>
              <a:t>, formata da foglie, semi e organismi di animali morti.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orizzonte A</a:t>
            </a:r>
            <a:r>
              <a:rPr lang="it-IT" sz="1800" dirty="0"/>
              <a:t>, contiene prevalentemente </a:t>
            </a:r>
            <a:r>
              <a:rPr lang="it-IT" sz="1800" b="1" dirty="0"/>
              <a:t>humus </a:t>
            </a:r>
            <a:r>
              <a:rPr lang="it-IT" sz="1800" dirty="0"/>
              <a:t>e ospita gran parte delle radici delle piante.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orizzonte</a:t>
            </a:r>
            <a:r>
              <a:rPr lang="it-IT" sz="1800" dirty="0"/>
              <a:t> </a:t>
            </a:r>
            <a:r>
              <a:rPr lang="it-IT" sz="1800" b="1" dirty="0"/>
              <a:t>B</a:t>
            </a:r>
            <a:r>
              <a:rPr lang="it-IT" sz="1800" dirty="0"/>
              <a:t> contiene sabbia, argilla, ghiaia, sali minerali e poco materiale organico.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orizzonte C</a:t>
            </a:r>
            <a:r>
              <a:rPr lang="it-IT" sz="1800" dirty="0"/>
              <a:t> è formato da frammenti di roccia, senza materiale organico.</a:t>
            </a:r>
          </a:p>
          <a:p>
            <a:pPr marL="0" indent="0">
              <a:buNone/>
            </a:pPr>
            <a:r>
              <a:rPr lang="it-IT" sz="1800" dirty="0"/>
              <a:t>L’</a:t>
            </a:r>
            <a:r>
              <a:rPr lang="it-IT" sz="1800" b="1" dirty="0"/>
              <a:t>orizzonte</a:t>
            </a:r>
            <a:r>
              <a:rPr lang="it-IT" sz="1800" dirty="0"/>
              <a:t> </a:t>
            </a:r>
            <a:r>
              <a:rPr lang="it-IT" sz="1800" b="1" dirty="0"/>
              <a:t>R</a:t>
            </a:r>
            <a:r>
              <a:rPr lang="it-IT" sz="1800" dirty="0"/>
              <a:t> è composto da roccia madre originaria, non ancora alterata.</a:t>
            </a:r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7" name="Immagine 47" descr="logo LATTES OK nero.jpg">
            <a:extLst>
              <a:ext uri="{FF2B5EF4-FFF2-40B4-BE49-F238E27FC236}">
                <a16:creationId xmlns:a16="http://schemas.microsoft.com/office/drawing/2014/main" id="{E0C2BE8F-2228-5B44-97F1-C7AE1480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747177-20BD-DC4D-909F-A5988CB28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29" y="895696"/>
            <a:ext cx="2159559" cy="411445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20BBDBD-4FDD-794D-B795-EF87519FB80F}"/>
              </a:ext>
            </a:extLst>
          </p:cNvPr>
          <p:cNvSpPr/>
          <p:nvPr/>
        </p:nvSpPr>
        <p:spPr>
          <a:xfrm>
            <a:off x="5652120" y="1754035"/>
            <a:ext cx="13026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Orizzonte O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0C845-22DC-B541-8472-F99299CB5306}"/>
              </a:ext>
            </a:extLst>
          </p:cNvPr>
          <p:cNvSpPr/>
          <p:nvPr/>
        </p:nvSpPr>
        <p:spPr>
          <a:xfrm>
            <a:off x="5631015" y="2441227"/>
            <a:ext cx="13026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Orizzonte A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147A528-F67B-364A-9FE8-446FF6BB855A}"/>
              </a:ext>
            </a:extLst>
          </p:cNvPr>
          <p:cNvSpPr/>
          <p:nvPr/>
        </p:nvSpPr>
        <p:spPr>
          <a:xfrm>
            <a:off x="5652120" y="3121381"/>
            <a:ext cx="13026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Orizzonte B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797503D-6B2A-8E4C-9B55-6E428F216674}"/>
              </a:ext>
            </a:extLst>
          </p:cNvPr>
          <p:cNvSpPr/>
          <p:nvPr/>
        </p:nvSpPr>
        <p:spPr>
          <a:xfrm>
            <a:off x="5652120" y="3696433"/>
            <a:ext cx="13026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Orizzonte C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F439E45-217A-6C42-802B-0D25A4020345}"/>
              </a:ext>
            </a:extLst>
          </p:cNvPr>
          <p:cNvSpPr/>
          <p:nvPr/>
        </p:nvSpPr>
        <p:spPr>
          <a:xfrm>
            <a:off x="5631015" y="4304061"/>
            <a:ext cx="13026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Orizzonte </a:t>
            </a:r>
            <a:r>
              <a:rPr lang="it-IT" b="1" dirty="0" err="1"/>
              <a:t>R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AA79EF3-B440-E343-B39A-B678F362341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954784" y="1938701"/>
            <a:ext cx="569544" cy="6330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FC97899-98D9-E74A-AA1F-5F0BAE06E76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933679" y="2625893"/>
            <a:ext cx="44663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48F537D-8E7B-1C46-B70B-8824BE6F85C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54784" y="3306047"/>
            <a:ext cx="497536" cy="1951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65AF2C7-F5EC-4D4E-91AD-DE10DABD480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954784" y="3881099"/>
            <a:ext cx="425528" cy="2748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FCF955C-B1EB-DC4B-A561-874B7FF2B93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933679" y="4488727"/>
            <a:ext cx="371524" cy="1330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2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DF082-C731-4C7F-8EE0-6268865B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Il suolo agrario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EDA74E-1AC5-4EC8-BF7A-CDA6A99C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2016224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A differenza di quello naturale, il</a:t>
            </a:r>
            <a:r>
              <a:rPr lang="it-IT" dirty="0"/>
              <a:t> </a:t>
            </a:r>
            <a:r>
              <a:rPr lang="it-IT" sz="1800" b="1" dirty="0"/>
              <a:t>suolo agrario </a:t>
            </a:r>
            <a:r>
              <a:rPr lang="it-IT" sz="1800" dirty="0"/>
              <a:t>è composto soltanto da due strati:</a:t>
            </a:r>
          </a:p>
          <a:p>
            <a:pPr marL="198900" indent="-198900"/>
            <a:r>
              <a:rPr lang="it-IT" sz="1800" dirty="0"/>
              <a:t>uno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strato attivo</a:t>
            </a:r>
            <a:r>
              <a:rPr lang="it-IT" sz="1800" dirty="0"/>
              <a:t>, ricco di humus e di organismi viventi,  in cui si sviluppano le radici delle piante. È soffice e ben aerato perché  continuamente lavorato.</a:t>
            </a:r>
          </a:p>
          <a:p>
            <a:pPr marL="198900" indent="-198900"/>
            <a:r>
              <a:rPr lang="it-IT" sz="1800" dirty="0"/>
              <a:t>uno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strato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inerte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1800" dirty="0"/>
              <a:t>sottostante, più compatto, povero di humus e di ossigeno ma ricco di minerali, trasportati dallo strato superiore attraverso l’acqua.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116C68AC-15FE-A543-AD1A-E4372CA69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397A251-169B-CA45-A71D-9FCC34D6D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85326"/>
            <a:ext cx="1816100" cy="2032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6110AD0-EE6A-B046-B811-E95110FDA23B}"/>
              </a:ext>
            </a:extLst>
          </p:cNvPr>
          <p:cNvSpPr/>
          <p:nvPr/>
        </p:nvSpPr>
        <p:spPr>
          <a:xfrm>
            <a:off x="1619672" y="3297175"/>
            <a:ext cx="13721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Strato attivo</a:t>
            </a:r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30D01CD-9B7D-DA44-B1A0-2D41A154697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991843" y="3481841"/>
            <a:ext cx="788069" cy="13813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04034C43-6EF8-8945-BD76-4300EB035431}"/>
              </a:ext>
            </a:extLst>
          </p:cNvPr>
          <p:cNvSpPr/>
          <p:nvPr/>
        </p:nvSpPr>
        <p:spPr>
          <a:xfrm>
            <a:off x="5897943" y="3823518"/>
            <a:ext cx="13858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Strato inerte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B1574FB-EF40-2341-8850-11ED5A95C7C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076057" y="4008184"/>
            <a:ext cx="821886" cy="757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32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940</Words>
  <Application>Microsoft Macintosh PowerPoint</Application>
  <PresentationFormat>Presentazione su schermo (16:9)</PresentationFormat>
  <Paragraphs>60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Come si forma il suolo?</vt:lpstr>
      <vt:lpstr>Come si forma il suolo?</vt:lpstr>
      <vt:lpstr>Chi vive nel suolo?</vt:lpstr>
      <vt:lpstr>Da che cosa è composto il suolo?</vt:lpstr>
      <vt:lpstr>Da che cosa è composto il suolo?</vt:lpstr>
      <vt:lpstr>Scendiamo in profondità: il profilo del suolo</vt:lpstr>
      <vt:lpstr>Il suolo agrario</vt:lpstr>
      <vt:lpstr>Il suolo agrario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exir.gennari@latteseditori.it</dc:creator>
  <cp:lastModifiedBy>Microsoft Office User</cp:lastModifiedBy>
  <cp:revision>238</cp:revision>
  <dcterms:created xsi:type="dcterms:W3CDTF">2020-03-17T13:59:37Z</dcterms:created>
  <dcterms:modified xsi:type="dcterms:W3CDTF">2020-04-24T07:55:55Z</dcterms:modified>
</cp:coreProperties>
</file>