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2" r:id="rId2"/>
    <p:sldId id="257" r:id="rId3"/>
    <p:sldId id="259" r:id="rId4"/>
    <p:sldId id="260" r:id="rId5"/>
    <p:sldId id="261" r:id="rId6"/>
    <p:sldId id="266"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6" r:id="rId20"/>
    <p:sldId id="277" r:id="rId21"/>
    <p:sldId id="278" r:id="rId22"/>
    <p:sldId id="279" r:id="rId23"/>
    <p:sldId id="280" r:id="rId24"/>
    <p:sldId id="281" r:id="rId25"/>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xir Gennari" initials="EG" lastIdx="1" clrIdx="0">
    <p:extLst>
      <p:ext uri="{19B8F6BF-5375-455C-9EA6-DF929625EA0E}">
        <p15:presenceInfo xmlns:p15="http://schemas.microsoft.com/office/powerpoint/2012/main" userId="S-1-5-21-1993962763-1606980848-725345543-21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8" autoAdjust="0"/>
    <p:restoredTop sz="94653"/>
  </p:normalViewPr>
  <p:slideViewPr>
    <p:cSldViewPr>
      <p:cViewPr varScale="1">
        <p:scale>
          <a:sx n="149" d="100"/>
          <a:sy n="149" d="100"/>
        </p:scale>
        <p:origin x="168" y="212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4D1411-9398-4AC5-8DD9-F36A3B132A9E}" type="datetimeFigureOut">
              <a:rPr lang="it-IT" smtClean="0"/>
              <a:pPr/>
              <a:t>20/04/20</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63315E-DCB7-41D6-B3DD-9422C140DF2A}"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lo stile del titolo</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20/04/20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20/04/20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20/04/20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20/04/20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20/04/20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B6055F8-1D02-4417-9241-55C834FD9970}" type="datetimeFigureOut">
              <a:rPr lang="it-IT" smtClean="0"/>
              <a:pPr/>
              <a:t>20/04/20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B6055F8-1D02-4417-9241-55C834FD9970}" type="datetimeFigureOut">
              <a:rPr lang="it-IT" smtClean="0"/>
              <a:pPr/>
              <a:t>20/04/20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B6055F8-1D02-4417-9241-55C834FD9970}" type="datetimeFigureOut">
              <a:rPr lang="it-IT" smtClean="0"/>
              <a:pPr/>
              <a:t>20/04/20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20/04/20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20/04/20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20/04/20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20/04/20</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6.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6470A2F-6EB4-1E47-BF29-8301169766FC}"/>
              </a:ext>
            </a:extLst>
          </p:cNvPr>
          <p:cNvPicPr>
            <a:picLocks noChangeAspect="1"/>
          </p:cNvPicPr>
          <p:nvPr/>
        </p:nvPicPr>
        <p:blipFill rotWithShape="1">
          <a:blip r:embed="rId2">
            <a:extLst>
              <a:ext uri="{28A0092B-C50C-407E-A947-70E740481C1C}">
                <a14:useLocalDpi xmlns:a14="http://schemas.microsoft.com/office/drawing/2010/main" val="0"/>
              </a:ext>
            </a:extLst>
          </a:blip>
          <a:srcRect t="12133" b="3604"/>
          <a:stretch/>
        </p:blipFill>
        <p:spPr>
          <a:xfrm>
            <a:off x="-6680" y="0"/>
            <a:ext cx="9150680" cy="5143500"/>
          </a:xfrm>
          <a:prstGeom prst="rect">
            <a:avLst/>
          </a:prstGeom>
        </p:spPr>
      </p:pic>
      <p:sp>
        <p:nvSpPr>
          <p:cNvPr id="8" name="Title 1">
            <a:extLst>
              <a:ext uri="{FF2B5EF4-FFF2-40B4-BE49-F238E27FC236}">
                <a16:creationId xmlns:a16="http://schemas.microsoft.com/office/drawing/2014/main" id="{3C16352F-3F2E-AB43-90DD-C4CD23D888C0}"/>
              </a:ext>
            </a:extLst>
          </p:cNvPr>
          <p:cNvSpPr txBox="1">
            <a:spLocks/>
          </p:cNvSpPr>
          <p:nvPr/>
        </p:nvSpPr>
        <p:spPr>
          <a:xfrm>
            <a:off x="2499039" y="2729086"/>
            <a:ext cx="6537457" cy="1426840"/>
          </a:xfrm>
          <a:prstGeom prst="rect">
            <a:avLst/>
          </a:prstGeom>
        </p:spPr>
        <p:txBody>
          <a:bodyPr anchor="ctr">
            <a:no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60000"/>
              </a:lnSpc>
            </a:pPr>
            <a:r>
              <a:rPr lang="it-IT" altLang="it-IT" sz="6000" b="1" dirty="0">
                <a:solidFill>
                  <a:schemeClr val="bg1"/>
                </a:solidFill>
              </a:rPr>
              <a:t>La litosfera: </a:t>
            </a:r>
            <a:br>
              <a:rPr lang="it-IT" altLang="it-IT" sz="6000" b="1" dirty="0">
                <a:solidFill>
                  <a:schemeClr val="bg1"/>
                </a:solidFill>
              </a:rPr>
            </a:br>
            <a:r>
              <a:rPr lang="it-IT" altLang="it-IT" sz="6000" b="1" dirty="0">
                <a:solidFill>
                  <a:schemeClr val="bg1"/>
                </a:solidFill>
              </a:rPr>
              <a:t>rocce e minerali</a:t>
            </a:r>
          </a:p>
        </p:txBody>
      </p:sp>
      <p:pic>
        <p:nvPicPr>
          <p:cNvPr id="9" name="Immagine 9" descr="logo lattes bianco.psd">
            <a:extLst>
              <a:ext uri="{FF2B5EF4-FFF2-40B4-BE49-F238E27FC236}">
                <a16:creationId xmlns:a16="http://schemas.microsoft.com/office/drawing/2014/main" id="{1D98DE26-9F98-0341-BD33-83EBCC95B1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6911" y="2729086"/>
            <a:ext cx="106045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1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5DF082-C731-4C7F-8EE0-6268865BCF4A}"/>
              </a:ext>
            </a:extLst>
          </p:cNvPr>
          <p:cNvSpPr>
            <a:spLocks noGrp="1"/>
          </p:cNvSpPr>
          <p:nvPr>
            <p:ph type="title"/>
          </p:nvPr>
        </p:nvSpPr>
        <p:spPr>
          <a:xfrm>
            <a:off x="457200" y="123478"/>
            <a:ext cx="8229600" cy="709587"/>
          </a:xfrm>
        </p:spPr>
        <p:txBody>
          <a:bodyPr>
            <a:normAutofit fontScale="90000"/>
          </a:bodyPr>
          <a:lstStyle/>
          <a:p>
            <a:r>
              <a:rPr lang="it-IT" b="1" dirty="0">
                <a:solidFill>
                  <a:schemeClr val="accent6">
                    <a:lumMod val="75000"/>
                  </a:schemeClr>
                </a:solidFill>
              </a:rPr>
              <a:t>Le proprietà fisiche dei minerali</a:t>
            </a:r>
          </a:p>
        </p:txBody>
      </p:sp>
      <p:sp>
        <p:nvSpPr>
          <p:cNvPr id="3" name="Segnaposto contenuto 2">
            <a:extLst>
              <a:ext uri="{FF2B5EF4-FFF2-40B4-BE49-F238E27FC236}">
                <a16:creationId xmlns:a16="http://schemas.microsoft.com/office/drawing/2014/main" id="{E2EDA74E-1AC5-4EC8-BF7A-CDA6A99C7944}"/>
              </a:ext>
            </a:extLst>
          </p:cNvPr>
          <p:cNvSpPr>
            <a:spLocks noGrp="1"/>
          </p:cNvSpPr>
          <p:nvPr>
            <p:ph idx="1"/>
          </p:nvPr>
        </p:nvSpPr>
        <p:spPr>
          <a:xfrm>
            <a:off x="533400" y="843558"/>
            <a:ext cx="8229600" cy="2736304"/>
          </a:xfrm>
        </p:spPr>
        <p:txBody>
          <a:bodyPr>
            <a:normAutofit/>
          </a:bodyPr>
          <a:lstStyle/>
          <a:p>
            <a:pPr marL="0" indent="0">
              <a:spcBef>
                <a:spcPts val="0"/>
              </a:spcBef>
              <a:buNone/>
            </a:pPr>
            <a:r>
              <a:rPr lang="it-IT" sz="1600" b="1" dirty="0">
                <a:solidFill>
                  <a:schemeClr val="accent6">
                    <a:lumMod val="75000"/>
                  </a:schemeClr>
                </a:solidFill>
              </a:rPr>
              <a:t>Densità</a:t>
            </a:r>
            <a:r>
              <a:rPr lang="it-IT" sz="1600" dirty="0"/>
              <a:t>: determina il pesantezza di un minerale. </a:t>
            </a:r>
          </a:p>
          <a:p>
            <a:pPr marL="0" indent="0">
              <a:spcBef>
                <a:spcPts val="0"/>
              </a:spcBef>
              <a:buNone/>
            </a:pPr>
            <a:r>
              <a:rPr lang="it-IT" sz="1600" b="1" dirty="0">
                <a:solidFill>
                  <a:schemeClr val="accent6">
                    <a:lumMod val="75000"/>
                  </a:schemeClr>
                </a:solidFill>
              </a:rPr>
              <a:t>Durezza</a:t>
            </a:r>
            <a:r>
              <a:rPr lang="it-IT" sz="1600" dirty="0"/>
              <a:t>: è la proprietà di resistenza alla scalfittura. Si misura con la </a:t>
            </a:r>
            <a:r>
              <a:rPr lang="it-IT" sz="1600" b="1" dirty="0"/>
              <a:t>scala di </a:t>
            </a:r>
            <a:r>
              <a:rPr lang="it-IT" sz="1600" b="1" dirty="0" err="1"/>
              <a:t>Mohs</a:t>
            </a:r>
            <a:r>
              <a:rPr lang="it-IT" sz="1600" b="1" dirty="0"/>
              <a:t> </a:t>
            </a:r>
            <a:r>
              <a:rPr lang="it-IT" sz="1600" dirty="0"/>
              <a:t>da 1 (talco) a 10 (diamante, il più duro).</a:t>
            </a:r>
          </a:p>
          <a:p>
            <a:pPr marL="0" indent="0">
              <a:spcBef>
                <a:spcPts val="0"/>
              </a:spcBef>
              <a:buNone/>
            </a:pPr>
            <a:r>
              <a:rPr lang="it-IT" sz="1600" b="1" dirty="0">
                <a:solidFill>
                  <a:schemeClr val="accent6">
                    <a:lumMod val="75000"/>
                  </a:schemeClr>
                </a:solidFill>
              </a:rPr>
              <a:t>Sfaldatura</a:t>
            </a:r>
            <a:r>
              <a:rPr lang="it-IT" sz="1600" dirty="0"/>
              <a:t>: è la tendenza di alcuni minerali a rompersi secondo piani paralleli, come la </a:t>
            </a:r>
            <a:r>
              <a:rPr lang="it-IT" sz="1600" b="1" dirty="0"/>
              <a:t>grafite</a:t>
            </a:r>
            <a:r>
              <a:rPr lang="it-IT" sz="1600" dirty="0"/>
              <a:t>, usata per questo motivo come mina per matite.</a:t>
            </a:r>
          </a:p>
          <a:p>
            <a:pPr marL="0" indent="0">
              <a:spcBef>
                <a:spcPts val="0"/>
              </a:spcBef>
              <a:buNone/>
            </a:pPr>
            <a:r>
              <a:rPr lang="it-IT" sz="1600" b="1" dirty="0">
                <a:solidFill>
                  <a:schemeClr val="accent6">
                    <a:lumMod val="75000"/>
                  </a:schemeClr>
                </a:solidFill>
              </a:rPr>
              <a:t>Tenacità</a:t>
            </a:r>
            <a:r>
              <a:rPr lang="it-IT" sz="1600" dirty="0"/>
              <a:t>: è la resistenza alle sollecitazioni meccaniche, è inversamente proporzionale alla durezza poiché i materiali molli riescono a deformarsi resistendo agli urti.</a:t>
            </a:r>
          </a:p>
          <a:p>
            <a:pPr marL="0" indent="0">
              <a:spcBef>
                <a:spcPts val="0"/>
              </a:spcBef>
              <a:buNone/>
            </a:pPr>
            <a:r>
              <a:rPr lang="it-IT" sz="1600" b="1" dirty="0">
                <a:solidFill>
                  <a:schemeClr val="accent6">
                    <a:lumMod val="75000"/>
                  </a:schemeClr>
                </a:solidFill>
              </a:rPr>
              <a:t>Lucentezza</a:t>
            </a:r>
            <a:r>
              <a:rPr lang="it-IT" sz="1600" dirty="0"/>
              <a:t>: è la capacità di riflettere la luce sulla propria superficie. Può essere </a:t>
            </a:r>
            <a:r>
              <a:rPr lang="it-IT" sz="1600" b="1" dirty="0"/>
              <a:t>metallica</a:t>
            </a:r>
            <a:r>
              <a:rPr lang="it-IT" sz="1600" dirty="0"/>
              <a:t> (oro, pirite, argento), </a:t>
            </a:r>
            <a:r>
              <a:rPr lang="it-IT" sz="1600" b="1" dirty="0"/>
              <a:t>adamantina</a:t>
            </a:r>
            <a:r>
              <a:rPr lang="it-IT" sz="1600" dirty="0"/>
              <a:t> (diamante), </a:t>
            </a:r>
            <a:r>
              <a:rPr lang="it-IT" sz="1600" b="1" dirty="0"/>
              <a:t>vitrea</a:t>
            </a:r>
            <a:r>
              <a:rPr lang="it-IT" sz="1600" dirty="0"/>
              <a:t> (quarzo) e </a:t>
            </a:r>
            <a:r>
              <a:rPr lang="it-IT" sz="1600" b="1" dirty="0"/>
              <a:t>perlacea</a:t>
            </a:r>
            <a:r>
              <a:rPr lang="it-IT" sz="1600" dirty="0"/>
              <a:t> (mica).</a:t>
            </a:r>
            <a:endParaRPr lang="it-IT" sz="1600" dirty="0">
              <a:solidFill>
                <a:srgbClr val="FF0000"/>
              </a:solidFill>
            </a:endParaRPr>
          </a:p>
        </p:txBody>
      </p:sp>
      <p:pic>
        <p:nvPicPr>
          <p:cNvPr id="4" name="Immagine 47" descr="logo LATTES OK nero.jpg">
            <a:extLst>
              <a:ext uri="{FF2B5EF4-FFF2-40B4-BE49-F238E27FC236}">
                <a16:creationId xmlns:a16="http://schemas.microsoft.com/office/drawing/2014/main" id="{928800A4-7D88-8548-84F5-01779E20AF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4F53EE7F-13AB-604E-BF38-47BF4CCAC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7" y="3288239"/>
            <a:ext cx="6780356" cy="1659775"/>
          </a:xfrm>
          <a:prstGeom prst="rect">
            <a:avLst/>
          </a:prstGeom>
          <a:ln w="28575">
            <a:solidFill>
              <a:schemeClr val="accent6">
                <a:lumMod val="75000"/>
              </a:schemeClr>
            </a:solidFill>
          </a:ln>
        </p:spPr>
      </p:pic>
      <p:sp>
        <p:nvSpPr>
          <p:cNvPr id="7" name="Rettangolo 6">
            <a:extLst>
              <a:ext uri="{FF2B5EF4-FFF2-40B4-BE49-F238E27FC236}">
                <a16:creationId xmlns:a16="http://schemas.microsoft.com/office/drawing/2014/main" id="{B1AC3748-6988-1D45-B29D-03EF0452F0DE}"/>
              </a:ext>
            </a:extLst>
          </p:cNvPr>
          <p:cNvSpPr/>
          <p:nvPr/>
        </p:nvSpPr>
        <p:spPr>
          <a:xfrm rot="21090624">
            <a:off x="697473" y="4195700"/>
            <a:ext cx="1194122"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scala di </a:t>
            </a:r>
            <a:r>
              <a:rPr lang="it-IT" sz="1200" b="1" dirty="0" err="1"/>
              <a:t>Mohs</a:t>
            </a:r>
            <a:endParaRPr lang="it-IT" sz="1200" dirty="0"/>
          </a:p>
        </p:txBody>
      </p:sp>
    </p:spTree>
    <p:extLst>
      <p:ext uri="{BB962C8B-B14F-4D97-AF65-F5344CB8AC3E}">
        <p14:creationId xmlns:p14="http://schemas.microsoft.com/office/powerpoint/2010/main" val="1567332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19E6FBE4-632B-074D-81AE-F3602A0B593D}"/>
              </a:ext>
            </a:extLst>
          </p:cNvPr>
          <p:cNvSpPr/>
          <p:nvPr/>
        </p:nvSpPr>
        <p:spPr>
          <a:xfrm>
            <a:off x="2339752" y="4158786"/>
            <a:ext cx="4572000" cy="738664"/>
          </a:xfrm>
          <a:prstGeom prst="rect">
            <a:avLst/>
          </a:prstGeom>
          <a:solidFill>
            <a:schemeClr val="accent6">
              <a:lumMod val="20000"/>
              <a:lumOff val="80000"/>
            </a:schemeClr>
          </a:solidFill>
        </p:spPr>
        <p:txBody>
          <a:bodyPr>
            <a:spAutoFit/>
          </a:bodyPr>
          <a:lstStyle/>
          <a:p>
            <a:r>
              <a:rPr lang="it-IT" sz="1400" dirty="0">
                <a:latin typeface="+mj-lt"/>
              </a:rPr>
              <a:t>Formazioni di zolfo dovute alla</a:t>
            </a:r>
          </a:p>
          <a:p>
            <a:r>
              <a:rPr lang="it-IT" sz="1400" dirty="0">
                <a:latin typeface="+mj-lt"/>
              </a:rPr>
              <a:t>sublimazione dei gas nel parco</a:t>
            </a:r>
          </a:p>
          <a:p>
            <a:r>
              <a:rPr lang="it-IT" sz="1400" dirty="0">
                <a:latin typeface="+mj-lt"/>
              </a:rPr>
              <a:t>di Yellowstone (USA).</a:t>
            </a:r>
            <a:endParaRPr lang="it-IT" sz="1400" dirty="0">
              <a:effectLst/>
              <a:latin typeface="+mj-lt"/>
            </a:endParaRPr>
          </a:p>
        </p:txBody>
      </p:sp>
      <p:sp>
        <p:nvSpPr>
          <p:cNvPr id="2" name="Titolo 1">
            <a:extLst>
              <a:ext uri="{FF2B5EF4-FFF2-40B4-BE49-F238E27FC236}">
                <a16:creationId xmlns:a16="http://schemas.microsoft.com/office/drawing/2014/main" id="{E1296EE5-9C8E-4C11-B12C-4AFCEECE0380}"/>
              </a:ext>
            </a:extLst>
          </p:cNvPr>
          <p:cNvSpPr>
            <a:spLocks noGrp="1"/>
          </p:cNvSpPr>
          <p:nvPr>
            <p:ph type="title"/>
          </p:nvPr>
        </p:nvSpPr>
        <p:spPr>
          <a:xfrm>
            <a:off x="457200" y="205979"/>
            <a:ext cx="8229600" cy="637579"/>
          </a:xfrm>
        </p:spPr>
        <p:txBody>
          <a:bodyPr>
            <a:normAutofit fontScale="90000"/>
          </a:bodyPr>
          <a:lstStyle/>
          <a:p>
            <a:r>
              <a:rPr lang="it-IT" b="1" dirty="0">
                <a:solidFill>
                  <a:schemeClr val="accent6">
                    <a:lumMod val="75000"/>
                  </a:schemeClr>
                </a:solidFill>
              </a:rPr>
              <a:t>Come si formano i minerali</a:t>
            </a:r>
          </a:p>
        </p:txBody>
      </p:sp>
      <p:sp>
        <p:nvSpPr>
          <p:cNvPr id="3" name="Segnaposto contenuto 2">
            <a:extLst>
              <a:ext uri="{FF2B5EF4-FFF2-40B4-BE49-F238E27FC236}">
                <a16:creationId xmlns:a16="http://schemas.microsoft.com/office/drawing/2014/main" id="{AC07B919-35E7-4B6A-B110-61CBBD111EFB}"/>
              </a:ext>
            </a:extLst>
          </p:cNvPr>
          <p:cNvSpPr>
            <a:spLocks noGrp="1"/>
          </p:cNvSpPr>
          <p:nvPr>
            <p:ph idx="1"/>
          </p:nvPr>
        </p:nvSpPr>
        <p:spPr>
          <a:xfrm>
            <a:off x="457200" y="980925"/>
            <a:ext cx="8229600" cy="3102993"/>
          </a:xfrm>
        </p:spPr>
        <p:txBody>
          <a:bodyPr>
            <a:normAutofit/>
          </a:bodyPr>
          <a:lstStyle/>
          <a:p>
            <a:pPr marL="0" indent="0">
              <a:spcBef>
                <a:spcPts val="400"/>
              </a:spcBef>
              <a:buNone/>
            </a:pPr>
            <a:r>
              <a:rPr lang="it-IT" sz="1800" dirty="0"/>
              <a:t>I minerali possono formarsi in seguito a:</a:t>
            </a:r>
          </a:p>
          <a:p>
            <a:pPr marL="198900" indent="-198900">
              <a:spcBef>
                <a:spcPts val="400"/>
              </a:spcBef>
            </a:pPr>
            <a:r>
              <a:rPr lang="it-IT" sz="1800" b="1" dirty="0"/>
              <a:t>Evaporazione </a:t>
            </a:r>
            <a:r>
              <a:rPr lang="it-IT" sz="1800" dirty="0"/>
              <a:t>di soluzioni saline, come il gesso, i carbonati e il salgemma.</a:t>
            </a:r>
          </a:p>
          <a:p>
            <a:pPr marL="198900" indent="-198900">
              <a:spcBef>
                <a:spcPts val="400"/>
              </a:spcBef>
            </a:pPr>
            <a:r>
              <a:rPr lang="it-IT" sz="1800" b="1" dirty="0"/>
              <a:t>Raffreddamento</a:t>
            </a:r>
            <a:r>
              <a:rPr lang="it-IT" sz="1800" dirty="0"/>
              <a:t> di rocce di origine vulcanica. Se avviene lentamente si formano i cristalli, al contrario si formano minerali amorfi, con struttura vetrosa.</a:t>
            </a:r>
          </a:p>
          <a:p>
            <a:pPr marL="198900" indent="-198900">
              <a:spcBef>
                <a:spcPts val="400"/>
              </a:spcBef>
            </a:pPr>
            <a:r>
              <a:rPr lang="it-IT" sz="1800" b="1" dirty="0"/>
              <a:t>Sublimazione</a:t>
            </a:r>
            <a:r>
              <a:rPr lang="it-IT" sz="1800" dirty="0"/>
              <a:t>, il passaggio cioè dei vapori direttamente allo stato solido.</a:t>
            </a:r>
          </a:p>
          <a:p>
            <a:pPr marL="198900" indent="-198900">
              <a:spcBef>
                <a:spcPts val="400"/>
              </a:spcBef>
            </a:pPr>
            <a:r>
              <a:rPr lang="it-IT" sz="1800" b="1" dirty="0"/>
              <a:t>Trasformazione allo stato solido </a:t>
            </a:r>
            <a:r>
              <a:rPr lang="it-IT" sz="1800" dirty="0"/>
              <a:t>di minerali </a:t>
            </a:r>
            <a:br>
              <a:rPr lang="it-IT" sz="1800" dirty="0"/>
            </a:br>
            <a:r>
              <a:rPr lang="it-IT" sz="1800" dirty="0"/>
              <a:t>già esistenti in seguito all’azione di alte </a:t>
            </a:r>
            <a:br>
              <a:rPr lang="it-IT" sz="1800" dirty="0"/>
            </a:br>
            <a:r>
              <a:rPr lang="it-IT" sz="1800" dirty="0"/>
              <a:t>pressioni ed elevate temperature.</a:t>
            </a:r>
          </a:p>
          <a:p>
            <a:pPr marL="198900" indent="-198900">
              <a:spcBef>
                <a:spcPts val="400"/>
              </a:spcBef>
            </a:pPr>
            <a:r>
              <a:rPr lang="it-IT" sz="1800" b="1" dirty="0"/>
              <a:t>Precipitazione da soluzioni acquose calde</a:t>
            </a:r>
            <a:r>
              <a:rPr lang="it-IT" sz="1800" dirty="0"/>
              <a:t>, </a:t>
            </a:r>
            <a:br>
              <a:rPr lang="it-IT" sz="1800" dirty="0"/>
            </a:br>
            <a:r>
              <a:rPr lang="it-IT" sz="1800" dirty="0"/>
              <a:t>quando diminuisce la temperatura.</a:t>
            </a:r>
          </a:p>
        </p:txBody>
      </p:sp>
      <p:pic>
        <p:nvPicPr>
          <p:cNvPr id="4" name="Immagine 47" descr="logo LATTES OK nero.jpg">
            <a:extLst>
              <a:ext uri="{FF2B5EF4-FFF2-40B4-BE49-F238E27FC236}">
                <a16:creationId xmlns:a16="http://schemas.microsoft.com/office/drawing/2014/main" id="{51A5CDCF-2617-CD44-8430-93E8D2EB32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922B26BB-0F24-304D-85DA-78ACF4805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9976">
            <a:off x="5202996" y="2667105"/>
            <a:ext cx="3294090" cy="21857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2455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C2D9D4-F128-4C8D-9239-91EE8508A129}"/>
              </a:ext>
            </a:extLst>
          </p:cNvPr>
          <p:cNvSpPr>
            <a:spLocks noGrp="1"/>
          </p:cNvSpPr>
          <p:nvPr>
            <p:ph type="title"/>
          </p:nvPr>
        </p:nvSpPr>
        <p:spPr>
          <a:xfrm>
            <a:off x="462454" y="277987"/>
            <a:ext cx="8224346" cy="637579"/>
          </a:xfrm>
        </p:spPr>
        <p:txBody>
          <a:bodyPr>
            <a:normAutofit fontScale="90000"/>
          </a:bodyPr>
          <a:lstStyle/>
          <a:p>
            <a:pPr lvl="0">
              <a:spcBef>
                <a:spcPct val="20000"/>
              </a:spcBef>
            </a:pPr>
            <a:r>
              <a:rPr lang="it-IT" b="1" dirty="0">
                <a:solidFill>
                  <a:schemeClr val="accent6">
                    <a:lumMod val="75000"/>
                  </a:schemeClr>
                </a:solidFill>
              </a:rPr>
              <a:t>La classificazione dei minerali</a:t>
            </a:r>
            <a:br>
              <a:rPr lang="it-IT" sz="2000" dirty="0">
                <a:solidFill>
                  <a:prstClr val="black"/>
                </a:solidFill>
                <a:ea typeface="+mn-ea"/>
                <a:cs typeface="+mn-cs"/>
              </a:rPr>
            </a:br>
            <a:endParaRPr lang="it-IT" sz="2000" dirty="0"/>
          </a:p>
        </p:txBody>
      </p:sp>
      <p:sp>
        <p:nvSpPr>
          <p:cNvPr id="3" name="Segnaposto contenuto 2">
            <a:extLst>
              <a:ext uri="{FF2B5EF4-FFF2-40B4-BE49-F238E27FC236}">
                <a16:creationId xmlns:a16="http://schemas.microsoft.com/office/drawing/2014/main" id="{79B48063-6A20-4FCE-BEDF-2BA8003A699E}"/>
              </a:ext>
            </a:extLst>
          </p:cNvPr>
          <p:cNvSpPr>
            <a:spLocks noGrp="1"/>
          </p:cNvSpPr>
          <p:nvPr>
            <p:ph idx="1"/>
          </p:nvPr>
        </p:nvSpPr>
        <p:spPr>
          <a:xfrm>
            <a:off x="457200" y="987576"/>
            <a:ext cx="4906888" cy="3949946"/>
          </a:xfrm>
        </p:spPr>
        <p:txBody>
          <a:bodyPr>
            <a:noAutofit/>
          </a:bodyPr>
          <a:lstStyle/>
          <a:p>
            <a:pPr marL="0" indent="0">
              <a:buNone/>
            </a:pPr>
            <a:r>
              <a:rPr lang="it-IT" sz="1600" dirty="0">
                <a:solidFill>
                  <a:prstClr val="black"/>
                </a:solidFill>
              </a:rPr>
              <a:t>In base alla loro composizione chimica i minerali vengono classificati in: </a:t>
            </a:r>
          </a:p>
          <a:p>
            <a:pPr marL="0" indent="0">
              <a:buNone/>
            </a:pPr>
            <a:r>
              <a:rPr lang="it-IT" sz="1600" b="1" dirty="0">
                <a:solidFill>
                  <a:schemeClr val="accent6">
                    <a:lumMod val="75000"/>
                  </a:schemeClr>
                </a:solidFill>
              </a:rPr>
              <a:t>Elementi nativi</a:t>
            </a:r>
            <a:r>
              <a:rPr lang="it-IT" sz="1600" dirty="0"/>
              <a:t>: formati da un solo elemento chimico (oro, argento, platino).</a:t>
            </a:r>
          </a:p>
          <a:p>
            <a:pPr marL="0" indent="0">
              <a:buNone/>
            </a:pPr>
            <a:r>
              <a:rPr lang="it-IT" sz="1600" b="1" dirty="0">
                <a:solidFill>
                  <a:schemeClr val="accent6">
                    <a:lumMod val="75000"/>
                  </a:schemeClr>
                </a:solidFill>
              </a:rPr>
              <a:t>Solfuri</a:t>
            </a:r>
            <a:r>
              <a:rPr lang="it-IT" sz="1600" dirty="0"/>
              <a:t>: formati da un elemento metallico e zolfo, come la </a:t>
            </a:r>
            <a:r>
              <a:rPr lang="it-IT" sz="1600" b="1" dirty="0"/>
              <a:t>galena</a:t>
            </a:r>
            <a:r>
              <a:rPr lang="it-IT" sz="1600" dirty="0"/>
              <a:t>, la </a:t>
            </a:r>
            <a:r>
              <a:rPr lang="it-IT" sz="1600" b="1" dirty="0"/>
              <a:t>blenda</a:t>
            </a:r>
            <a:r>
              <a:rPr lang="it-IT" sz="1600" dirty="0"/>
              <a:t> e la </a:t>
            </a:r>
            <a:r>
              <a:rPr lang="it-IT" sz="1600" b="1" dirty="0"/>
              <a:t>pirite</a:t>
            </a:r>
            <a:r>
              <a:rPr lang="it-IT" sz="1600" dirty="0"/>
              <a:t>. Sono importanti per l’industria metallurgica.</a:t>
            </a:r>
          </a:p>
          <a:p>
            <a:pPr marL="0" indent="0">
              <a:buNone/>
            </a:pPr>
            <a:r>
              <a:rPr lang="it-IT" sz="1600" b="1" dirty="0">
                <a:solidFill>
                  <a:schemeClr val="accent6">
                    <a:lumMod val="75000"/>
                  </a:schemeClr>
                </a:solidFill>
              </a:rPr>
              <a:t>Ossidi</a:t>
            </a:r>
            <a:r>
              <a:rPr lang="it-IT" sz="1600" dirty="0"/>
              <a:t>: formati da un elemento metallico e ossigeno, come il </a:t>
            </a:r>
            <a:r>
              <a:rPr lang="it-IT" sz="1600" b="1" dirty="0"/>
              <a:t>rubino</a:t>
            </a:r>
            <a:r>
              <a:rPr lang="it-IT" sz="1600" dirty="0"/>
              <a:t> e lo </a:t>
            </a:r>
            <a:r>
              <a:rPr lang="it-IT" sz="1600" b="1" dirty="0"/>
              <a:t>zaffiro</a:t>
            </a:r>
            <a:r>
              <a:rPr lang="it-IT" sz="1600" dirty="0"/>
              <a:t>, impiegati in oreficeria. Altri, come la </a:t>
            </a:r>
            <a:r>
              <a:rPr lang="it-IT" sz="1600" b="1" dirty="0"/>
              <a:t>bauxite</a:t>
            </a:r>
            <a:r>
              <a:rPr lang="it-IT" sz="1600" dirty="0"/>
              <a:t> e </a:t>
            </a:r>
            <a:r>
              <a:rPr lang="it-IT" sz="1600" b="1" dirty="0"/>
              <a:t>l’ematite</a:t>
            </a:r>
            <a:r>
              <a:rPr lang="it-IT" sz="1600" dirty="0"/>
              <a:t>, vengono impiegati industrialmente per estrarre metalli.</a:t>
            </a:r>
          </a:p>
          <a:p>
            <a:pPr marL="0" indent="0">
              <a:buNone/>
            </a:pPr>
            <a:r>
              <a:rPr lang="it-IT" sz="1600" b="1" dirty="0">
                <a:solidFill>
                  <a:schemeClr val="accent6">
                    <a:lumMod val="75000"/>
                  </a:schemeClr>
                </a:solidFill>
              </a:rPr>
              <a:t>Alogenuri</a:t>
            </a:r>
            <a:r>
              <a:rPr lang="it-IT" sz="1600" dirty="0"/>
              <a:t>: contengono un alogeno (cloro, fluoro) e un metallo. Emettono radiazioni luminose dopo una esposizione alla luce, come la </a:t>
            </a:r>
            <a:r>
              <a:rPr lang="it-IT" sz="1600" b="1" dirty="0"/>
              <a:t>fluorite</a:t>
            </a:r>
            <a:r>
              <a:rPr lang="it-IT" sz="1600" dirty="0"/>
              <a:t>.</a:t>
            </a:r>
          </a:p>
        </p:txBody>
      </p:sp>
      <p:pic>
        <p:nvPicPr>
          <p:cNvPr id="5" name="Immagine 47" descr="logo LATTES OK nero.jpg">
            <a:extLst>
              <a:ext uri="{FF2B5EF4-FFF2-40B4-BE49-F238E27FC236}">
                <a16:creationId xmlns:a16="http://schemas.microsoft.com/office/drawing/2014/main" id="{6AEDD6CC-1BFE-9148-B91F-F4EC76456E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B889826A-0823-D143-A18F-023C28D035A5}"/>
              </a:ext>
            </a:extLst>
          </p:cNvPr>
          <p:cNvPicPr>
            <a:picLocks noChangeAspect="1"/>
          </p:cNvPicPr>
          <p:nvPr/>
        </p:nvPicPr>
        <p:blipFill rotWithShape="1">
          <a:blip r:embed="rId3">
            <a:extLst>
              <a:ext uri="{28A0092B-C50C-407E-A947-70E740481C1C}">
                <a14:useLocalDpi xmlns:a14="http://schemas.microsoft.com/office/drawing/2010/main" val="0"/>
              </a:ext>
            </a:extLst>
          </a:blip>
          <a:srcRect t="355" b="53923"/>
          <a:stretch/>
        </p:blipFill>
        <p:spPr>
          <a:xfrm>
            <a:off x="5491150" y="3668394"/>
            <a:ext cx="1357258" cy="10846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a:extLst>
              <a:ext uri="{FF2B5EF4-FFF2-40B4-BE49-F238E27FC236}">
                <a16:creationId xmlns:a16="http://schemas.microsoft.com/office/drawing/2014/main" id="{AFB90D24-CCB3-214E-8245-739DF3757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4819">
            <a:off x="7478079" y="1626503"/>
            <a:ext cx="1071806" cy="143629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a:extLst>
              <a:ext uri="{FF2B5EF4-FFF2-40B4-BE49-F238E27FC236}">
                <a16:creationId xmlns:a16="http://schemas.microsoft.com/office/drawing/2014/main" id="{85033962-9D9E-1D4A-9EAF-ED277F6F9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5687">
            <a:off x="6731090" y="840354"/>
            <a:ext cx="1499325" cy="9419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magine 12">
            <a:extLst>
              <a:ext uri="{FF2B5EF4-FFF2-40B4-BE49-F238E27FC236}">
                <a16:creationId xmlns:a16="http://schemas.microsoft.com/office/drawing/2014/main" id="{8CB16640-DA8D-1E46-810E-6DB957CF74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7531">
            <a:off x="5818408" y="1689611"/>
            <a:ext cx="1319165" cy="12852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ttangolo 13">
            <a:extLst>
              <a:ext uri="{FF2B5EF4-FFF2-40B4-BE49-F238E27FC236}">
                <a16:creationId xmlns:a16="http://schemas.microsoft.com/office/drawing/2014/main" id="{F932B82C-28A2-3D4B-AEF2-6C66D56B6D67}"/>
              </a:ext>
            </a:extLst>
          </p:cNvPr>
          <p:cNvSpPr/>
          <p:nvPr/>
        </p:nvSpPr>
        <p:spPr>
          <a:xfrm>
            <a:off x="5577994" y="2919060"/>
            <a:ext cx="743475"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oro</a:t>
            </a:r>
            <a:endParaRPr lang="it-IT" sz="1200" dirty="0"/>
          </a:p>
        </p:txBody>
      </p:sp>
      <p:sp>
        <p:nvSpPr>
          <p:cNvPr id="15" name="Rettangolo 14">
            <a:extLst>
              <a:ext uri="{FF2B5EF4-FFF2-40B4-BE49-F238E27FC236}">
                <a16:creationId xmlns:a16="http://schemas.microsoft.com/office/drawing/2014/main" id="{FA6E5A6A-A344-3D4F-A9BB-D0E9485A8CAA}"/>
              </a:ext>
            </a:extLst>
          </p:cNvPr>
          <p:cNvSpPr/>
          <p:nvPr/>
        </p:nvSpPr>
        <p:spPr>
          <a:xfrm>
            <a:off x="8123357" y="849076"/>
            <a:ext cx="659003"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zolfo</a:t>
            </a:r>
            <a:endParaRPr lang="it-IT" sz="1200" dirty="0"/>
          </a:p>
        </p:txBody>
      </p:sp>
      <p:sp>
        <p:nvSpPr>
          <p:cNvPr id="17" name="Rettangolo 16">
            <a:extLst>
              <a:ext uri="{FF2B5EF4-FFF2-40B4-BE49-F238E27FC236}">
                <a16:creationId xmlns:a16="http://schemas.microsoft.com/office/drawing/2014/main" id="{4A032120-54E4-C440-9328-8206E0692388}"/>
              </a:ext>
            </a:extLst>
          </p:cNvPr>
          <p:cNvSpPr/>
          <p:nvPr/>
        </p:nvSpPr>
        <p:spPr>
          <a:xfrm>
            <a:off x="8035004" y="3015415"/>
            <a:ext cx="659003"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rubino</a:t>
            </a:r>
            <a:endParaRPr lang="it-IT" sz="1200" dirty="0"/>
          </a:p>
        </p:txBody>
      </p:sp>
      <p:pic>
        <p:nvPicPr>
          <p:cNvPr id="18" name="Immagine 17">
            <a:extLst>
              <a:ext uri="{FF2B5EF4-FFF2-40B4-BE49-F238E27FC236}">
                <a16:creationId xmlns:a16="http://schemas.microsoft.com/office/drawing/2014/main" id="{1E0DC2DD-CF38-A54D-8F43-0CADC4BDF95F}"/>
              </a:ext>
            </a:extLst>
          </p:cNvPr>
          <p:cNvPicPr>
            <a:picLocks noChangeAspect="1"/>
          </p:cNvPicPr>
          <p:nvPr/>
        </p:nvPicPr>
        <p:blipFill rotWithShape="1">
          <a:blip r:embed="rId3">
            <a:extLst>
              <a:ext uri="{28A0092B-C50C-407E-A947-70E740481C1C}">
                <a14:useLocalDpi xmlns:a14="http://schemas.microsoft.com/office/drawing/2010/main" val="0"/>
              </a:ext>
            </a:extLst>
          </a:blip>
          <a:srcRect l="528" t="51664" r="-528" b="2614"/>
          <a:stretch/>
        </p:blipFill>
        <p:spPr>
          <a:xfrm>
            <a:off x="6975470" y="3668394"/>
            <a:ext cx="1357258" cy="10846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ttangolo 15">
            <a:extLst>
              <a:ext uri="{FF2B5EF4-FFF2-40B4-BE49-F238E27FC236}">
                <a16:creationId xmlns:a16="http://schemas.microsoft.com/office/drawing/2014/main" id="{FD22A259-98B2-3947-BF0E-A45DBAFDD9B7}"/>
              </a:ext>
            </a:extLst>
          </p:cNvPr>
          <p:cNvSpPr/>
          <p:nvPr/>
        </p:nvSpPr>
        <p:spPr>
          <a:xfrm rot="21129367">
            <a:off x="6490686" y="3579332"/>
            <a:ext cx="743475"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fluorite</a:t>
            </a:r>
            <a:endParaRPr lang="it-IT" sz="1200" dirty="0"/>
          </a:p>
        </p:txBody>
      </p:sp>
    </p:spTree>
    <p:extLst>
      <p:ext uri="{BB962C8B-B14F-4D97-AF65-F5344CB8AC3E}">
        <p14:creationId xmlns:p14="http://schemas.microsoft.com/office/powerpoint/2010/main" val="2340351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F85D49-07E3-4588-8165-71FEBDCF5A96}"/>
              </a:ext>
            </a:extLst>
          </p:cNvPr>
          <p:cNvSpPr>
            <a:spLocks noGrp="1"/>
          </p:cNvSpPr>
          <p:nvPr>
            <p:ph type="title"/>
          </p:nvPr>
        </p:nvSpPr>
        <p:spPr/>
        <p:txBody>
          <a:bodyPr>
            <a:normAutofit/>
          </a:bodyPr>
          <a:lstStyle/>
          <a:p>
            <a:r>
              <a:rPr lang="it-IT" sz="4000" b="1" dirty="0">
                <a:solidFill>
                  <a:schemeClr val="accent6">
                    <a:lumMod val="75000"/>
                  </a:schemeClr>
                </a:solidFill>
              </a:rPr>
              <a:t>La classificazione dei minerali</a:t>
            </a:r>
          </a:p>
        </p:txBody>
      </p:sp>
      <p:sp>
        <p:nvSpPr>
          <p:cNvPr id="3" name="Segnaposto contenuto 2">
            <a:extLst>
              <a:ext uri="{FF2B5EF4-FFF2-40B4-BE49-F238E27FC236}">
                <a16:creationId xmlns:a16="http://schemas.microsoft.com/office/drawing/2014/main" id="{6B8ACFF0-56CF-4198-97B7-97B380CEB54B}"/>
              </a:ext>
            </a:extLst>
          </p:cNvPr>
          <p:cNvSpPr>
            <a:spLocks noGrp="1"/>
          </p:cNvSpPr>
          <p:nvPr>
            <p:ph idx="1"/>
          </p:nvPr>
        </p:nvSpPr>
        <p:spPr>
          <a:xfrm>
            <a:off x="457200" y="1063229"/>
            <a:ext cx="8229600" cy="2588641"/>
          </a:xfrm>
        </p:spPr>
        <p:txBody>
          <a:bodyPr>
            <a:normAutofit/>
          </a:bodyPr>
          <a:lstStyle/>
          <a:p>
            <a:pPr marL="0" indent="0">
              <a:buNone/>
            </a:pPr>
            <a:r>
              <a:rPr lang="it-IT" sz="1600" b="1" dirty="0">
                <a:solidFill>
                  <a:schemeClr val="accent6">
                    <a:lumMod val="75000"/>
                  </a:schemeClr>
                </a:solidFill>
              </a:rPr>
              <a:t>Carbonati</a:t>
            </a:r>
            <a:r>
              <a:rPr lang="it-IT" sz="1600" dirty="0"/>
              <a:t>: sono elementi metallici legati al gruppo CO</a:t>
            </a:r>
            <a:r>
              <a:rPr lang="it-IT" sz="1600" baseline="-25000" dirty="0"/>
              <a:t>3</a:t>
            </a:r>
            <a:r>
              <a:rPr lang="it-IT" sz="1600" dirty="0"/>
              <a:t>. A contatto con acidi liberano anidride carbonica, sviluppando effervescenza. Sono esempi la </a:t>
            </a:r>
            <a:r>
              <a:rPr lang="it-IT" sz="1600" b="1" dirty="0"/>
              <a:t>calcite</a:t>
            </a:r>
            <a:r>
              <a:rPr lang="it-IT" sz="1600" dirty="0"/>
              <a:t> e l’</a:t>
            </a:r>
            <a:r>
              <a:rPr lang="it-IT" sz="1600" b="1" dirty="0"/>
              <a:t>aragonite</a:t>
            </a:r>
            <a:r>
              <a:rPr lang="it-IT" sz="1600" dirty="0"/>
              <a:t>.</a:t>
            </a:r>
          </a:p>
          <a:p>
            <a:pPr marL="0" indent="0">
              <a:spcBef>
                <a:spcPts val="384"/>
              </a:spcBef>
              <a:buNone/>
            </a:pPr>
            <a:r>
              <a:rPr lang="it-IT" sz="1600" b="1" dirty="0">
                <a:solidFill>
                  <a:schemeClr val="accent6">
                    <a:lumMod val="75000"/>
                  </a:schemeClr>
                </a:solidFill>
              </a:rPr>
              <a:t>Solfati</a:t>
            </a:r>
            <a:r>
              <a:rPr lang="it-IT" sz="1600" dirty="0"/>
              <a:t>: formati da elementi metallici legati allo ione solfato SO</a:t>
            </a:r>
            <a:r>
              <a:rPr lang="it-IT" sz="1600" baseline="30000" dirty="0"/>
              <a:t>2-</a:t>
            </a:r>
            <a:r>
              <a:rPr lang="it-IT" sz="1600" baseline="-25000" dirty="0"/>
              <a:t>4</a:t>
            </a:r>
            <a:r>
              <a:rPr lang="it-IT" sz="1600" dirty="0"/>
              <a:t>. Il solfato più comune è il </a:t>
            </a:r>
            <a:r>
              <a:rPr lang="it-IT" sz="1600" b="1" dirty="0"/>
              <a:t>gesso</a:t>
            </a:r>
            <a:r>
              <a:rPr lang="it-IT" sz="1600" dirty="0"/>
              <a:t>. La sua forma priva d’acqua si chiama </a:t>
            </a:r>
            <a:r>
              <a:rPr lang="it-IT" sz="1600" b="1" dirty="0"/>
              <a:t>anidrite</a:t>
            </a:r>
            <a:r>
              <a:rPr lang="it-IT" sz="1600" dirty="0"/>
              <a:t>.</a:t>
            </a:r>
          </a:p>
          <a:p>
            <a:pPr marL="0" indent="0">
              <a:spcBef>
                <a:spcPts val="384"/>
              </a:spcBef>
              <a:buNone/>
            </a:pPr>
            <a:r>
              <a:rPr lang="it-IT" sz="1600" b="1" dirty="0">
                <a:solidFill>
                  <a:schemeClr val="accent6">
                    <a:lumMod val="75000"/>
                  </a:schemeClr>
                </a:solidFill>
              </a:rPr>
              <a:t>Fosfati</a:t>
            </a:r>
            <a:r>
              <a:rPr lang="it-IT" sz="1600" dirty="0"/>
              <a:t>: formati da elementi metallici e PO</a:t>
            </a:r>
            <a:r>
              <a:rPr lang="it-IT" sz="1600" baseline="30000" dirty="0"/>
              <a:t>3-</a:t>
            </a:r>
            <a:r>
              <a:rPr lang="it-IT" sz="1600" baseline="-25000" dirty="0"/>
              <a:t>4</a:t>
            </a:r>
            <a:r>
              <a:rPr lang="it-IT" sz="1600" dirty="0"/>
              <a:t>. A questa classe appartengono le </a:t>
            </a:r>
            <a:r>
              <a:rPr lang="it-IT" sz="1600" b="1" dirty="0"/>
              <a:t>apatiti</a:t>
            </a:r>
            <a:r>
              <a:rPr lang="it-IT" sz="1600" dirty="0"/>
              <a:t> (fosfati di calcio usati per produrre fertilizzanti) e le </a:t>
            </a:r>
            <a:r>
              <a:rPr lang="it-IT" sz="1600" b="1" dirty="0"/>
              <a:t>turchesi</a:t>
            </a:r>
            <a:r>
              <a:rPr lang="it-IT" sz="1600" dirty="0"/>
              <a:t>.</a:t>
            </a:r>
          </a:p>
          <a:p>
            <a:pPr marL="0" indent="0">
              <a:spcBef>
                <a:spcPts val="384"/>
              </a:spcBef>
              <a:buNone/>
            </a:pPr>
            <a:r>
              <a:rPr lang="it-IT" sz="1600" b="1" dirty="0">
                <a:solidFill>
                  <a:schemeClr val="accent6">
                    <a:lumMod val="75000"/>
                  </a:schemeClr>
                </a:solidFill>
              </a:rPr>
              <a:t>Silicati</a:t>
            </a:r>
            <a:r>
              <a:rPr lang="it-IT" sz="1600" dirty="0"/>
              <a:t>: contengono il gruppo SiO</a:t>
            </a:r>
            <a:r>
              <a:rPr lang="it-IT" sz="1600" baseline="-25000" dirty="0"/>
              <a:t>4</a:t>
            </a:r>
            <a:r>
              <a:rPr lang="it-IT" sz="1600" dirty="0"/>
              <a:t> e formano strutture molto regolari come nello </a:t>
            </a:r>
            <a:r>
              <a:rPr lang="it-IT" sz="1600" b="1" dirty="0"/>
              <a:t>zircone</a:t>
            </a:r>
            <a:r>
              <a:rPr lang="it-IT" sz="1600" dirty="0"/>
              <a:t>, nei </a:t>
            </a:r>
            <a:r>
              <a:rPr lang="it-IT" sz="1600" b="1" dirty="0"/>
              <a:t>granati</a:t>
            </a:r>
            <a:r>
              <a:rPr lang="it-IT" sz="1600" dirty="0"/>
              <a:t>, nel </a:t>
            </a:r>
            <a:r>
              <a:rPr lang="it-IT" sz="1600" b="1" dirty="0"/>
              <a:t>topazio</a:t>
            </a:r>
            <a:r>
              <a:rPr lang="it-IT" sz="1600" dirty="0"/>
              <a:t>, gruppi laminari come nel </a:t>
            </a:r>
            <a:r>
              <a:rPr lang="it-IT" sz="1600" b="1" dirty="0"/>
              <a:t>talco</a:t>
            </a:r>
            <a:r>
              <a:rPr lang="it-IT" sz="1600" dirty="0"/>
              <a:t> e fibrose come nell’</a:t>
            </a:r>
            <a:r>
              <a:rPr lang="it-IT" sz="1600" b="1" dirty="0"/>
              <a:t>amianto</a:t>
            </a:r>
            <a:r>
              <a:rPr lang="it-IT" sz="1600" dirty="0"/>
              <a:t>. Altri silicati sono il </a:t>
            </a:r>
            <a:r>
              <a:rPr lang="it-IT" sz="1600" b="1" dirty="0"/>
              <a:t>berillo </a:t>
            </a:r>
            <a:r>
              <a:rPr lang="it-IT" sz="1600" dirty="0"/>
              <a:t>(</a:t>
            </a:r>
            <a:r>
              <a:rPr lang="it-IT" sz="1600" b="1" dirty="0"/>
              <a:t>smeraldi</a:t>
            </a:r>
            <a:r>
              <a:rPr lang="it-IT" sz="1600" dirty="0"/>
              <a:t> e </a:t>
            </a:r>
            <a:r>
              <a:rPr lang="it-IT" sz="1600" b="1" dirty="0"/>
              <a:t>acquamarina</a:t>
            </a:r>
            <a:r>
              <a:rPr lang="it-IT" sz="1600" dirty="0"/>
              <a:t>) oppure i </a:t>
            </a:r>
            <a:r>
              <a:rPr lang="it-IT" sz="1600" b="1" dirty="0"/>
              <a:t>feldspati</a:t>
            </a:r>
            <a:r>
              <a:rPr lang="it-IT" sz="1600" dirty="0"/>
              <a:t>.</a:t>
            </a:r>
          </a:p>
        </p:txBody>
      </p:sp>
      <p:pic>
        <p:nvPicPr>
          <p:cNvPr id="4" name="Immagine 47" descr="logo LATTES OK nero.jpg">
            <a:extLst>
              <a:ext uri="{FF2B5EF4-FFF2-40B4-BE49-F238E27FC236}">
                <a16:creationId xmlns:a16="http://schemas.microsoft.com/office/drawing/2014/main" id="{2FE58DFC-30BC-FE49-BD97-E51D4E219D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64980B9F-36CD-664E-ACDD-083BA2C72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7125">
            <a:off x="5716668" y="3529560"/>
            <a:ext cx="1604640" cy="13283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magine 7">
            <a:extLst>
              <a:ext uri="{FF2B5EF4-FFF2-40B4-BE49-F238E27FC236}">
                <a16:creationId xmlns:a16="http://schemas.microsoft.com/office/drawing/2014/main" id="{AE056750-8186-C84A-A544-AFB274BC1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853" y="3668207"/>
            <a:ext cx="1983107" cy="1253008"/>
          </a:xfrm>
          <a:prstGeom prst="rect">
            <a:avLst/>
          </a:prstGeom>
        </p:spPr>
      </p:pic>
      <p:pic>
        <p:nvPicPr>
          <p:cNvPr id="10" name="Immagine 9">
            <a:extLst>
              <a:ext uri="{FF2B5EF4-FFF2-40B4-BE49-F238E27FC236}">
                <a16:creationId xmlns:a16="http://schemas.microsoft.com/office/drawing/2014/main" id="{3BCFC903-2321-9E4C-BF7B-B90808FE02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6359" y="3706144"/>
            <a:ext cx="1946926" cy="1021564"/>
          </a:xfrm>
          <a:prstGeom prst="rect">
            <a:avLst/>
          </a:prstGeom>
        </p:spPr>
      </p:pic>
      <p:sp>
        <p:nvSpPr>
          <p:cNvPr id="11" name="Rettangolo 10">
            <a:extLst>
              <a:ext uri="{FF2B5EF4-FFF2-40B4-BE49-F238E27FC236}">
                <a16:creationId xmlns:a16="http://schemas.microsoft.com/office/drawing/2014/main" id="{D16C8B51-81E8-CB46-882E-2127DD2DB148}"/>
              </a:ext>
            </a:extLst>
          </p:cNvPr>
          <p:cNvSpPr/>
          <p:nvPr/>
        </p:nvSpPr>
        <p:spPr>
          <a:xfrm>
            <a:off x="806017" y="4045617"/>
            <a:ext cx="743475"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amianto</a:t>
            </a:r>
            <a:endParaRPr lang="it-IT" sz="1200" dirty="0"/>
          </a:p>
        </p:txBody>
      </p:sp>
      <p:sp>
        <p:nvSpPr>
          <p:cNvPr id="12" name="Rettangolo 11">
            <a:extLst>
              <a:ext uri="{FF2B5EF4-FFF2-40B4-BE49-F238E27FC236}">
                <a16:creationId xmlns:a16="http://schemas.microsoft.com/office/drawing/2014/main" id="{19C1DD49-2B10-D34C-B474-D6AF2F316258}"/>
              </a:ext>
            </a:extLst>
          </p:cNvPr>
          <p:cNvSpPr/>
          <p:nvPr/>
        </p:nvSpPr>
        <p:spPr>
          <a:xfrm>
            <a:off x="7213175" y="3779084"/>
            <a:ext cx="785738"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smeraldo</a:t>
            </a:r>
            <a:endParaRPr lang="it-IT" sz="1200" dirty="0"/>
          </a:p>
        </p:txBody>
      </p:sp>
      <p:sp>
        <p:nvSpPr>
          <p:cNvPr id="13" name="Rettangolo 12">
            <a:extLst>
              <a:ext uri="{FF2B5EF4-FFF2-40B4-BE49-F238E27FC236}">
                <a16:creationId xmlns:a16="http://schemas.microsoft.com/office/drawing/2014/main" id="{0D51B634-4CB3-0A45-9F8D-B8BFFFD179D3}"/>
              </a:ext>
            </a:extLst>
          </p:cNvPr>
          <p:cNvSpPr/>
          <p:nvPr/>
        </p:nvSpPr>
        <p:spPr>
          <a:xfrm rot="21129367">
            <a:off x="3332825" y="3734680"/>
            <a:ext cx="743475"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turchese</a:t>
            </a:r>
            <a:endParaRPr lang="it-IT" sz="1200" dirty="0"/>
          </a:p>
        </p:txBody>
      </p:sp>
    </p:spTree>
    <p:extLst>
      <p:ext uri="{BB962C8B-B14F-4D97-AF65-F5344CB8AC3E}">
        <p14:creationId xmlns:p14="http://schemas.microsoft.com/office/powerpoint/2010/main" val="3226370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329E74-2A3E-4750-A4FA-F465978C9840}"/>
              </a:ext>
            </a:extLst>
          </p:cNvPr>
          <p:cNvSpPr>
            <a:spLocks noGrp="1"/>
          </p:cNvSpPr>
          <p:nvPr>
            <p:ph type="title"/>
          </p:nvPr>
        </p:nvSpPr>
        <p:spPr>
          <a:xfrm>
            <a:off x="457200" y="123478"/>
            <a:ext cx="8229600" cy="857250"/>
          </a:xfrm>
        </p:spPr>
        <p:txBody>
          <a:bodyPr>
            <a:normAutofit/>
          </a:bodyPr>
          <a:lstStyle/>
          <a:p>
            <a:r>
              <a:rPr lang="it-IT" sz="4000" b="1" dirty="0">
                <a:solidFill>
                  <a:schemeClr val="accent6">
                    <a:lumMod val="75000"/>
                  </a:schemeClr>
                </a:solidFill>
              </a:rPr>
              <a:t>Le rocce</a:t>
            </a:r>
          </a:p>
        </p:txBody>
      </p:sp>
      <p:sp>
        <p:nvSpPr>
          <p:cNvPr id="3" name="Segnaposto contenuto 2">
            <a:extLst>
              <a:ext uri="{FF2B5EF4-FFF2-40B4-BE49-F238E27FC236}">
                <a16:creationId xmlns:a16="http://schemas.microsoft.com/office/drawing/2014/main" id="{2C1634A9-27F2-4D2F-8124-405E4E1F715E}"/>
              </a:ext>
            </a:extLst>
          </p:cNvPr>
          <p:cNvSpPr>
            <a:spLocks noGrp="1"/>
          </p:cNvSpPr>
          <p:nvPr>
            <p:ph idx="1"/>
          </p:nvPr>
        </p:nvSpPr>
        <p:spPr>
          <a:xfrm>
            <a:off x="683568" y="1059582"/>
            <a:ext cx="7920880" cy="3744416"/>
          </a:xfrm>
        </p:spPr>
        <p:txBody>
          <a:bodyPr>
            <a:normAutofit/>
          </a:bodyPr>
          <a:lstStyle/>
          <a:p>
            <a:pPr marL="0" indent="0">
              <a:buNone/>
            </a:pPr>
            <a:r>
              <a:rPr lang="it-IT" sz="1800" dirty="0"/>
              <a:t>Le rocce sono costituite da un aggregato di singoli minerali. Le rocce costituiscono la superficie solida del nostro pianeta e vengono classificate, in base ai processi che hanno portato alla loro formazione, in </a:t>
            </a:r>
            <a:r>
              <a:rPr lang="it-IT" sz="1800" b="1" dirty="0"/>
              <a:t>sedimentarie</a:t>
            </a:r>
            <a:r>
              <a:rPr lang="it-IT" sz="1800" dirty="0"/>
              <a:t>, </a:t>
            </a:r>
            <a:r>
              <a:rPr lang="it-IT" sz="1800" b="1" dirty="0"/>
              <a:t>magmatiche</a:t>
            </a:r>
            <a:r>
              <a:rPr lang="it-IT" sz="1800" dirty="0"/>
              <a:t> e </a:t>
            </a:r>
            <a:r>
              <a:rPr lang="it-IT" sz="1800" b="1" dirty="0"/>
              <a:t>metamorfiche</a:t>
            </a:r>
            <a:r>
              <a:rPr lang="it-IT" sz="1800" dirty="0"/>
              <a:t>.</a:t>
            </a:r>
          </a:p>
          <a:p>
            <a:pPr marL="0" indent="0">
              <a:buNone/>
            </a:pPr>
            <a:r>
              <a:rPr lang="it-IT" sz="1800" dirty="0"/>
              <a:t>Come per l’acqua anche le rocce, in tempi molto più lunghi, subiscono un profondo  mutamento. Questa continua trasformazione viene detta </a:t>
            </a:r>
            <a:r>
              <a:rPr lang="it-IT" sz="1800" b="1" dirty="0">
                <a:solidFill>
                  <a:schemeClr val="accent6">
                    <a:lumMod val="75000"/>
                  </a:schemeClr>
                </a:solidFill>
              </a:rPr>
              <a:t>ciclo delle rocce</a:t>
            </a:r>
            <a:r>
              <a:rPr lang="it-IT" sz="1800" dirty="0"/>
              <a:t>. </a:t>
            </a:r>
            <a:br>
              <a:rPr lang="it-IT" sz="1800" dirty="0"/>
            </a:br>
            <a:r>
              <a:rPr lang="it-IT" sz="1800" dirty="0"/>
              <a:t>Eccone i passaggi principali:</a:t>
            </a:r>
          </a:p>
          <a:p>
            <a:pPr marL="234900" indent="-234900">
              <a:buFont typeface="+mj-lt"/>
              <a:buAutoNum type="arabicPeriod"/>
            </a:pPr>
            <a:r>
              <a:rPr lang="it-IT" sz="1800" dirty="0"/>
              <a:t>A profondità tra i 100 e i 300 km, a causa delle temperatura elevate, le rocce fondono formando il </a:t>
            </a:r>
            <a:r>
              <a:rPr lang="it-IT" sz="1800" b="1" dirty="0"/>
              <a:t>magma</a:t>
            </a:r>
            <a:r>
              <a:rPr lang="it-IT" sz="1800" dirty="0"/>
              <a:t>.</a:t>
            </a:r>
          </a:p>
          <a:p>
            <a:pPr marL="234900" indent="-234900">
              <a:buFont typeface="+mj-lt"/>
              <a:buAutoNum type="arabicPeriod"/>
            </a:pPr>
            <a:r>
              <a:rPr lang="it-IT" sz="1800" dirty="0"/>
              <a:t>Il magma sale in superfice e, solidificandosi, origina </a:t>
            </a:r>
            <a:r>
              <a:rPr lang="it-IT" sz="1800" b="1" dirty="0"/>
              <a:t>rocce magmatiche effusive</a:t>
            </a:r>
            <a:r>
              <a:rPr lang="it-IT" sz="1800" dirty="0"/>
              <a:t>.</a:t>
            </a:r>
          </a:p>
          <a:p>
            <a:pPr marL="234900" indent="-234900">
              <a:buFont typeface="+mj-lt"/>
              <a:buAutoNum type="arabicPeriod"/>
            </a:pPr>
            <a:r>
              <a:rPr lang="it-IT" sz="1800" dirty="0"/>
              <a:t>Se il magma solidifica in profondità si formano </a:t>
            </a:r>
            <a:r>
              <a:rPr lang="it-IT" sz="1800" b="1" dirty="0"/>
              <a:t>rocce magmatiche intrusive.</a:t>
            </a:r>
            <a:endParaRPr lang="it-IT" sz="1800" dirty="0"/>
          </a:p>
          <a:p>
            <a:pPr marL="0" indent="0">
              <a:buNone/>
            </a:pPr>
            <a:endParaRPr lang="it-IT" sz="1800" dirty="0"/>
          </a:p>
          <a:p>
            <a:pPr marL="0" indent="0" algn="ctr">
              <a:buNone/>
            </a:pPr>
            <a:endParaRPr lang="it-IT" sz="1800" dirty="0"/>
          </a:p>
        </p:txBody>
      </p:sp>
      <p:pic>
        <p:nvPicPr>
          <p:cNvPr id="4" name="Immagine 47" descr="logo LATTES OK nero.jpg">
            <a:extLst>
              <a:ext uri="{FF2B5EF4-FFF2-40B4-BE49-F238E27FC236}">
                <a16:creationId xmlns:a16="http://schemas.microsoft.com/office/drawing/2014/main" id="{10F66EA2-3C3D-3C4A-BD9D-17FA97834F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088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C1AC29-5E48-4DB3-97D5-FF6F6CEE0825}"/>
              </a:ext>
            </a:extLst>
          </p:cNvPr>
          <p:cNvSpPr>
            <a:spLocks noGrp="1"/>
          </p:cNvSpPr>
          <p:nvPr>
            <p:ph type="title"/>
          </p:nvPr>
        </p:nvSpPr>
        <p:spPr>
          <a:xfrm>
            <a:off x="457200" y="51470"/>
            <a:ext cx="8229600" cy="648072"/>
          </a:xfrm>
        </p:spPr>
        <p:txBody>
          <a:bodyPr>
            <a:noAutofit/>
          </a:bodyPr>
          <a:lstStyle/>
          <a:p>
            <a:r>
              <a:rPr lang="it-IT" sz="4000" b="1" dirty="0">
                <a:solidFill>
                  <a:schemeClr val="accent6">
                    <a:lumMod val="75000"/>
                  </a:schemeClr>
                </a:solidFill>
              </a:rPr>
              <a:t>Rocce sedimentarie </a:t>
            </a:r>
          </a:p>
        </p:txBody>
      </p:sp>
      <p:sp>
        <p:nvSpPr>
          <p:cNvPr id="3" name="Segnaposto contenuto 2">
            <a:extLst>
              <a:ext uri="{FF2B5EF4-FFF2-40B4-BE49-F238E27FC236}">
                <a16:creationId xmlns:a16="http://schemas.microsoft.com/office/drawing/2014/main" id="{08ECDCE4-0A3F-4BCE-9769-368CE411EF96}"/>
              </a:ext>
            </a:extLst>
          </p:cNvPr>
          <p:cNvSpPr>
            <a:spLocks noGrp="1"/>
          </p:cNvSpPr>
          <p:nvPr>
            <p:ph idx="1"/>
          </p:nvPr>
        </p:nvSpPr>
        <p:spPr>
          <a:xfrm>
            <a:off x="529208" y="699542"/>
            <a:ext cx="8291264" cy="4320480"/>
          </a:xfrm>
        </p:spPr>
        <p:txBody>
          <a:bodyPr>
            <a:noAutofit/>
          </a:bodyPr>
          <a:lstStyle/>
          <a:p>
            <a:pPr marL="0" indent="0">
              <a:buNone/>
            </a:pPr>
            <a:r>
              <a:rPr lang="it-IT" sz="1600" dirty="0"/>
              <a:t>Tutte le rocce esposte agli agenti atmosferici subiscono modificazioni perdendo frammenti rocciosi che  si depositano a distanza in strati formando </a:t>
            </a:r>
            <a:r>
              <a:rPr lang="it-IT" sz="1600" b="1" dirty="0"/>
              <a:t>accumuli</a:t>
            </a:r>
            <a:r>
              <a:rPr lang="it-IT" sz="1600" dirty="0"/>
              <a:t> o </a:t>
            </a:r>
            <a:r>
              <a:rPr lang="it-IT" sz="1600" b="1" dirty="0"/>
              <a:t>sedimenti</a:t>
            </a:r>
            <a:r>
              <a:rPr lang="it-IT" sz="1600" dirty="0"/>
              <a:t>. Una volta che questi si uniscono originano le </a:t>
            </a:r>
            <a:r>
              <a:rPr lang="it-IT" sz="1600" b="1" dirty="0"/>
              <a:t>rocce</a:t>
            </a:r>
            <a:r>
              <a:rPr lang="it-IT" sz="1600" dirty="0"/>
              <a:t> sedimentarie, che possono essere di natura </a:t>
            </a:r>
            <a:r>
              <a:rPr lang="it-IT" sz="1600" b="1" dirty="0"/>
              <a:t>clastica</a:t>
            </a:r>
            <a:r>
              <a:rPr lang="it-IT" sz="1600" dirty="0"/>
              <a:t>, </a:t>
            </a:r>
            <a:r>
              <a:rPr lang="it-IT" sz="1600" b="1" dirty="0"/>
              <a:t>chimica</a:t>
            </a:r>
            <a:r>
              <a:rPr lang="it-IT" sz="1600" dirty="0"/>
              <a:t> o </a:t>
            </a:r>
            <a:r>
              <a:rPr lang="it-IT" sz="1600" b="1" dirty="0"/>
              <a:t>organica</a:t>
            </a:r>
            <a:r>
              <a:rPr lang="it-IT" sz="1600" dirty="0"/>
              <a:t>.</a:t>
            </a:r>
          </a:p>
          <a:p>
            <a:pPr marL="0" indent="0">
              <a:buNone/>
            </a:pPr>
            <a:r>
              <a:rPr lang="it-IT" sz="1600" dirty="0"/>
              <a:t>Le </a:t>
            </a:r>
            <a:r>
              <a:rPr lang="it-IT" sz="1600" b="1" dirty="0">
                <a:solidFill>
                  <a:schemeClr val="accent6">
                    <a:lumMod val="75000"/>
                  </a:schemeClr>
                </a:solidFill>
              </a:rPr>
              <a:t>rocce clastiche </a:t>
            </a:r>
            <a:r>
              <a:rPr lang="it-IT" sz="1600" dirty="0"/>
              <a:t>si formano dall’unione di frammenti rocciosi preesistenti che si cementano tra loro per effetto della pressione sovrastante che elimina l’acqua presente negli interstizi, riempiti successivamente da sali minerali.</a:t>
            </a:r>
          </a:p>
          <a:p>
            <a:pPr marL="0" indent="0">
              <a:buNone/>
            </a:pPr>
            <a:r>
              <a:rPr lang="it-IT" sz="1600" dirty="0"/>
              <a:t>Le </a:t>
            </a:r>
            <a:r>
              <a:rPr lang="it-IT" sz="1600" b="1" dirty="0">
                <a:solidFill>
                  <a:schemeClr val="accent6">
                    <a:lumMod val="75000"/>
                  </a:schemeClr>
                </a:solidFill>
              </a:rPr>
              <a:t>rocce di origine chimica</a:t>
            </a:r>
            <a:r>
              <a:rPr lang="it-IT" sz="1600" dirty="0">
                <a:solidFill>
                  <a:schemeClr val="accent6">
                    <a:lumMod val="75000"/>
                  </a:schemeClr>
                </a:solidFill>
              </a:rPr>
              <a:t> </a:t>
            </a:r>
            <a:r>
              <a:rPr lang="it-IT" sz="1600" dirty="0"/>
              <a:t>si formano per evaporazione dell’acqua di bacini come laghi (</a:t>
            </a:r>
            <a:r>
              <a:rPr lang="it-IT" sz="1600" b="1" dirty="0"/>
              <a:t>travertino</a:t>
            </a:r>
            <a:r>
              <a:rPr lang="it-IT" sz="1600" dirty="0"/>
              <a:t>, </a:t>
            </a:r>
            <a:r>
              <a:rPr lang="it-IT" sz="1600" b="1" dirty="0"/>
              <a:t>alabastro</a:t>
            </a:r>
            <a:r>
              <a:rPr lang="it-IT" sz="1600" dirty="0"/>
              <a:t>) o mari (</a:t>
            </a:r>
            <a:r>
              <a:rPr lang="it-IT" sz="1600" b="1" dirty="0"/>
              <a:t>salgemma</a:t>
            </a:r>
            <a:r>
              <a:rPr lang="it-IT" sz="1600" dirty="0"/>
              <a:t>, </a:t>
            </a:r>
            <a:r>
              <a:rPr lang="it-IT" sz="1600" b="1" dirty="0"/>
              <a:t>gesso</a:t>
            </a:r>
            <a:r>
              <a:rPr lang="it-IT" sz="1600" dirty="0"/>
              <a:t>).</a:t>
            </a:r>
          </a:p>
          <a:p>
            <a:pPr marL="0" indent="0">
              <a:buNone/>
            </a:pPr>
            <a:r>
              <a:rPr lang="it-IT" sz="1600" dirty="0"/>
              <a:t>Le </a:t>
            </a:r>
            <a:r>
              <a:rPr lang="it-IT" sz="1600" b="1" dirty="0">
                <a:solidFill>
                  <a:schemeClr val="accent6">
                    <a:lumMod val="75000"/>
                  </a:schemeClr>
                </a:solidFill>
              </a:rPr>
              <a:t>rocce organogene </a:t>
            </a:r>
            <a:r>
              <a:rPr lang="it-IT" sz="1600" dirty="0"/>
              <a:t>si formano dall’accumulo dei resti </a:t>
            </a:r>
            <a:br>
              <a:rPr lang="it-IT" sz="1600" dirty="0"/>
            </a:br>
            <a:r>
              <a:rPr lang="it-IT" sz="1600" dirty="0"/>
              <a:t>di miliardi di esseri viventi (conchiglie, alghe, scheletri). </a:t>
            </a:r>
            <a:br>
              <a:rPr lang="it-IT" sz="1600" dirty="0"/>
            </a:br>
            <a:r>
              <a:rPr lang="it-IT" sz="1600" dirty="0"/>
              <a:t>Questi si uniscono formando agglomerati di carbonato </a:t>
            </a:r>
            <a:br>
              <a:rPr lang="it-IT" sz="1600" dirty="0"/>
            </a:br>
            <a:r>
              <a:rPr lang="it-IT" sz="1600" dirty="0"/>
              <a:t>di calcio, le </a:t>
            </a:r>
            <a:r>
              <a:rPr lang="it-IT" sz="1600" b="1" dirty="0"/>
              <a:t>dolomie</a:t>
            </a:r>
            <a:r>
              <a:rPr lang="it-IT" sz="1600" dirty="0"/>
              <a:t>, come nel caso delle </a:t>
            </a:r>
            <a:r>
              <a:rPr lang="it-IT" sz="1600" b="1" dirty="0"/>
              <a:t>Dolomiti</a:t>
            </a:r>
            <a:r>
              <a:rPr lang="it-IT" sz="1600" dirty="0"/>
              <a:t>. </a:t>
            </a:r>
            <a:br>
              <a:rPr lang="it-IT" sz="1600" dirty="0"/>
            </a:br>
            <a:r>
              <a:rPr lang="it-IT" sz="1600" dirty="0"/>
              <a:t>Da depositi di protozoi, si forma la </a:t>
            </a:r>
            <a:r>
              <a:rPr lang="it-IT" sz="1600" b="1" dirty="0"/>
              <a:t>selce</a:t>
            </a:r>
            <a:r>
              <a:rPr lang="it-IT" sz="1600" dirty="0"/>
              <a:t>. Nel caso di sostanze </a:t>
            </a:r>
            <a:br>
              <a:rPr lang="it-IT" sz="1600" dirty="0"/>
            </a:br>
            <a:r>
              <a:rPr lang="it-IT" sz="1600" dirty="0"/>
              <a:t>organiche vere e proprie si possono formare depositi </a:t>
            </a:r>
            <a:br>
              <a:rPr lang="it-IT" sz="1600" dirty="0"/>
            </a:br>
            <a:r>
              <a:rPr lang="it-IT" sz="1600" dirty="0"/>
              <a:t>di </a:t>
            </a:r>
            <a:r>
              <a:rPr lang="it-IT" sz="1600" b="1" dirty="0"/>
              <a:t>carboni</a:t>
            </a:r>
            <a:r>
              <a:rPr lang="it-IT" sz="1600" dirty="0"/>
              <a:t> </a:t>
            </a:r>
            <a:r>
              <a:rPr lang="it-IT" sz="1600" b="1" dirty="0"/>
              <a:t>fossili</a:t>
            </a:r>
            <a:r>
              <a:rPr lang="it-IT" sz="1600" dirty="0"/>
              <a:t> e </a:t>
            </a:r>
            <a:r>
              <a:rPr lang="it-IT" sz="1600" b="1" dirty="0"/>
              <a:t>petrolio</a:t>
            </a:r>
            <a:r>
              <a:rPr lang="it-IT" sz="1600" dirty="0"/>
              <a:t>.</a:t>
            </a:r>
          </a:p>
        </p:txBody>
      </p:sp>
      <p:pic>
        <p:nvPicPr>
          <p:cNvPr id="5" name="Immagine 47" descr="logo LATTES OK nero.jpg">
            <a:extLst>
              <a:ext uri="{FF2B5EF4-FFF2-40B4-BE49-F238E27FC236}">
                <a16:creationId xmlns:a16="http://schemas.microsoft.com/office/drawing/2014/main" id="{32BC8F24-8963-4B40-964C-2367B9420F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4AFDF2C9-FE08-2644-BDED-6F05C9987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654">
            <a:off x="5973266" y="3013670"/>
            <a:ext cx="2808312" cy="18766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ttangolo 8">
            <a:extLst>
              <a:ext uri="{FF2B5EF4-FFF2-40B4-BE49-F238E27FC236}">
                <a16:creationId xmlns:a16="http://schemas.microsoft.com/office/drawing/2014/main" id="{3DE1EB7C-88C3-8E42-9502-B7F27808CF67}"/>
              </a:ext>
            </a:extLst>
          </p:cNvPr>
          <p:cNvSpPr/>
          <p:nvPr/>
        </p:nvSpPr>
        <p:spPr>
          <a:xfrm>
            <a:off x="4860032" y="4660512"/>
            <a:ext cx="1730310"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Catena delle Dolomiti</a:t>
            </a:r>
            <a:endParaRPr lang="it-IT" sz="1200" dirty="0"/>
          </a:p>
        </p:txBody>
      </p:sp>
    </p:spTree>
    <p:extLst>
      <p:ext uri="{BB962C8B-B14F-4D97-AF65-F5344CB8AC3E}">
        <p14:creationId xmlns:p14="http://schemas.microsoft.com/office/powerpoint/2010/main" val="2665283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5A0B4-9891-4B6B-A52D-8CDA70131BD0}"/>
              </a:ext>
            </a:extLst>
          </p:cNvPr>
          <p:cNvSpPr>
            <a:spLocks noGrp="1"/>
          </p:cNvSpPr>
          <p:nvPr>
            <p:ph type="title"/>
          </p:nvPr>
        </p:nvSpPr>
        <p:spPr>
          <a:xfrm>
            <a:off x="457200" y="51470"/>
            <a:ext cx="8229600" cy="857250"/>
          </a:xfrm>
        </p:spPr>
        <p:txBody>
          <a:bodyPr>
            <a:normAutofit/>
          </a:bodyPr>
          <a:lstStyle/>
          <a:p>
            <a:r>
              <a:rPr lang="it-IT" sz="4000" b="1" dirty="0">
                <a:solidFill>
                  <a:schemeClr val="accent6">
                    <a:lumMod val="75000"/>
                  </a:schemeClr>
                </a:solidFill>
              </a:rPr>
              <a:t>Rocce magmatiche</a:t>
            </a:r>
          </a:p>
        </p:txBody>
      </p:sp>
      <p:sp>
        <p:nvSpPr>
          <p:cNvPr id="3" name="Segnaposto contenuto 2">
            <a:extLst>
              <a:ext uri="{FF2B5EF4-FFF2-40B4-BE49-F238E27FC236}">
                <a16:creationId xmlns:a16="http://schemas.microsoft.com/office/drawing/2014/main" id="{775F299D-4E36-4F8A-BEA9-D7F8FDD2E163}"/>
              </a:ext>
            </a:extLst>
          </p:cNvPr>
          <p:cNvSpPr>
            <a:spLocks noGrp="1"/>
          </p:cNvSpPr>
          <p:nvPr>
            <p:ph idx="1"/>
          </p:nvPr>
        </p:nvSpPr>
        <p:spPr>
          <a:xfrm>
            <a:off x="601216" y="843558"/>
            <a:ext cx="8147248" cy="2520279"/>
          </a:xfrm>
        </p:spPr>
        <p:txBody>
          <a:bodyPr>
            <a:normAutofit/>
          </a:bodyPr>
          <a:lstStyle/>
          <a:p>
            <a:pPr marL="0" indent="0">
              <a:buNone/>
            </a:pPr>
            <a:r>
              <a:rPr lang="it-IT" sz="1600" dirty="0"/>
              <a:t>All’interno della Terra la temperatura raggiunge valori così elevati da determinare la fusione delle rocce che si trasformano in </a:t>
            </a:r>
            <a:r>
              <a:rPr lang="it-IT" sz="1600" b="1" dirty="0"/>
              <a:t>magma</a:t>
            </a:r>
            <a:r>
              <a:rPr lang="it-IT" sz="1600" dirty="0"/>
              <a:t>. Le rocce che si formano per </a:t>
            </a:r>
            <a:r>
              <a:rPr lang="it-IT" sz="1600" b="1" dirty="0"/>
              <a:t>raffreddamento</a:t>
            </a:r>
            <a:r>
              <a:rPr lang="it-IT" sz="1600" dirty="0"/>
              <a:t> del magma sono dette </a:t>
            </a:r>
            <a:r>
              <a:rPr lang="it-IT" sz="1600" b="1" dirty="0"/>
              <a:t>magmatiche</a:t>
            </a:r>
            <a:r>
              <a:rPr lang="it-IT" sz="1600" dirty="0"/>
              <a:t> o </a:t>
            </a:r>
            <a:r>
              <a:rPr lang="it-IT" sz="1600" b="1" dirty="0"/>
              <a:t>ignee</a:t>
            </a:r>
            <a:r>
              <a:rPr lang="it-IT" sz="1600" dirty="0"/>
              <a:t> e possono essere:</a:t>
            </a:r>
          </a:p>
          <a:p>
            <a:pPr marL="0" indent="0">
              <a:buNone/>
            </a:pPr>
            <a:r>
              <a:rPr lang="it-IT" sz="1600" b="1" dirty="0">
                <a:solidFill>
                  <a:schemeClr val="accent6">
                    <a:lumMod val="75000"/>
                  </a:schemeClr>
                </a:solidFill>
              </a:rPr>
              <a:t>Rocce</a:t>
            </a:r>
            <a:r>
              <a:rPr lang="it-IT" sz="1600" dirty="0">
                <a:solidFill>
                  <a:schemeClr val="accent6">
                    <a:lumMod val="75000"/>
                  </a:schemeClr>
                </a:solidFill>
              </a:rPr>
              <a:t> </a:t>
            </a:r>
            <a:r>
              <a:rPr lang="it-IT" sz="1600" b="1" dirty="0">
                <a:solidFill>
                  <a:schemeClr val="accent6">
                    <a:lumMod val="75000"/>
                  </a:schemeClr>
                </a:solidFill>
              </a:rPr>
              <a:t>intrusive</a:t>
            </a:r>
            <a:r>
              <a:rPr lang="it-IT" sz="1600" dirty="0"/>
              <a:t>, se il raffreddamento è avvenuto lentamente all’interno della crosta terrestre con la formazione di cristalli simili tra loro per dimensione, come dei </a:t>
            </a:r>
            <a:r>
              <a:rPr lang="it-IT" sz="1600" b="1" dirty="0"/>
              <a:t>graniti</a:t>
            </a:r>
            <a:r>
              <a:rPr lang="it-IT" sz="1600" dirty="0"/>
              <a:t>.</a:t>
            </a:r>
          </a:p>
          <a:p>
            <a:pPr marL="0" indent="0">
              <a:buNone/>
            </a:pPr>
            <a:r>
              <a:rPr lang="it-IT" sz="1600" b="1" dirty="0">
                <a:solidFill>
                  <a:schemeClr val="accent6">
                    <a:lumMod val="75000"/>
                  </a:schemeClr>
                </a:solidFill>
              </a:rPr>
              <a:t>Rocce effusive</a:t>
            </a:r>
            <a:r>
              <a:rPr lang="it-IT" sz="1600" dirty="0"/>
              <a:t>, se il raffreddamento è avvenuto all’esterno in seguito ad un’eruzione vulcanica. La struttura varia secondo le modalità di cristallizzazione. Abbiamo il </a:t>
            </a:r>
            <a:r>
              <a:rPr lang="it-IT" sz="1600" b="1" dirty="0"/>
              <a:t>basalto</a:t>
            </a:r>
            <a:r>
              <a:rPr lang="it-IT" sz="1600" dirty="0"/>
              <a:t> e il </a:t>
            </a:r>
            <a:r>
              <a:rPr lang="it-IT" sz="1600" b="1" dirty="0"/>
              <a:t>porfido</a:t>
            </a:r>
            <a:r>
              <a:rPr lang="it-IT" sz="1600" dirty="0"/>
              <a:t>, con grossi cristalli oppure </a:t>
            </a:r>
            <a:r>
              <a:rPr lang="it-IT" sz="1600" b="1" dirty="0"/>
              <a:t>l’ossidiana</a:t>
            </a:r>
            <a:r>
              <a:rPr lang="it-IT" sz="1600" dirty="0"/>
              <a:t> (nera e vetrosa) e la </a:t>
            </a:r>
            <a:r>
              <a:rPr lang="it-IT" sz="1600" b="1" dirty="0"/>
              <a:t>pomice</a:t>
            </a:r>
            <a:r>
              <a:rPr lang="it-IT" sz="1600" dirty="0"/>
              <a:t> (chiara e leggera), con struttura amorfa.</a:t>
            </a:r>
          </a:p>
        </p:txBody>
      </p:sp>
      <p:pic>
        <p:nvPicPr>
          <p:cNvPr id="4" name="Immagine 47" descr="logo LATTES OK nero.jpg">
            <a:extLst>
              <a:ext uri="{FF2B5EF4-FFF2-40B4-BE49-F238E27FC236}">
                <a16:creationId xmlns:a16="http://schemas.microsoft.com/office/drawing/2014/main" id="{2E73D456-A4BC-5F40-B402-E9D5B6EC17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7EE79745-D870-6045-AA1A-2CDBF59F0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297" y="3147814"/>
            <a:ext cx="2405292" cy="17997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a:extLst>
              <a:ext uri="{FF2B5EF4-FFF2-40B4-BE49-F238E27FC236}">
                <a16:creationId xmlns:a16="http://schemas.microsoft.com/office/drawing/2014/main" id="{474341B1-6E8A-0947-A7D0-1CCAE2568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3045">
            <a:off x="3866654" y="3355873"/>
            <a:ext cx="2207665" cy="14232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a:extLst>
              <a:ext uri="{FF2B5EF4-FFF2-40B4-BE49-F238E27FC236}">
                <a16:creationId xmlns:a16="http://schemas.microsoft.com/office/drawing/2014/main" id="{112A161F-CBA1-4F47-A534-8DB4EACE9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192" y="3246461"/>
            <a:ext cx="2019433" cy="15048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ttangolo 12">
            <a:extLst>
              <a:ext uri="{FF2B5EF4-FFF2-40B4-BE49-F238E27FC236}">
                <a16:creationId xmlns:a16="http://schemas.microsoft.com/office/drawing/2014/main" id="{C0DE3524-8167-D044-ADFE-24BA98735118}"/>
              </a:ext>
            </a:extLst>
          </p:cNvPr>
          <p:cNvSpPr/>
          <p:nvPr/>
        </p:nvSpPr>
        <p:spPr>
          <a:xfrm rot="21132583">
            <a:off x="1045619" y="3734354"/>
            <a:ext cx="743475"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granito</a:t>
            </a:r>
            <a:endParaRPr lang="it-IT" sz="1200" dirty="0"/>
          </a:p>
        </p:txBody>
      </p:sp>
      <p:sp>
        <p:nvSpPr>
          <p:cNvPr id="14" name="Rettangolo 13">
            <a:extLst>
              <a:ext uri="{FF2B5EF4-FFF2-40B4-BE49-F238E27FC236}">
                <a16:creationId xmlns:a16="http://schemas.microsoft.com/office/drawing/2014/main" id="{84BC693A-D6B3-0F41-ADA6-7DFA53FE1FB2}"/>
              </a:ext>
            </a:extLst>
          </p:cNvPr>
          <p:cNvSpPr/>
          <p:nvPr/>
        </p:nvSpPr>
        <p:spPr>
          <a:xfrm rot="477515">
            <a:off x="8026699" y="3447799"/>
            <a:ext cx="785738"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pomice</a:t>
            </a:r>
            <a:endParaRPr lang="it-IT" sz="1200" dirty="0"/>
          </a:p>
        </p:txBody>
      </p:sp>
      <p:sp>
        <p:nvSpPr>
          <p:cNvPr id="15" name="Rettangolo 14">
            <a:extLst>
              <a:ext uri="{FF2B5EF4-FFF2-40B4-BE49-F238E27FC236}">
                <a16:creationId xmlns:a16="http://schemas.microsoft.com/office/drawing/2014/main" id="{95C28C1A-ED6C-C74A-8E42-AAF7C95B6888}"/>
              </a:ext>
            </a:extLst>
          </p:cNvPr>
          <p:cNvSpPr/>
          <p:nvPr/>
        </p:nvSpPr>
        <p:spPr>
          <a:xfrm>
            <a:off x="4289125" y="3208057"/>
            <a:ext cx="743475"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err="1"/>
              <a:t>ossidina</a:t>
            </a:r>
            <a:endParaRPr lang="it-IT" sz="1200" dirty="0"/>
          </a:p>
        </p:txBody>
      </p:sp>
    </p:spTree>
    <p:extLst>
      <p:ext uri="{BB962C8B-B14F-4D97-AF65-F5344CB8AC3E}">
        <p14:creationId xmlns:p14="http://schemas.microsoft.com/office/powerpoint/2010/main" val="2258828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75D172-2363-4018-AFE8-07C4A824946E}"/>
              </a:ext>
            </a:extLst>
          </p:cNvPr>
          <p:cNvSpPr>
            <a:spLocks noGrp="1"/>
          </p:cNvSpPr>
          <p:nvPr>
            <p:ph type="title"/>
          </p:nvPr>
        </p:nvSpPr>
        <p:spPr>
          <a:xfrm>
            <a:off x="457200" y="51470"/>
            <a:ext cx="8229600" cy="857250"/>
          </a:xfrm>
        </p:spPr>
        <p:txBody>
          <a:bodyPr>
            <a:normAutofit/>
          </a:bodyPr>
          <a:lstStyle/>
          <a:p>
            <a:r>
              <a:rPr lang="it-IT" sz="4000" b="1" dirty="0">
                <a:solidFill>
                  <a:schemeClr val="accent6">
                    <a:lumMod val="75000"/>
                  </a:schemeClr>
                </a:solidFill>
              </a:rPr>
              <a:t>Rocce metamorfiche</a:t>
            </a:r>
          </a:p>
        </p:txBody>
      </p:sp>
      <p:sp>
        <p:nvSpPr>
          <p:cNvPr id="3" name="Segnaposto contenuto 2">
            <a:extLst>
              <a:ext uri="{FF2B5EF4-FFF2-40B4-BE49-F238E27FC236}">
                <a16:creationId xmlns:a16="http://schemas.microsoft.com/office/drawing/2014/main" id="{91D21693-2F47-45DE-BBEC-59F7B4A31DCC}"/>
              </a:ext>
            </a:extLst>
          </p:cNvPr>
          <p:cNvSpPr>
            <a:spLocks noGrp="1"/>
          </p:cNvSpPr>
          <p:nvPr>
            <p:ph idx="1"/>
          </p:nvPr>
        </p:nvSpPr>
        <p:spPr>
          <a:xfrm>
            <a:off x="683568" y="1045642"/>
            <a:ext cx="8003232" cy="2684379"/>
          </a:xfrm>
        </p:spPr>
        <p:txBody>
          <a:bodyPr>
            <a:noAutofit/>
          </a:bodyPr>
          <a:lstStyle/>
          <a:p>
            <a:pPr marL="0" indent="0">
              <a:buNone/>
            </a:pPr>
            <a:r>
              <a:rPr lang="it-IT" sz="1600" dirty="0"/>
              <a:t>In particolari condizioni, le rocce magmatiche e sedimentarie possono modificare la propria struttura, trasformandosi in altri tipi di roccia (</a:t>
            </a:r>
            <a:r>
              <a:rPr lang="it-IT" sz="1600" b="1" dirty="0"/>
              <a:t>metamorfismo</a:t>
            </a:r>
            <a:r>
              <a:rPr lang="it-IT" sz="1600" dirty="0"/>
              <a:t>). Queste rocce si chiamano </a:t>
            </a:r>
            <a:r>
              <a:rPr lang="it-IT" sz="1600" b="1" dirty="0">
                <a:solidFill>
                  <a:schemeClr val="accent6">
                    <a:lumMod val="75000"/>
                  </a:schemeClr>
                </a:solidFill>
              </a:rPr>
              <a:t>metamorfiche</a:t>
            </a:r>
            <a:r>
              <a:rPr lang="it-IT" sz="1600" dirty="0"/>
              <a:t>. In alcuni casi le rocce vengono spinte in profondità e la loro struttura viene schiacciata ed allungata, come per gli </a:t>
            </a:r>
            <a:r>
              <a:rPr lang="it-IT" sz="1600" b="1" dirty="0"/>
              <a:t>gneiss</a:t>
            </a:r>
            <a:r>
              <a:rPr lang="it-IT" sz="1600" dirty="0"/>
              <a:t>, gli </a:t>
            </a:r>
            <a:r>
              <a:rPr lang="it-IT" sz="1600" b="1" dirty="0"/>
              <a:t>scisti</a:t>
            </a:r>
            <a:r>
              <a:rPr lang="it-IT" sz="1600" dirty="0"/>
              <a:t>, </a:t>
            </a:r>
            <a:r>
              <a:rPr lang="it-IT" sz="1600" b="1" dirty="0"/>
              <a:t>l’ardesia</a:t>
            </a:r>
            <a:r>
              <a:rPr lang="it-IT" sz="1600" dirty="0"/>
              <a:t>. </a:t>
            </a:r>
            <a:br>
              <a:rPr lang="it-IT" sz="1600" dirty="0"/>
            </a:br>
            <a:r>
              <a:rPr lang="it-IT" sz="1600" dirty="0"/>
              <a:t>Quando, invece, vengono spinte vicino </a:t>
            </a:r>
            <a:br>
              <a:rPr lang="it-IT" sz="1600" dirty="0"/>
            </a:br>
            <a:r>
              <a:rPr lang="it-IT" sz="1600" dirty="0"/>
              <a:t>a serbatoi di magma il calore modifica </a:t>
            </a:r>
            <a:br>
              <a:rPr lang="it-IT" sz="1600" dirty="0"/>
            </a:br>
            <a:r>
              <a:rPr lang="it-IT" sz="1600" dirty="0"/>
              <a:t>la loro struttura, come per i </a:t>
            </a:r>
            <a:r>
              <a:rPr lang="it-IT" sz="1600" b="1" dirty="0"/>
              <a:t>marmi</a:t>
            </a:r>
            <a:r>
              <a:rPr lang="it-IT" sz="1600" dirty="0"/>
              <a:t> </a:t>
            </a:r>
            <a:br>
              <a:rPr lang="it-IT" sz="1600" dirty="0"/>
            </a:br>
            <a:r>
              <a:rPr lang="it-IT" sz="1600" dirty="0"/>
              <a:t>che derivano da rocce calcaree, </a:t>
            </a:r>
            <a:br>
              <a:rPr lang="it-IT" sz="1600" dirty="0"/>
            </a:br>
            <a:r>
              <a:rPr lang="it-IT" sz="1600" dirty="0"/>
              <a:t>il cui carbonato di calcio si trasforma </a:t>
            </a:r>
            <a:br>
              <a:rPr lang="it-IT" sz="1600" dirty="0"/>
            </a:br>
            <a:r>
              <a:rPr lang="it-IT" sz="1600" dirty="0"/>
              <a:t>con il calore in calcite.</a:t>
            </a:r>
          </a:p>
          <a:p>
            <a:pPr marL="0" indent="0">
              <a:buNone/>
            </a:pPr>
            <a:endParaRPr lang="it-IT" sz="1800" dirty="0"/>
          </a:p>
          <a:p>
            <a:pPr marL="0" indent="0" algn="ctr">
              <a:buNone/>
            </a:pPr>
            <a:endParaRPr lang="it-IT" sz="1800" dirty="0">
              <a:solidFill>
                <a:srgbClr val="FF0000"/>
              </a:solidFill>
            </a:endParaRPr>
          </a:p>
          <a:p>
            <a:pPr marL="0" indent="0" algn="ctr">
              <a:buNone/>
            </a:pPr>
            <a:endParaRPr lang="it-IT" sz="3600" dirty="0">
              <a:solidFill>
                <a:srgbClr val="FF0000"/>
              </a:solidFill>
            </a:endParaRPr>
          </a:p>
        </p:txBody>
      </p:sp>
      <p:pic>
        <p:nvPicPr>
          <p:cNvPr id="4" name="Immagine 47" descr="logo LATTES OK nero.jpg">
            <a:extLst>
              <a:ext uri="{FF2B5EF4-FFF2-40B4-BE49-F238E27FC236}">
                <a16:creationId xmlns:a16="http://schemas.microsoft.com/office/drawing/2014/main" id="{1D0282E6-2F91-C942-AD4C-142CE56A6D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B827EA1D-14FC-1A4F-826D-086A1C10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11710"/>
            <a:ext cx="4031311" cy="26843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C695F024-EDFA-0B49-ADB3-7A882BBCD929}"/>
              </a:ext>
            </a:extLst>
          </p:cNvPr>
          <p:cNvSpPr/>
          <p:nvPr/>
        </p:nvSpPr>
        <p:spPr>
          <a:xfrm rot="21132583">
            <a:off x="3649306" y="4305429"/>
            <a:ext cx="1162294"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cava di marmo</a:t>
            </a:r>
            <a:endParaRPr lang="it-IT" sz="1200" dirty="0"/>
          </a:p>
        </p:txBody>
      </p:sp>
    </p:spTree>
    <p:extLst>
      <p:ext uri="{BB962C8B-B14F-4D97-AF65-F5344CB8AC3E}">
        <p14:creationId xmlns:p14="http://schemas.microsoft.com/office/powerpoint/2010/main" val="66473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68F7F2-297A-4814-ABAF-8CA95F6AC72F}"/>
              </a:ext>
            </a:extLst>
          </p:cNvPr>
          <p:cNvSpPr>
            <a:spLocks noGrp="1"/>
          </p:cNvSpPr>
          <p:nvPr>
            <p:ph type="title"/>
          </p:nvPr>
        </p:nvSpPr>
        <p:spPr>
          <a:xfrm>
            <a:off x="457200" y="205979"/>
            <a:ext cx="8229600" cy="781595"/>
          </a:xfrm>
        </p:spPr>
        <p:txBody>
          <a:bodyPr>
            <a:normAutofit/>
          </a:bodyPr>
          <a:lstStyle/>
          <a:p>
            <a:r>
              <a:rPr lang="it-IT" sz="4000" b="1" dirty="0">
                <a:solidFill>
                  <a:schemeClr val="accent6">
                    <a:lumMod val="75000"/>
                  </a:schemeClr>
                </a:solidFill>
              </a:rPr>
              <a:t>Il ciclo delle rocce</a:t>
            </a:r>
          </a:p>
        </p:txBody>
      </p:sp>
      <p:pic>
        <p:nvPicPr>
          <p:cNvPr id="4" name="Immagine 47" descr="logo LATTES OK nero.jpg">
            <a:extLst>
              <a:ext uri="{FF2B5EF4-FFF2-40B4-BE49-F238E27FC236}">
                <a16:creationId xmlns:a16="http://schemas.microsoft.com/office/drawing/2014/main" id="{B550B7C6-0769-B848-809C-6F1EF7D7D2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4457F9B5-500A-5542-903A-389071B62D94}"/>
              </a:ext>
            </a:extLst>
          </p:cNvPr>
          <p:cNvPicPr>
            <a:picLocks noChangeAspect="1"/>
          </p:cNvPicPr>
          <p:nvPr/>
        </p:nvPicPr>
        <p:blipFill rotWithShape="1">
          <a:blip r:embed="rId3">
            <a:extLst>
              <a:ext uri="{28A0092B-C50C-407E-A947-70E740481C1C}">
                <a14:useLocalDpi xmlns:a14="http://schemas.microsoft.com/office/drawing/2010/main" val="0"/>
              </a:ext>
            </a:extLst>
          </a:blip>
          <a:srcRect l="-1" r="-1468"/>
          <a:stretch/>
        </p:blipFill>
        <p:spPr>
          <a:xfrm>
            <a:off x="418144" y="1259072"/>
            <a:ext cx="8725856" cy="3075269"/>
          </a:xfrm>
          <a:prstGeom prst="rect">
            <a:avLst/>
          </a:prstGeom>
        </p:spPr>
      </p:pic>
    </p:spTree>
    <p:extLst>
      <p:ext uri="{BB962C8B-B14F-4D97-AF65-F5344CB8AC3E}">
        <p14:creationId xmlns:p14="http://schemas.microsoft.com/office/powerpoint/2010/main" val="946608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15EBED-25B1-48AB-A1FB-4E9DDC2D5A0F}"/>
              </a:ext>
            </a:extLst>
          </p:cNvPr>
          <p:cNvSpPr>
            <a:spLocks noGrp="1"/>
          </p:cNvSpPr>
          <p:nvPr>
            <p:ph type="title"/>
          </p:nvPr>
        </p:nvSpPr>
        <p:spPr/>
        <p:txBody>
          <a:bodyPr>
            <a:normAutofit/>
          </a:bodyPr>
          <a:lstStyle/>
          <a:p>
            <a:r>
              <a:rPr lang="it-IT" sz="4000" b="1" dirty="0">
                <a:solidFill>
                  <a:schemeClr val="accent6">
                    <a:lumMod val="75000"/>
                  </a:schemeClr>
                </a:solidFill>
              </a:rPr>
              <a:t>L’azione fisica dell’acqua</a:t>
            </a:r>
          </a:p>
        </p:txBody>
      </p:sp>
      <p:sp>
        <p:nvSpPr>
          <p:cNvPr id="3" name="Segnaposto contenuto 2">
            <a:extLst>
              <a:ext uri="{FF2B5EF4-FFF2-40B4-BE49-F238E27FC236}">
                <a16:creationId xmlns:a16="http://schemas.microsoft.com/office/drawing/2014/main" id="{16ED9D91-8264-49A5-8C83-D8F46F7AD2C3}"/>
              </a:ext>
            </a:extLst>
          </p:cNvPr>
          <p:cNvSpPr>
            <a:spLocks noGrp="1"/>
          </p:cNvSpPr>
          <p:nvPr>
            <p:ph idx="1"/>
          </p:nvPr>
        </p:nvSpPr>
        <p:spPr>
          <a:xfrm>
            <a:off x="457200" y="915566"/>
            <a:ext cx="8229600" cy="1872208"/>
          </a:xfrm>
        </p:spPr>
        <p:txBody>
          <a:bodyPr/>
          <a:lstStyle/>
          <a:p>
            <a:pPr marL="0" indent="0">
              <a:buNone/>
            </a:pPr>
            <a:r>
              <a:rPr lang="it-IT" sz="2400" b="1" dirty="0">
                <a:solidFill>
                  <a:schemeClr val="accent6">
                    <a:lumMod val="75000"/>
                  </a:schemeClr>
                </a:solidFill>
              </a:rPr>
              <a:t>I fiumi</a:t>
            </a:r>
          </a:p>
          <a:p>
            <a:pPr marL="0" indent="0">
              <a:buNone/>
            </a:pPr>
            <a:r>
              <a:rPr lang="it-IT" sz="1600" dirty="0"/>
              <a:t>Nelle zone montuose, la presenza di acqua in forma di torrenti e fiumi che spesso corrono a forte velocità provoca una forte erosione e disgregazione delle rocce formando delle </a:t>
            </a:r>
            <a:r>
              <a:rPr lang="it-IT" sz="1600" b="1" dirty="0"/>
              <a:t>valli</a:t>
            </a:r>
            <a:r>
              <a:rPr lang="it-IT" sz="1600" dirty="0"/>
              <a:t>, con la tipica forma a V. Se il fiume incontra rocce tenere, si formano </a:t>
            </a:r>
            <a:r>
              <a:rPr lang="it-IT" sz="1600" b="1" dirty="0"/>
              <a:t>canyon</a:t>
            </a:r>
            <a:r>
              <a:rPr lang="it-IT" sz="1600" dirty="0"/>
              <a:t> o </a:t>
            </a:r>
            <a:r>
              <a:rPr lang="it-IT" sz="1600" b="1" dirty="0"/>
              <a:t>gole</a:t>
            </a:r>
            <a:r>
              <a:rPr lang="it-IT" sz="1600" dirty="0"/>
              <a:t>. Se sono presenti rocce di natura diversa si possono formare </a:t>
            </a:r>
            <a:r>
              <a:rPr lang="it-IT" sz="1600" b="1" dirty="0"/>
              <a:t>cascate</a:t>
            </a:r>
            <a:r>
              <a:rPr lang="it-IT" sz="1600" dirty="0"/>
              <a:t> o </a:t>
            </a:r>
            <a:r>
              <a:rPr lang="it-IT" sz="1600" b="1" dirty="0"/>
              <a:t>rapide</a:t>
            </a:r>
            <a:r>
              <a:rPr lang="it-IT" sz="1600" dirty="0"/>
              <a:t>. Quando la minore pendenza diminuisce la velocità dell’acqua, si formano </a:t>
            </a:r>
            <a:r>
              <a:rPr lang="it-IT" sz="1600" b="1" dirty="0"/>
              <a:t>pianure</a:t>
            </a:r>
            <a:r>
              <a:rPr lang="it-IT" sz="1600" dirty="0"/>
              <a:t> </a:t>
            </a:r>
            <a:r>
              <a:rPr lang="it-IT" sz="1600" b="1" dirty="0"/>
              <a:t>alluvionali</a:t>
            </a:r>
            <a:r>
              <a:rPr lang="it-IT" sz="1600" dirty="0"/>
              <a:t>, come la pianura Padana.</a:t>
            </a:r>
          </a:p>
        </p:txBody>
      </p:sp>
      <p:pic>
        <p:nvPicPr>
          <p:cNvPr id="4" name="Immagine 47" descr="logo LATTES OK nero.jpg">
            <a:extLst>
              <a:ext uri="{FF2B5EF4-FFF2-40B4-BE49-F238E27FC236}">
                <a16:creationId xmlns:a16="http://schemas.microsoft.com/office/drawing/2014/main" id="{0A27A132-1D74-A646-9B62-15E0A8CEE0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D152FDEE-FF7C-F645-96A3-474D82243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2703749"/>
            <a:ext cx="2659622" cy="17349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magine 7">
            <a:extLst>
              <a:ext uri="{FF2B5EF4-FFF2-40B4-BE49-F238E27FC236}">
                <a16:creationId xmlns:a16="http://schemas.microsoft.com/office/drawing/2014/main" id="{950F8C61-611F-AD46-AF57-D6DE5A74A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623" y="2703749"/>
            <a:ext cx="2563434" cy="17349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magine 9">
            <a:extLst>
              <a:ext uri="{FF2B5EF4-FFF2-40B4-BE49-F238E27FC236}">
                <a16:creationId xmlns:a16="http://schemas.microsoft.com/office/drawing/2014/main" id="{D4FE1677-2A7C-E048-9ECB-285BE3E81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933" y="2703749"/>
            <a:ext cx="2593579" cy="17209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ttangolo 10">
            <a:extLst>
              <a:ext uri="{FF2B5EF4-FFF2-40B4-BE49-F238E27FC236}">
                <a16:creationId xmlns:a16="http://schemas.microsoft.com/office/drawing/2014/main" id="{CFAEFA92-4B93-6D43-9CFF-835F94ECEC03}"/>
              </a:ext>
            </a:extLst>
          </p:cNvPr>
          <p:cNvSpPr/>
          <p:nvPr/>
        </p:nvSpPr>
        <p:spPr>
          <a:xfrm>
            <a:off x="1016178" y="4252508"/>
            <a:ext cx="1751089" cy="523220"/>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400" b="1" dirty="0"/>
              <a:t>Valle fluviale </a:t>
            </a:r>
            <a:r>
              <a:rPr lang="it-IT" sz="1400" dirty="0"/>
              <a:t>con il tipico profilo a V.</a:t>
            </a:r>
          </a:p>
        </p:txBody>
      </p:sp>
      <p:sp>
        <p:nvSpPr>
          <p:cNvPr id="12" name="Rettangolo 11">
            <a:extLst>
              <a:ext uri="{FF2B5EF4-FFF2-40B4-BE49-F238E27FC236}">
                <a16:creationId xmlns:a16="http://schemas.microsoft.com/office/drawing/2014/main" id="{F66C23AD-4436-8240-B4D1-03B67CBE6D74}"/>
              </a:ext>
            </a:extLst>
          </p:cNvPr>
          <p:cNvSpPr/>
          <p:nvPr/>
        </p:nvSpPr>
        <p:spPr>
          <a:xfrm>
            <a:off x="3464521" y="4252508"/>
            <a:ext cx="2343639" cy="523220"/>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400" dirty="0"/>
              <a:t>La </a:t>
            </a:r>
            <a:r>
              <a:rPr lang="it-IT" sz="1400" b="1" dirty="0"/>
              <a:t>gola</a:t>
            </a:r>
            <a:r>
              <a:rPr lang="it-IT" sz="1400" dirty="0"/>
              <a:t> scavata dal fiume </a:t>
            </a:r>
            <a:r>
              <a:rPr lang="it-IT" sz="1400" dirty="0" err="1"/>
              <a:t>Verdon</a:t>
            </a:r>
            <a:r>
              <a:rPr lang="it-IT" sz="1400" dirty="0"/>
              <a:t>, nel sud della Francia.</a:t>
            </a:r>
          </a:p>
        </p:txBody>
      </p:sp>
      <p:sp>
        <p:nvSpPr>
          <p:cNvPr id="13" name="Rettangolo 12">
            <a:extLst>
              <a:ext uri="{FF2B5EF4-FFF2-40B4-BE49-F238E27FC236}">
                <a16:creationId xmlns:a16="http://schemas.microsoft.com/office/drawing/2014/main" id="{C098327C-4D93-0644-9628-E9FB6132FECC}"/>
              </a:ext>
            </a:extLst>
          </p:cNvPr>
          <p:cNvSpPr/>
          <p:nvPr/>
        </p:nvSpPr>
        <p:spPr>
          <a:xfrm>
            <a:off x="6476524" y="4252508"/>
            <a:ext cx="1874911" cy="523220"/>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400" dirty="0"/>
              <a:t>Le </a:t>
            </a:r>
            <a:r>
              <a:rPr lang="it-IT" sz="1400" b="1" dirty="0"/>
              <a:t>cascate</a:t>
            </a:r>
            <a:r>
              <a:rPr lang="it-IT" sz="1400" dirty="0"/>
              <a:t> dell’</a:t>
            </a:r>
            <a:r>
              <a:rPr lang="it-IT" sz="1400" dirty="0" err="1"/>
              <a:t>Iguazú</a:t>
            </a:r>
            <a:r>
              <a:rPr lang="it-IT" sz="1400" dirty="0"/>
              <a:t>, fra Brasile e Argentina.</a:t>
            </a:r>
          </a:p>
        </p:txBody>
      </p:sp>
    </p:spTree>
    <p:extLst>
      <p:ext uri="{BB962C8B-B14F-4D97-AF65-F5344CB8AC3E}">
        <p14:creationId xmlns:p14="http://schemas.microsoft.com/office/powerpoint/2010/main" val="332164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a:solidFill>
                  <a:schemeClr val="accent6">
                    <a:lumMod val="75000"/>
                  </a:schemeClr>
                </a:solidFill>
              </a:rPr>
              <a:t>La litosfera: rocce e minerali</a:t>
            </a:r>
          </a:p>
        </p:txBody>
      </p:sp>
      <p:sp>
        <p:nvSpPr>
          <p:cNvPr id="3" name="Sottotitolo 2"/>
          <p:cNvSpPr>
            <a:spLocks noGrp="1"/>
          </p:cNvSpPr>
          <p:nvPr>
            <p:ph idx="1"/>
          </p:nvPr>
        </p:nvSpPr>
        <p:spPr/>
        <p:txBody>
          <a:bodyPr>
            <a:normAutofit/>
          </a:bodyPr>
          <a:lstStyle/>
          <a:p>
            <a:pPr marL="0" indent="0" algn="l">
              <a:buNone/>
            </a:pPr>
            <a:r>
              <a:rPr lang="it-IT" sz="1800" dirty="0">
                <a:solidFill>
                  <a:schemeClr val="tx1"/>
                </a:solidFill>
              </a:rPr>
              <a:t>Le </a:t>
            </a:r>
            <a:r>
              <a:rPr lang="it-IT" sz="1800" b="1" dirty="0">
                <a:solidFill>
                  <a:schemeClr val="accent6">
                    <a:lumMod val="75000"/>
                  </a:schemeClr>
                </a:solidFill>
              </a:rPr>
              <a:t>rocce</a:t>
            </a:r>
            <a:r>
              <a:rPr lang="it-IT" sz="1800" dirty="0">
                <a:solidFill>
                  <a:schemeClr val="tx1"/>
                </a:solidFill>
              </a:rPr>
              <a:t> che formano la crosta terrestre si sono formate in milioni di anni e sono costituite da minerali. In base ai processi che hanno portato alla loro formazione, le rocce si classificano in </a:t>
            </a:r>
            <a:r>
              <a:rPr lang="it-IT" sz="1800" b="1" dirty="0">
                <a:solidFill>
                  <a:schemeClr val="tx1"/>
                </a:solidFill>
              </a:rPr>
              <a:t>sedimentarie</a:t>
            </a:r>
            <a:r>
              <a:rPr lang="it-IT" sz="1800" dirty="0">
                <a:solidFill>
                  <a:schemeClr val="tx1"/>
                </a:solidFill>
              </a:rPr>
              <a:t>, </a:t>
            </a:r>
            <a:r>
              <a:rPr lang="it-IT" sz="1800" b="1" dirty="0">
                <a:solidFill>
                  <a:schemeClr val="tx1"/>
                </a:solidFill>
              </a:rPr>
              <a:t>magmatiche</a:t>
            </a:r>
            <a:r>
              <a:rPr lang="it-IT" sz="1800" dirty="0">
                <a:solidFill>
                  <a:schemeClr val="tx1"/>
                </a:solidFill>
              </a:rPr>
              <a:t> e </a:t>
            </a:r>
            <a:r>
              <a:rPr lang="it-IT" sz="1800" b="1" dirty="0">
                <a:solidFill>
                  <a:schemeClr val="tx1"/>
                </a:solidFill>
              </a:rPr>
              <a:t>metamorfiche</a:t>
            </a:r>
            <a:r>
              <a:rPr lang="it-IT" sz="1800" dirty="0">
                <a:solidFill>
                  <a:schemeClr val="tx1"/>
                </a:solidFill>
              </a:rPr>
              <a:t>.</a:t>
            </a:r>
          </a:p>
        </p:txBody>
      </p:sp>
      <p:pic>
        <p:nvPicPr>
          <p:cNvPr id="4" name="Immagine 47" descr="logo LATTES OK nero.jpg">
            <a:extLst>
              <a:ext uri="{FF2B5EF4-FFF2-40B4-BE49-F238E27FC236}">
                <a16:creationId xmlns:a16="http://schemas.microsoft.com/office/drawing/2014/main" id="{D519675B-8E87-F043-BB89-61D8E78AD4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78CD80C2-6051-8342-A323-BF879B196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57398">
            <a:off x="884082" y="2314456"/>
            <a:ext cx="2359583" cy="2109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a:extLst>
              <a:ext uri="{FF2B5EF4-FFF2-40B4-BE49-F238E27FC236}">
                <a16:creationId xmlns:a16="http://schemas.microsoft.com/office/drawing/2014/main" id="{53A4EC5C-D1C1-FC46-BAB0-8FA8BF4AD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2942">
            <a:off x="3345096" y="2793807"/>
            <a:ext cx="2750555" cy="1831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a:extLst>
              <a:ext uri="{FF2B5EF4-FFF2-40B4-BE49-F238E27FC236}">
                <a16:creationId xmlns:a16="http://schemas.microsoft.com/office/drawing/2014/main" id="{045A6280-4530-7144-8A3B-BAF83A0C7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2361" y="2355726"/>
            <a:ext cx="2349022" cy="1741040"/>
          </a:xfrm>
          <a:prstGeom prst="rect">
            <a:avLst/>
          </a:prstGeom>
        </p:spPr>
      </p:pic>
      <p:sp>
        <p:nvSpPr>
          <p:cNvPr id="12" name="Rettangolo 11">
            <a:extLst>
              <a:ext uri="{FF2B5EF4-FFF2-40B4-BE49-F238E27FC236}">
                <a16:creationId xmlns:a16="http://schemas.microsoft.com/office/drawing/2014/main" id="{63A44A92-0017-5940-80E2-FDFAB14BCA32}"/>
              </a:ext>
            </a:extLst>
          </p:cNvPr>
          <p:cNvSpPr/>
          <p:nvPr/>
        </p:nvSpPr>
        <p:spPr>
          <a:xfrm rot="21262732">
            <a:off x="1374365" y="4295149"/>
            <a:ext cx="1408975"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metamorfica</a:t>
            </a:r>
            <a:endParaRPr lang="it-IT" dirty="0"/>
          </a:p>
        </p:txBody>
      </p:sp>
      <p:sp>
        <p:nvSpPr>
          <p:cNvPr id="13" name="Rettangolo 12">
            <a:extLst>
              <a:ext uri="{FF2B5EF4-FFF2-40B4-BE49-F238E27FC236}">
                <a16:creationId xmlns:a16="http://schemas.microsoft.com/office/drawing/2014/main" id="{99BBB00B-58A7-ED45-AA76-E1625FFD0CBE}"/>
              </a:ext>
            </a:extLst>
          </p:cNvPr>
          <p:cNvSpPr/>
          <p:nvPr/>
        </p:nvSpPr>
        <p:spPr>
          <a:xfrm rot="21262732">
            <a:off x="4217845" y="2620264"/>
            <a:ext cx="1438664"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sedimentaria</a:t>
            </a:r>
            <a:endParaRPr lang="it-IT" dirty="0"/>
          </a:p>
        </p:txBody>
      </p:sp>
      <p:sp>
        <p:nvSpPr>
          <p:cNvPr id="15" name="Rettangolo 14">
            <a:extLst>
              <a:ext uri="{FF2B5EF4-FFF2-40B4-BE49-F238E27FC236}">
                <a16:creationId xmlns:a16="http://schemas.microsoft.com/office/drawing/2014/main" id="{B2E4849D-4C8F-F041-9929-8136619573AA}"/>
              </a:ext>
            </a:extLst>
          </p:cNvPr>
          <p:cNvSpPr/>
          <p:nvPr/>
        </p:nvSpPr>
        <p:spPr>
          <a:xfrm rot="188896">
            <a:off x="6710228" y="3912100"/>
            <a:ext cx="1261244" cy="369332"/>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b="1" dirty="0"/>
              <a:t>magmatica</a:t>
            </a:r>
            <a:endParaRPr lang="it-I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7B5EDA-644B-455D-AF38-095F8A31B175}"/>
              </a:ext>
            </a:extLst>
          </p:cNvPr>
          <p:cNvSpPr>
            <a:spLocks noGrp="1"/>
          </p:cNvSpPr>
          <p:nvPr>
            <p:ph type="title"/>
          </p:nvPr>
        </p:nvSpPr>
        <p:spPr/>
        <p:txBody>
          <a:bodyPr>
            <a:normAutofit/>
          </a:bodyPr>
          <a:lstStyle/>
          <a:p>
            <a:r>
              <a:rPr lang="it-IT" sz="4000" b="1" dirty="0">
                <a:solidFill>
                  <a:schemeClr val="accent6">
                    <a:lumMod val="75000"/>
                  </a:schemeClr>
                </a:solidFill>
              </a:rPr>
              <a:t>L’azione fisica dell’acqua</a:t>
            </a:r>
          </a:p>
        </p:txBody>
      </p:sp>
      <p:sp>
        <p:nvSpPr>
          <p:cNvPr id="3" name="Segnaposto contenuto 2">
            <a:extLst>
              <a:ext uri="{FF2B5EF4-FFF2-40B4-BE49-F238E27FC236}">
                <a16:creationId xmlns:a16="http://schemas.microsoft.com/office/drawing/2014/main" id="{789C6233-BB6E-4DB1-AA3C-3CED842B62F8}"/>
              </a:ext>
            </a:extLst>
          </p:cNvPr>
          <p:cNvSpPr>
            <a:spLocks noGrp="1"/>
          </p:cNvSpPr>
          <p:nvPr>
            <p:ph idx="1"/>
          </p:nvPr>
        </p:nvSpPr>
        <p:spPr>
          <a:xfrm>
            <a:off x="755576" y="1200151"/>
            <a:ext cx="4392488" cy="3394472"/>
          </a:xfrm>
        </p:spPr>
        <p:txBody>
          <a:bodyPr/>
          <a:lstStyle/>
          <a:p>
            <a:pPr marL="0" indent="0">
              <a:buNone/>
            </a:pPr>
            <a:r>
              <a:rPr lang="it-IT" sz="2400" b="1" dirty="0">
                <a:solidFill>
                  <a:schemeClr val="accent6">
                    <a:lumMod val="75000"/>
                  </a:schemeClr>
                </a:solidFill>
              </a:rPr>
              <a:t>I ghiacciai</a:t>
            </a:r>
          </a:p>
          <a:p>
            <a:pPr marL="0" indent="0">
              <a:buNone/>
            </a:pPr>
            <a:r>
              <a:rPr lang="it-IT" sz="1600" dirty="0"/>
              <a:t>I ghiacciai, al pari dei fiumi, svolgono un’azione erosiva chiamata </a:t>
            </a:r>
            <a:r>
              <a:rPr lang="it-IT" sz="1600" b="1" dirty="0"/>
              <a:t>esarazione</a:t>
            </a:r>
            <a:r>
              <a:rPr lang="it-IT" sz="1600" dirty="0"/>
              <a:t>. Al contrario dei fiumi, invece, i ghiacciai si trascinano a valle una grande quantità di detriti e materiali rocciosi che, premendo sulle superfici che attraversano, lasciano un solco dalla tipica forma a U. Lungo il percorso il ghiacciaio deposita i materiali che trascina formando le </a:t>
            </a:r>
            <a:r>
              <a:rPr lang="it-IT" sz="1600" b="1" dirty="0"/>
              <a:t>morene</a:t>
            </a:r>
            <a:r>
              <a:rPr lang="it-IT" sz="1600" dirty="0"/>
              <a:t>, oppure massi isolati di grandi dimensioni detti </a:t>
            </a:r>
            <a:r>
              <a:rPr lang="it-IT" sz="1600" b="1" dirty="0"/>
              <a:t>massi</a:t>
            </a:r>
            <a:r>
              <a:rPr lang="it-IT" sz="1600" dirty="0"/>
              <a:t> </a:t>
            </a:r>
            <a:r>
              <a:rPr lang="it-IT" sz="1600" b="1" dirty="0"/>
              <a:t>erratici</a:t>
            </a:r>
            <a:r>
              <a:rPr lang="it-IT" sz="1600" dirty="0"/>
              <a:t>.</a:t>
            </a:r>
          </a:p>
        </p:txBody>
      </p:sp>
      <p:pic>
        <p:nvPicPr>
          <p:cNvPr id="4" name="Immagine 47" descr="logo LATTES OK nero.jpg">
            <a:extLst>
              <a:ext uri="{FF2B5EF4-FFF2-40B4-BE49-F238E27FC236}">
                <a16:creationId xmlns:a16="http://schemas.microsoft.com/office/drawing/2014/main" id="{5AB1F550-DE6E-EA4B-BA3C-A3B483FD16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E5ADC394-969D-B14D-A433-E4B4DA509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1200151"/>
            <a:ext cx="2696237" cy="35553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32E66A7D-F151-2642-B2DE-669BCEB7ADAA}"/>
              </a:ext>
            </a:extLst>
          </p:cNvPr>
          <p:cNvSpPr/>
          <p:nvPr/>
        </p:nvSpPr>
        <p:spPr>
          <a:xfrm rot="21174390">
            <a:off x="4094187" y="4006404"/>
            <a:ext cx="1584175" cy="523220"/>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400" b="1" dirty="0"/>
              <a:t>Valle glaciale </a:t>
            </a:r>
            <a:r>
              <a:rPr lang="it-IT" sz="1400" dirty="0"/>
              <a:t>con la tipica forma a U.</a:t>
            </a:r>
          </a:p>
        </p:txBody>
      </p:sp>
    </p:spTree>
    <p:extLst>
      <p:ext uri="{BB962C8B-B14F-4D97-AF65-F5344CB8AC3E}">
        <p14:creationId xmlns:p14="http://schemas.microsoft.com/office/powerpoint/2010/main" val="660550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0DBD07-79D1-4C74-B095-E235726E3B69}"/>
              </a:ext>
            </a:extLst>
          </p:cNvPr>
          <p:cNvSpPr>
            <a:spLocks noGrp="1"/>
          </p:cNvSpPr>
          <p:nvPr>
            <p:ph type="title"/>
          </p:nvPr>
        </p:nvSpPr>
        <p:spPr>
          <a:xfrm>
            <a:off x="457200" y="195486"/>
            <a:ext cx="8229600" cy="857250"/>
          </a:xfrm>
        </p:spPr>
        <p:txBody>
          <a:bodyPr>
            <a:normAutofit/>
          </a:bodyPr>
          <a:lstStyle/>
          <a:p>
            <a:r>
              <a:rPr lang="it-IT" sz="4000" b="1" dirty="0">
                <a:solidFill>
                  <a:schemeClr val="accent6">
                    <a:lumMod val="75000"/>
                  </a:schemeClr>
                </a:solidFill>
              </a:rPr>
              <a:t>L’azione fisica dell’acqua</a:t>
            </a:r>
          </a:p>
        </p:txBody>
      </p:sp>
      <p:sp>
        <p:nvSpPr>
          <p:cNvPr id="3" name="Segnaposto contenuto 2">
            <a:extLst>
              <a:ext uri="{FF2B5EF4-FFF2-40B4-BE49-F238E27FC236}">
                <a16:creationId xmlns:a16="http://schemas.microsoft.com/office/drawing/2014/main" id="{5D1E54B7-C863-4E35-91E0-1C73854DA561}"/>
              </a:ext>
            </a:extLst>
          </p:cNvPr>
          <p:cNvSpPr>
            <a:spLocks noGrp="1"/>
          </p:cNvSpPr>
          <p:nvPr>
            <p:ph idx="1"/>
          </p:nvPr>
        </p:nvSpPr>
        <p:spPr>
          <a:xfrm>
            <a:off x="457200" y="915566"/>
            <a:ext cx="5442572" cy="3394472"/>
          </a:xfrm>
        </p:spPr>
        <p:txBody>
          <a:bodyPr>
            <a:normAutofit/>
          </a:bodyPr>
          <a:lstStyle/>
          <a:p>
            <a:pPr marL="0" indent="0">
              <a:buNone/>
            </a:pPr>
            <a:r>
              <a:rPr lang="it-IT" sz="2400" b="1" dirty="0">
                <a:solidFill>
                  <a:schemeClr val="accent6">
                    <a:lumMod val="75000"/>
                  </a:schemeClr>
                </a:solidFill>
              </a:rPr>
              <a:t>Le acque meteoriche</a:t>
            </a:r>
          </a:p>
          <a:p>
            <a:pPr marL="0" indent="0">
              <a:buNone/>
            </a:pPr>
            <a:r>
              <a:rPr lang="it-IT" sz="1600" dirty="0"/>
              <a:t>Le acque piovane e quelle che derivano dalla fusione della neve sono dette acque meteoriche. Su terreni argillosi ed esposti, queste incidono la superfice creando una serie di creste sottili e piccole valli dette </a:t>
            </a:r>
            <a:r>
              <a:rPr lang="it-IT" sz="1600" b="1" dirty="0"/>
              <a:t>calanchi</a:t>
            </a:r>
            <a:r>
              <a:rPr lang="it-IT" sz="1600" dirty="0"/>
              <a:t>. Su terreni rocciosi e più resistenti, le acque meteoriche originano erosioni curiose formazioni a fungo, dette </a:t>
            </a:r>
            <a:r>
              <a:rPr lang="it-IT" sz="1600" b="1" dirty="0"/>
              <a:t>piramidi</a:t>
            </a:r>
            <a:r>
              <a:rPr lang="it-IT" sz="1600" dirty="0"/>
              <a:t> </a:t>
            </a:r>
            <a:r>
              <a:rPr lang="it-IT" sz="1600" b="1" dirty="0"/>
              <a:t>di</a:t>
            </a:r>
            <a:r>
              <a:rPr lang="it-IT" sz="1600" dirty="0"/>
              <a:t> </a:t>
            </a:r>
            <a:r>
              <a:rPr lang="it-IT" sz="1600" b="1" dirty="0"/>
              <a:t>terra</a:t>
            </a:r>
            <a:r>
              <a:rPr lang="it-IT" sz="1600" dirty="0"/>
              <a:t>.</a:t>
            </a:r>
          </a:p>
        </p:txBody>
      </p:sp>
      <p:pic>
        <p:nvPicPr>
          <p:cNvPr id="4" name="Immagine 47" descr="logo LATTES OK nero.jpg">
            <a:extLst>
              <a:ext uri="{FF2B5EF4-FFF2-40B4-BE49-F238E27FC236}">
                <a16:creationId xmlns:a16="http://schemas.microsoft.com/office/drawing/2014/main" id="{578B91A1-1B72-0E43-809B-A066A7DD8C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E324B8AE-F9CF-8841-9479-F5021404B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9018">
            <a:off x="6012160" y="1191810"/>
            <a:ext cx="2406689" cy="36072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88B237B3-4A2F-374D-89F4-BF951D2A11C5}"/>
              </a:ext>
            </a:extLst>
          </p:cNvPr>
          <p:cNvSpPr/>
          <p:nvPr/>
        </p:nvSpPr>
        <p:spPr>
          <a:xfrm>
            <a:off x="5620258" y="4630435"/>
            <a:ext cx="1584175" cy="307777"/>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400" b="1" dirty="0"/>
              <a:t>Piramidi di terra</a:t>
            </a:r>
            <a:endParaRPr lang="it-IT" sz="1400" dirty="0"/>
          </a:p>
        </p:txBody>
      </p:sp>
      <p:pic>
        <p:nvPicPr>
          <p:cNvPr id="8" name="Immagine 7">
            <a:extLst>
              <a:ext uri="{FF2B5EF4-FFF2-40B4-BE49-F238E27FC236}">
                <a16:creationId xmlns:a16="http://schemas.microsoft.com/office/drawing/2014/main" id="{C6B76B1D-C46C-0945-BAD9-AFCDC9DBF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5479">
            <a:off x="2386349" y="2900469"/>
            <a:ext cx="2867448" cy="19093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ttangolo 8">
            <a:extLst>
              <a:ext uri="{FF2B5EF4-FFF2-40B4-BE49-F238E27FC236}">
                <a16:creationId xmlns:a16="http://schemas.microsoft.com/office/drawing/2014/main" id="{9695A906-456D-9C45-BF14-D2B5519841AA}"/>
              </a:ext>
            </a:extLst>
          </p:cNvPr>
          <p:cNvSpPr/>
          <p:nvPr/>
        </p:nvSpPr>
        <p:spPr>
          <a:xfrm>
            <a:off x="1560354" y="4002261"/>
            <a:ext cx="959417" cy="307777"/>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400" b="1" dirty="0"/>
              <a:t>Calanchi</a:t>
            </a:r>
            <a:endParaRPr lang="it-IT" sz="1400" dirty="0"/>
          </a:p>
        </p:txBody>
      </p:sp>
    </p:spTree>
    <p:extLst>
      <p:ext uri="{BB962C8B-B14F-4D97-AF65-F5344CB8AC3E}">
        <p14:creationId xmlns:p14="http://schemas.microsoft.com/office/powerpoint/2010/main" val="6273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CDCA2D-BC0E-49F2-A245-D13141036E62}"/>
              </a:ext>
            </a:extLst>
          </p:cNvPr>
          <p:cNvSpPr>
            <a:spLocks noGrp="1"/>
          </p:cNvSpPr>
          <p:nvPr>
            <p:ph type="title"/>
          </p:nvPr>
        </p:nvSpPr>
        <p:spPr/>
        <p:txBody>
          <a:bodyPr>
            <a:normAutofit/>
          </a:bodyPr>
          <a:lstStyle/>
          <a:p>
            <a:r>
              <a:rPr lang="it-IT" sz="4000" b="1" dirty="0">
                <a:solidFill>
                  <a:schemeClr val="accent6">
                    <a:lumMod val="75000"/>
                  </a:schemeClr>
                </a:solidFill>
              </a:rPr>
              <a:t>L’erosione fisica dell’acqua</a:t>
            </a:r>
          </a:p>
        </p:txBody>
      </p:sp>
      <p:sp>
        <p:nvSpPr>
          <p:cNvPr id="3" name="Segnaposto contenuto 2">
            <a:extLst>
              <a:ext uri="{FF2B5EF4-FFF2-40B4-BE49-F238E27FC236}">
                <a16:creationId xmlns:a16="http://schemas.microsoft.com/office/drawing/2014/main" id="{983B72A8-E52E-4409-A8CF-BB83AD63D8B1}"/>
              </a:ext>
            </a:extLst>
          </p:cNvPr>
          <p:cNvSpPr>
            <a:spLocks noGrp="1"/>
          </p:cNvSpPr>
          <p:nvPr>
            <p:ph idx="1"/>
          </p:nvPr>
        </p:nvSpPr>
        <p:spPr>
          <a:xfrm>
            <a:off x="719396" y="987574"/>
            <a:ext cx="7380996" cy="3531394"/>
          </a:xfrm>
        </p:spPr>
        <p:txBody>
          <a:bodyPr/>
          <a:lstStyle/>
          <a:p>
            <a:pPr marL="0" indent="0">
              <a:buNone/>
            </a:pPr>
            <a:r>
              <a:rPr lang="it-IT" sz="2400" b="1" dirty="0">
                <a:solidFill>
                  <a:schemeClr val="accent6">
                    <a:lumMod val="75000"/>
                  </a:schemeClr>
                </a:solidFill>
              </a:rPr>
              <a:t>Il mare</a:t>
            </a:r>
          </a:p>
          <a:p>
            <a:pPr marL="0" indent="0">
              <a:buNone/>
            </a:pPr>
            <a:r>
              <a:rPr lang="it-IT" sz="1600" dirty="0"/>
              <a:t>L’azione erosiva del mare è dovuta essenzialmente alle onde che con regolarità si abbattono sulle coste svolgendo quella che viene definita </a:t>
            </a:r>
            <a:r>
              <a:rPr lang="it-IT" sz="1600" b="1" dirty="0"/>
              <a:t>abrasione marina</a:t>
            </a:r>
            <a:r>
              <a:rPr lang="it-IT" sz="1600" dirty="0"/>
              <a:t>. </a:t>
            </a:r>
            <a:br>
              <a:rPr lang="it-IT" sz="1600" dirty="0"/>
            </a:br>
            <a:r>
              <a:rPr lang="it-IT" sz="1600" dirty="0"/>
              <a:t>Le coste alte, o </a:t>
            </a:r>
            <a:r>
              <a:rPr lang="it-IT" sz="1600" b="1" dirty="0"/>
              <a:t>falesie</a:t>
            </a:r>
            <a:r>
              <a:rPr lang="it-IT" sz="1600" dirty="0"/>
              <a:t>, vengono scavate </a:t>
            </a:r>
            <a:br>
              <a:rPr lang="it-IT" sz="1600" dirty="0"/>
            </a:br>
            <a:r>
              <a:rPr lang="it-IT" sz="1600" dirty="0"/>
              <a:t>alla base finché la parte superiore crolla, </a:t>
            </a:r>
            <a:br>
              <a:rPr lang="it-IT" sz="1600" dirty="0"/>
            </a:br>
            <a:r>
              <a:rPr lang="it-IT" sz="1600" dirty="0"/>
              <a:t>facendo arretrare la costa. </a:t>
            </a:r>
            <a:br>
              <a:rPr lang="it-IT" sz="1600" dirty="0"/>
            </a:br>
            <a:r>
              <a:rPr lang="it-IT" sz="1600" dirty="0"/>
              <a:t>Le onde possono scavare </a:t>
            </a:r>
            <a:r>
              <a:rPr lang="it-IT" sz="1600" b="1" dirty="0"/>
              <a:t>grotte</a:t>
            </a:r>
            <a:r>
              <a:rPr lang="it-IT" sz="1600" dirty="0"/>
              <a:t> o </a:t>
            </a:r>
            <a:r>
              <a:rPr lang="it-IT" sz="1600" b="1" dirty="0"/>
              <a:t>archi</a:t>
            </a:r>
            <a:r>
              <a:rPr lang="it-IT" sz="1600" dirty="0"/>
              <a:t> </a:t>
            </a:r>
            <a:br>
              <a:rPr lang="it-IT" sz="1600" dirty="0"/>
            </a:br>
            <a:r>
              <a:rPr lang="it-IT" sz="1600" dirty="0"/>
              <a:t>che, crollando, lasciano una colonna </a:t>
            </a:r>
            <a:br>
              <a:rPr lang="it-IT" sz="1600" dirty="0"/>
            </a:br>
            <a:r>
              <a:rPr lang="it-IT" sz="1600" dirty="0"/>
              <a:t>vicino alla costa, detta </a:t>
            </a:r>
            <a:r>
              <a:rPr lang="it-IT" sz="1600" b="1" dirty="0"/>
              <a:t>faraglione</a:t>
            </a:r>
            <a:r>
              <a:rPr lang="it-IT" sz="1600" dirty="0"/>
              <a:t>. </a:t>
            </a:r>
            <a:br>
              <a:rPr lang="it-IT" sz="1600" dirty="0"/>
            </a:br>
            <a:r>
              <a:rPr lang="it-IT" sz="1600" dirty="0"/>
              <a:t>I detriti trasportati sulle coste formano </a:t>
            </a:r>
            <a:br>
              <a:rPr lang="it-IT" sz="1600" dirty="0"/>
            </a:br>
            <a:r>
              <a:rPr lang="it-IT" sz="1600" dirty="0"/>
              <a:t>le </a:t>
            </a:r>
            <a:r>
              <a:rPr lang="it-IT" sz="1600" b="1" dirty="0"/>
              <a:t>spiagge</a:t>
            </a:r>
            <a:r>
              <a:rPr lang="it-IT" sz="1600" dirty="0"/>
              <a:t> che, se sono al largo, </a:t>
            </a:r>
            <a:br>
              <a:rPr lang="it-IT" sz="1600" dirty="0"/>
            </a:br>
            <a:r>
              <a:rPr lang="it-IT" sz="1600" dirty="0"/>
              <a:t>si chiamano </a:t>
            </a:r>
            <a:r>
              <a:rPr lang="it-IT" sz="1600" b="1" dirty="0"/>
              <a:t>lagune.</a:t>
            </a:r>
            <a:endParaRPr lang="it-IT" sz="1600" dirty="0"/>
          </a:p>
        </p:txBody>
      </p:sp>
      <p:pic>
        <p:nvPicPr>
          <p:cNvPr id="4" name="Immagine 47" descr="logo LATTES OK nero.jpg">
            <a:extLst>
              <a:ext uri="{FF2B5EF4-FFF2-40B4-BE49-F238E27FC236}">
                <a16:creationId xmlns:a16="http://schemas.microsoft.com/office/drawing/2014/main" id="{5394D67A-7456-8B4B-ADF6-CE9A5C2566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013CCFD6-F621-8246-9EA4-11F31FB64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186348"/>
            <a:ext cx="4356659" cy="27472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1DF6C6D5-7D2D-B24A-B4F3-6ADA1451F6BF}"/>
              </a:ext>
            </a:extLst>
          </p:cNvPr>
          <p:cNvSpPr/>
          <p:nvPr/>
        </p:nvSpPr>
        <p:spPr>
          <a:xfrm rot="21416012">
            <a:off x="2699792" y="4069810"/>
            <a:ext cx="2160239" cy="738664"/>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400" dirty="0"/>
              <a:t>Costa di </a:t>
            </a:r>
            <a:r>
              <a:rPr lang="it-IT" sz="1400" dirty="0" err="1"/>
              <a:t>Étretat</a:t>
            </a:r>
            <a:r>
              <a:rPr lang="it-IT" sz="1400" dirty="0"/>
              <a:t> in Francia, dove si possono ammirare </a:t>
            </a:r>
            <a:r>
              <a:rPr lang="it-IT" sz="1400" b="1" dirty="0"/>
              <a:t>falesie</a:t>
            </a:r>
            <a:r>
              <a:rPr lang="it-IT" sz="1400" dirty="0"/>
              <a:t>, </a:t>
            </a:r>
            <a:r>
              <a:rPr lang="it-IT" sz="1400" b="1" dirty="0"/>
              <a:t>archi</a:t>
            </a:r>
            <a:r>
              <a:rPr lang="it-IT" sz="1400" dirty="0"/>
              <a:t> e </a:t>
            </a:r>
            <a:r>
              <a:rPr lang="it-IT" sz="1400" b="1" dirty="0"/>
              <a:t>faraglioni</a:t>
            </a:r>
            <a:r>
              <a:rPr lang="it-IT" sz="1400" dirty="0"/>
              <a:t>.</a:t>
            </a:r>
          </a:p>
        </p:txBody>
      </p:sp>
    </p:spTree>
    <p:extLst>
      <p:ext uri="{BB962C8B-B14F-4D97-AF65-F5344CB8AC3E}">
        <p14:creationId xmlns:p14="http://schemas.microsoft.com/office/powerpoint/2010/main" val="3050063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1DE00D07-7855-E243-B7B9-EA9113958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139702"/>
            <a:ext cx="3873437" cy="2580010"/>
          </a:xfrm>
          <a:prstGeom prst="rect">
            <a:avLst/>
          </a:prstGeom>
          <a:ln w="38100">
            <a:solidFill>
              <a:schemeClr val="accent6">
                <a:lumMod val="75000"/>
              </a:schemeClr>
            </a:solidFill>
          </a:ln>
        </p:spPr>
      </p:pic>
      <p:sp>
        <p:nvSpPr>
          <p:cNvPr id="2" name="Titolo 1">
            <a:extLst>
              <a:ext uri="{FF2B5EF4-FFF2-40B4-BE49-F238E27FC236}">
                <a16:creationId xmlns:a16="http://schemas.microsoft.com/office/drawing/2014/main" id="{6311E6A5-CC16-4574-9A60-20FD32DD6282}"/>
              </a:ext>
            </a:extLst>
          </p:cNvPr>
          <p:cNvSpPr>
            <a:spLocks noGrp="1"/>
          </p:cNvSpPr>
          <p:nvPr>
            <p:ph type="title"/>
          </p:nvPr>
        </p:nvSpPr>
        <p:spPr>
          <a:xfrm>
            <a:off x="457200" y="205979"/>
            <a:ext cx="8229600" cy="781595"/>
          </a:xfrm>
        </p:spPr>
        <p:txBody>
          <a:bodyPr>
            <a:normAutofit/>
          </a:bodyPr>
          <a:lstStyle/>
          <a:p>
            <a:r>
              <a:rPr lang="it-IT" sz="4000" b="1" dirty="0">
                <a:solidFill>
                  <a:schemeClr val="accent6">
                    <a:lumMod val="75000"/>
                  </a:schemeClr>
                </a:solidFill>
              </a:rPr>
              <a:t>L’azione chimica dell’acqua</a:t>
            </a:r>
          </a:p>
        </p:txBody>
      </p:sp>
      <p:sp>
        <p:nvSpPr>
          <p:cNvPr id="3" name="Segnaposto contenuto 2">
            <a:extLst>
              <a:ext uri="{FF2B5EF4-FFF2-40B4-BE49-F238E27FC236}">
                <a16:creationId xmlns:a16="http://schemas.microsoft.com/office/drawing/2014/main" id="{48DD94B8-CCD3-441C-9B2F-878BDEF4ACE7}"/>
              </a:ext>
            </a:extLst>
          </p:cNvPr>
          <p:cNvSpPr>
            <a:spLocks noGrp="1"/>
          </p:cNvSpPr>
          <p:nvPr>
            <p:ph idx="1"/>
          </p:nvPr>
        </p:nvSpPr>
        <p:spPr>
          <a:xfrm>
            <a:off x="457200" y="987574"/>
            <a:ext cx="8229600" cy="3607049"/>
          </a:xfrm>
        </p:spPr>
        <p:txBody>
          <a:bodyPr>
            <a:normAutofit/>
          </a:bodyPr>
          <a:lstStyle/>
          <a:p>
            <a:pPr marL="0" indent="0">
              <a:buNone/>
            </a:pPr>
            <a:r>
              <a:rPr lang="it-IT" sz="1600" dirty="0"/>
              <a:t>L’anidride carbonica disciolta in acqua forma </a:t>
            </a:r>
            <a:r>
              <a:rPr lang="it-IT" sz="1600" b="1" dirty="0"/>
              <a:t>acido carbonico </a:t>
            </a:r>
            <a:r>
              <a:rPr lang="it-IT" sz="1600" dirty="0"/>
              <a:t>che trasforma il carbonato di calcio, insolubile, in </a:t>
            </a:r>
            <a:r>
              <a:rPr lang="it-IT" sz="1600" b="1" dirty="0"/>
              <a:t>bicarbonato di calcio </a:t>
            </a:r>
            <a:r>
              <a:rPr lang="it-IT" sz="1600" dirty="0"/>
              <a:t>solubile invece in acqua. Si formano così delle conche, le </a:t>
            </a:r>
            <a:r>
              <a:rPr lang="it-IT" sz="1600" b="1" dirty="0"/>
              <a:t>doline</a:t>
            </a:r>
            <a:r>
              <a:rPr lang="it-IT" sz="1600" dirty="0"/>
              <a:t>, oppure delle cavità profonde collegate al sottosuolo, dette </a:t>
            </a:r>
            <a:r>
              <a:rPr lang="it-IT" sz="1600" b="1" dirty="0"/>
              <a:t>inghiottitoi</a:t>
            </a:r>
            <a:r>
              <a:rPr lang="it-IT" sz="1600" dirty="0"/>
              <a:t>. All’interno delle grotte, l’acqua che gocciola evapora con l’anidride carbonica e il bicarbonato si trasforma nuovamente in carbonato che si deposita </a:t>
            </a:r>
            <a:br>
              <a:rPr lang="it-IT" sz="1600" dirty="0"/>
            </a:br>
            <a:r>
              <a:rPr lang="it-IT" sz="1600" dirty="0"/>
              <a:t>sulla volta della grotta (</a:t>
            </a:r>
            <a:r>
              <a:rPr lang="it-IT" sz="1600" b="1" dirty="0"/>
              <a:t>stalattite</a:t>
            </a:r>
            <a:r>
              <a:rPr lang="it-IT" sz="1600" dirty="0"/>
              <a:t>) oppure </a:t>
            </a:r>
            <a:br>
              <a:rPr lang="it-IT" sz="1600" dirty="0"/>
            </a:br>
            <a:r>
              <a:rPr lang="it-IT" sz="1600" dirty="0"/>
              <a:t>sul pavimento (</a:t>
            </a:r>
            <a:r>
              <a:rPr lang="it-IT" sz="1600" b="1" dirty="0"/>
              <a:t>stalagmite</a:t>
            </a:r>
            <a:r>
              <a:rPr lang="it-IT" sz="1600" dirty="0"/>
              <a:t>). </a:t>
            </a:r>
            <a:br>
              <a:rPr lang="it-IT" sz="1600" dirty="0"/>
            </a:br>
            <a:r>
              <a:rPr lang="it-IT" sz="1600" dirty="0"/>
              <a:t>In tempi lunghissimi, stalattiti e stalagmiti </a:t>
            </a:r>
            <a:br>
              <a:rPr lang="it-IT" sz="1600" dirty="0"/>
            </a:br>
            <a:r>
              <a:rPr lang="it-IT" sz="1600" dirty="0"/>
              <a:t>possono unirsi a formare </a:t>
            </a:r>
            <a:r>
              <a:rPr lang="it-IT" sz="1600" b="1" dirty="0"/>
              <a:t>colonne</a:t>
            </a:r>
            <a:r>
              <a:rPr lang="it-IT" sz="1600" dirty="0"/>
              <a:t> </a:t>
            </a:r>
            <a:r>
              <a:rPr lang="it-IT" sz="1600" b="1" dirty="0"/>
              <a:t>di</a:t>
            </a:r>
            <a:r>
              <a:rPr lang="it-IT" sz="1600" dirty="0"/>
              <a:t> </a:t>
            </a:r>
            <a:r>
              <a:rPr lang="it-IT" sz="1600" b="1" dirty="0"/>
              <a:t>calcare</a:t>
            </a:r>
            <a:r>
              <a:rPr lang="it-IT" sz="1600" dirty="0"/>
              <a:t>. </a:t>
            </a:r>
            <a:br>
              <a:rPr lang="it-IT" sz="1600" dirty="0"/>
            </a:br>
            <a:r>
              <a:rPr lang="it-IT" sz="1600" dirty="0"/>
              <a:t>Questa serie di azioni delle acque su terreni </a:t>
            </a:r>
            <a:br>
              <a:rPr lang="it-IT" sz="1600" dirty="0"/>
            </a:br>
            <a:r>
              <a:rPr lang="it-IT" sz="1600" dirty="0"/>
              <a:t>calcarei è detto </a:t>
            </a:r>
            <a:r>
              <a:rPr lang="it-IT" sz="1600" b="1" dirty="0"/>
              <a:t>fenomeno carsico</a:t>
            </a:r>
            <a:r>
              <a:rPr lang="it-IT" sz="1600" dirty="0"/>
              <a:t>, diffuso </a:t>
            </a:r>
            <a:br>
              <a:rPr lang="it-IT" sz="1600" dirty="0"/>
            </a:br>
            <a:r>
              <a:rPr lang="it-IT" sz="1600" dirty="0"/>
              <a:t>nella regione del Carso in Friuli, da cui prende </a:t>
            </a:r>
            <a:br>
              <a:rPr lang="it-IT" sz="1600" dirty="0"/>
            </a:br>
            <a:r>
              <a:rPr lang="it-IT" sz="1600" dirty="0"/>
              <a:t>il nome.</a:t>
            </a:r>
          </a:p>
        </p:txBody>
      </p:sp>
      <p:pic>
        <p:nvPicPr>
          <p:cNvPr id="4" name="Immagine 47" descr="logo LATTES OK nero.jpg">
            <a:extLst>
              <a:ext uri="{FF2B5EF4-FFF2-40B4-BE49-F238E27FC236}">
                <a16:creationId xmlns:a16="http://schemas.microsoft.com/office/drawing/2014/main" id="{1DD604B4-C00D-8047-A208-B3AF4F6AE9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D3FE9D0E-4084-7E45-8F0F-176B7C4DAC8D}"/>
              </a:ext>
            </a:extLst>
          </p:cNvPr>
          <p:cNvSpPr/>
          <p:nvPr/>
        </p:nvSpPr>
        <p:spPr>
          <a:xfrm>
            <a:off x="4716016" y="4191576"/>
            <a:ext cx="919226" cy="307777"/>
          </a:xfrm>
          <a:prstGeom prst="rect">
            <a:avLst/>
          </a:prstGeom>
          <a:solidFill>
            <a:schemeClr val="bg1"/>
          </a:solidFill>
          <a:ln w="28575" cmpd="sng">
            <a:noFill/>
          </a:ln>
        </p:spPr>
        <p:txBody>
          <a:bodyPr wrap="square">
            <a:spAutoFit/>
          </a:bodyPr>
          <a:lstStyle/>
          <a:p>
            <a:r>
              <a:rPr lang="it-IT" sz="1400" b="1" dirty="0"/>
              <a:t>stalattite</a:t>
            </a:r>
            <a:endParaRPr lang="it-IT" sz="1400" dirty="0"/>
          </a:p>
        </p:txBody>
      </p:sp>
      <p:cxnSp>
        <p:nvCxnSpPr>
          <p:cNvPr id="8" name="Connettore 2 7">
            <a:extLst>
              <a:ext uri="{FF2B5EF4-FFF2-40B4-BE49-F238E27FC236}">
                <a16:creationId xmlns:a16="http://schemas.microsoft.com/office/drawing/2014/main" id="{49623471-2DB4-CC42-A583-D67F98CE7452}"/>
              </a:ext>
            </a:extLst>
          </p:cNvPr>
          <p:cNvCxnSpPr>
            <a:cxnSpLocks/>
          </p:cNvCxnSpPr>
          <p:nvPr/>
        </p:nvCxnSpPr>
        <p:spPr>
          <a:xfrm flipV="1">
            <a:off x="5148064" y="3204791"/>
            <a:ext cx="144016" cy="986785"/>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Rettangolo 14">
            <a:extLst>
              <a:ext uri="{FF2B5EF4-FFF2-40B4-BE49-F238E27FC236}">
                <a16:creationId xmlns:a16="http://schemas.microsoft.com/office/drawing/2014/main" id="{260BA838-158B-5E47-AE6D-71ACE1419E6F}"/>
              </a:ext>
            </a:extLst>
          </p:cNvPr>
          <p:cNvSpPr/>
          <p:nvPr/>
        </p:nvSpPr>
        <p:spPr>
          <a:xfrm>
            <a:off x="5663311" y="3514761"/>
            <a:ext cx="1023186" cy="307777"/>
          </a:xfrm>
          <a:prstGeom prst="rect">
            <a:avLst/>
          </a:prstGeom>
          <a:solidFill>
            <a:schemeClr val="bg1"/>
          </a:solidFill>
          <a:ln w="28575" cmpd="sng">
            <a:noFill/>
          </a:ln>
        </p:spPr>
        <p:txBody>
          <a:bodyPr wrap="square">
            <a:spAutoFit/>
          </a:bodyPr>
          <a:lstStyle/>
          <a:p>
            <a:r>
              <a:rPr lang="it-IT" sz="1400" b="1" dirty="0"/>
              <a:t>stalagmite</a:t>
            </a:r>
            <a:endParaRPr lang="it-IT" sz="1400" dirty="0"/>
          </a:p>
        </p:txBody>
      </p:sp>
      <p:cxnSp>
        <p:nvCxnSpPr>
          <p:cNvPr id="16" name="Connettore 2 15">
            <a:extLst>
              <a:ext uri="{FF2B5EF4-FFF2-40B4-BE49-F238E27FC236}">
                <a16:creationId xmlns:a16="http://schemas.microsoft.com/office/drawing/2014/main" id="{15F578B7-CD3F-B34D-B9BB-2B48BB0F1702}"/>
              </a:ext>
            </a:extLst>
          </p:cNvPr>
          <p:cNvCxnSpPr>
            <a:cxnSpLocks/>
            <a:stCxn id="15" idx="3"/>
          </p:cNvCxnSpPr>
          <p:nvPr/>
        </p:nvCxnSpPr>
        <p:spPr>
          <a:xfrm>
            <a:off x="6686497" y="3668650"/>
            <a:ext cx="261767" cy="15433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Rettangolo 26">
            <a:extLst>
              <a:ext uri="{FF2B5EF4-FFF2-40B4-BE49-F238E27FC236}">
                <a16:creationId xmlns:a16="http://schemas.microsoft.com/office/drawing/2014/main" id="{F2C1D993-9644-D34C-B7EF-43B28B7CE43E}"/>
              </a:ext>
            </a:extLst>
          </p:cNvPr>
          <p:cNvSpPr/>
          <p:nvPr/>
        </p:nvSpPr>
        <p:spPr>
          <a:xfrm>
            <a:off x="6686497" y="2809826"/>
            <a:ext cx="773360" cy="307777"/>
          </a:xfrm>
          <a:prstGeom prst="rect">
            <a:avLst/>
          </a:prstGeom>
          <a:solidFill>
            <a:schemeClr val="bg1"/>
          </a:solidFill>
          <a:ln w="28575" cmpd="sng">
            <a:noFill/>
          </a:ln>
        </p:spPr>
        <p:txBody>
          <a:bodyPr wrap="square">
            <a:spAutoFit/>
          </a:bodyPr>
          <a:lstStyle/>
          <a:p>
            <a:r>
              <a:rPr lang="it-IT" sz="1400" b="1" dirty="0"/>
              <a:t>colonne</a:t>
            </a:r>
            <a:endParaRPr lang="it-IT" sz="1400" dirty="0"/>
          </a:p>
        </p:txBody>
      </p:sp>
      <p:cxnSp>
        <p:nvCxnSpPr>
          <p:cNvPr id="28" name="Connettore 2 27">
            <a:extLst>
              <a:ext uri="{FF2B5EF4-FFF2-40B4-BE49-F238E27FC236}">
                <a16:creationId xmlns:a16="http://schemas.microsoft.com/office/drawing/2014/main" id="{74A27F50-535A-F747-A5E5-0EB98EDD1209}"/>
              </a:ext>
            </a:extLst>
          </p:cNvPr>
          <p:cNvCxnSpPr>
            <a:cxnSpLocks/>
            <a:stCxn id="27" idx="3"/>
          </p:cNvCxnSpPr>
          <p:nvPr/>
        </p:nvCxnSpPr>
        <p:spPr>
          <a:xfrm>
            <a:off x="7459857" y="2963715"/>
            <a:ext cx="454733" cy="25796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756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1DE4F9-B4B3-469F-A3AD-1ADBBE322058}"/>
              </a:ext>
            </a:extLst>
          </p:cNvPr>
          <p:cNvSpPr>
            <a:spLocks noGrp="1"/>
          </p:cNvSpPr>
          <p:nvPr>
            <p:ph type="title"/>
          </p:nvPr>
        </p:nvSpPr>
        <p:spPr>
          <a:xfrm>
            <a:off x="457200" y="123478"/>
            <a:ext cx="8229600" cy="857250"/>
          </a:xfrm>
        </p:spPr>
        <p:txBody>
          <a:bodyPr>
            <a:normAutofit/>
          </a:bodyPr>
          <a:lstStyle/>
          <a:p>
            <a:r>
              <a:rPr lang="it-IT" sz="4000" b="1" dirty="0">
                <a:solidFill>
                  <a:schemeClr val="accent6">
                    <a:lumMod val="75000"/>
                  </a:schemeClr>
                </a:solidFill>
              </a:rPr>
              <a:t>L’azione del vento</a:t>
            </a:r>
          </a:p>
        </p:txBody>
      </p:sp>
      <p:sp>
        <p:nvSpPr>
          <p:cNvPr id="3" name="Segnaposto contenuto 2">
            <a:extLst>
              <a:ext uri="{FF2B5EF4-FFF2-40B4-BE49-F238E27FC236}">
                <a16:creationId xmlns:a16="http://schemas.microsoft.com/office/drawing/2014/main" id="{C425923C-9750-4EC1-A1DB-7C503F96F97E}"/>
              </a:ext>
            </a:extLst>
          </p:cNvPr>
          <p:cNvSpPr>
            <a:spLocks noGrp="1"/>
          </p:cNvSpPr>
          <p:nvPr>
            <p:ph idx="1"/>
          </p:nvPr>
        </p:nvSpPr>
        <p:spPr>
          <a:xfrm>
            <a:off x="734888" y="1059582"/>
            <a:ext cx="8229600" cy="1980910"/>
          </a:xfrm>
        </p:spPr>
        <p:txBody>
          <a:bodyPr>
            <a:noAutofit/>
          </a:bodyPr>
          <a:lstStyle/>
          <a:p>
            <a:pPr marL="0" indent="0">
              <a:buNone/>
            </a:pPr>
            <a:r>
              <a:rPr lang="it-IT" sz="1600" dirty="0"/>
              <a:t>Nelle zone in cui i venti soffiano con più forza e per lunghi periodi, le fini particelle di roccia trasportate svolgono un’azione </a:t>
            </a:r>
            <a:r>
              <a:rPr lang="it-IT" sz="1600" b="1" dirty="0"/>
              <a:t>abrasiva</a:t>
            </a:r>
            <a:r>
              <a:rPr lang="it-IT" sz="1600" dirty="0"/>
              <a:t>, soprattutto sulle rocce più tenere, modificando continuamente il paesaggio che attraversano. </a:t>
            </a:r>
            <a:br>
              <a:rPr lang="it-IT" sz="1600" dirty="0"/>
            </a:br>
            <a:r>
              <a:rPr lang="it-IT" sz="1600" dirty="0"/>
              <a:t>Quando si sedimenta, il materiale trasportato </a:t>
            </a:r>
            <a:br>
              <a:rPr lang="it-IT" sz="1600" dirty="0"/>
            </a:br>
            <a:r>
              <a:rPr lang="it-IT" sz="1600" dirty="0"/>
              <a:t>dal vento forma dei depositi detti </a:t>
            </a:r>
            <a:r>
              <a:rPr lang="it-IT" sz="1600" b="1" dirty="0"/>
              <a:t>loess</a:t>
            </a:r>
            <a:r>
              <a:rPr lang="it-IT" sz="1600" dirty="0"/>
              <a:t> </a:t>
            </a:r>
            <a:br>
              <a:rPr lang="it-IT" sz="1600" dirty="0"/>
            </a:br>
            <a:r>
              <a:rPr lang="it-IT" sz="1600" dirty="0"/>
              <a:t>(come l’Altopiano del Loess, in Cina), </a:t>
            </a:r>
            <a:br>
              <a:rPr lang="it-IT" sz="1600" dirty="0"/>
            </a:br>
            <a:r>
              <a:rPr lang="it-IT" sz="1600" dirty="0"/>
              <a:t>oppure forma delle </a:t>
            </a:r>
            <a:r>
              <a:rPr lang="it-IT" sz="1600" b="1" dirty="0"/>
              <a:t>dune </a:t>
            </a:r>
            <a:r>
              <a:rPr lang="it-IT" sz="1600" dirty="0"/>
              <a:t>nel deserto.</a:t>
            </a:r>
          </a:p>
        </p:txBody>
      </p:sp>
      <p:pic>
        <p:nvPicPr>
          <p:cNvPr id="4" name="Immagine 47" descr="logo LATTES OK nero.jpg">
            <a:extLst>
              <a:ext uri="{FF2B5EF4-FFF2-40B4-BE49-F238E27FC236}">
                <a16:creationId xmlns:a16="http://schemas.microsoft.com/office/drawing/2014/main" id="{756945E8-66F1-454A-B136-BA9761C25A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9AB61146-3770-804D-BEE2-4BB019AD9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8422">
            <a:off x="4427984" y="2246228"/>
            <a:ext cx="3847280" cy="25527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7784E164-5D7C-1B4C-AC80-13B2673986C9}"/>
              </a:ext>
            </a:extLst>
          </p:cNvPr>
          <p:cNvSpPr/>
          <p:nvPr/>
        </p:nvSpPr>
        <p:spPr>
          <a:xfrm rot="21416012">
            <a:off x="2040811" y="3790880"/>
            <a:ext cx="2518998" cy="523220"/>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400" dirty="0"/>
              <a:t>Ampi depositi di loess</a:t>
            </a:r>
          </a:p>
          <a:p>
            <a:r>
              <a:rPr lang="it-IT" sz="1400" dirty="0"/>
              <a:t>nell’</a:t>
            </a:r>
            <a:r>
              <a:rPr lang="it-IT" sz="1400" b="1" dirty="0"/>
              <a:t>Altopiano del loess </a:t>
            </a:r>
            <a:r>
              <a:rPr lang="it-IT" sz="1400" dirty="0"/>
              <a:t>in Cina.</a:t>
            </a:r>
          </a:p>
        </p:txBody>
      </p:sp>
    </p:spTree>
    <p:extLst>
      <p:ext uri="{BB962C8B-B14F-4D97-AF65-F5344CB8AC3E}">
        <p14:creationId xmlns:p14="http://schemas.microsoft.com/office/powerpoint/2010/main" val="2560339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195486"/>
            <a:ext cx="8320438" cy="648072"/>
          </a:xfrm>
        </p:spPr>
        <p:txBody>
          <a:bodyPr>
            <a:normAutofit fontScale="90000"/>
          </a:bodyPr>
          <a:lstStyle/>
          <a:p>
            <a:r>
              <a:rPr lang="it-IT" b="1" dirty="0">
                <a:solidFill>
                  <a:schemeClr val="accent6">
                    <a:lumMod val="75000"/>
                  </a:schemeClr>
                </a:solidFill>
              </a:rPr>
              <a:t>La struttura della Terra</a:t>
            </a:r>
            <a:endParaRPr lang="it-IT" sz="3100" b="1" dirty="0">
              <a:solidFill>
                <a:schemeClr val="accent6">
                  <a:lumMod val="75000"/>
                </a:schemeClr>
              </a:solidFill>
            </a:endParaRPr>
          </a:p>
        </p:txBody>
      </p:sp>
      <p:sp>
        <p:nvSpPr>
          <p:cNvPr id="3" name="Segnaposto contenuto 2"/>
          <p:cNvSpPr>
            <a:spLocks noGrp="1"/>
          </p:cNvSpPr>
          <p:nvPr>
            <p:ph idx="1"/>
          </p:nvPr>
        </p:nvSpPr>
        <p:spPr>
          <a:xfrm>
            <a:off x="683568" y="1200313"/>
            <a:ext cx="7632848" cy="3564297"/>
          </a:xfrm>
        </p:spPr>
        <p:txBody>
          <a:bodyPr>
            <a:noAutofit/>
          </a:bodyPr>
          <a:lstStyle/>
          <a:p>
            <a:pPr>
              <a:buNone/>
            </a:pPr>
            <a:r>
              <a:rPr lang="it-IT" sz="1800" b="1" dirty="0">
                <a:solidFill>
                  <a:schemeClr val="accent6">
                    <a:lumMod val="75000"/>
                  </a:schemeClr>
                </a:solidFill>
              </a:rPr>
              <a:t>COME SI È FORMATA LA TERRA </a:t>
            </a:r>
          </a:p>
          <a:p>
            <a:pPr marL="0" indent="0">
              <a:buNone/>
            </a:pPr>
            <a:r>
              <a:rPr lang="it-IT" sz="1800" dirty="0"/>
              <a:t>Secondo gli studiosi di </a:t>
            </a:r>
            <a:r>
              <a:rPr lang="it-IT" sz="1800" b="1" dirty="0"/>
              <a:t>geologia</a:t>
            </a:r>
            <a:r>
              <a:rPr lang="it-IT" sz="1800" dirty="0"/>
              <a:t>, il nostro pianeta si è formato circa 4,7 miliardi di anni fa, per l’aggregazione di nuclei di materiali diversi, detti </a:t>
            </a:r>
            <a:r>
              <a:rPr lang="it-IT" sz="1800" b="1" dirty="0" err="1"/>
              <a:t>planetesimi</a:t>
            </a:r>
            <a:r>
              <a:rPr lang="it-IT" sz="1800" dirty="0"/>
              <a:t>. </a:t>
            </a:r>
            <a:br>
              <a:rPr lang="it-IT" sz="1800" dirty="0"/>
            </a:br>
            <a:r>
              <a:rPr lang="it-IT" sz="1800" dirty="0"/>
              <a:t>Le radiazioni emesse dai vari materiali fecero alzare la temperatura al punto da provocare la fusione dei planetesimi in una massa unica che, ruotando su se stessa, assunse forma sferica. La parte più superficiale, raffreddandosi, formò la crosta terrestre.</a:t>
            </a:r>
          </a:p>
          <a:p>
            <a:pPr>
              <a:buNone/>
            </a:pPr>
            <a:endParaRPr lang="it-IT" sz="2800" b="1" dirty="0">
              <a:solidFill>
                <a:srgbClr val="FF0000"/>
              </a:solidFill>
            </a:endParaRPr>
          </a:p>
          <a:p>
            <a:pPr>
              <a:buNone/>
            </a:pPr>
            <a:endParaRPr lang="it-IT" sz="4000" b="1" u="sng" dirty="0">
              <a:solidFill>
                <a:srgbClr val="FF0000"/>
              </a:solidFill>
            </a:endParaRPr>
          </a:p>
          <a:p>
            <a:pPr algn="ctr">
              <a:buNone/>
            </a:pPr>
            <a:endParaRPr lang="it-IT" sz="2800" b="1" dirty="0">
              <a:solidFill>
                <a:srgbClr val="FF0000"/>
              </a:solidFill>
            </a:endParaRPr>
          </a:p>
          <a:p>
            <a:pPr algn="ctr">
              <a:buNone/>
            </a:pPr>
            <a:br>
              <a:rPr lang="it-IT" sz="1400" dirty="0"/>
            </a:br>
            <a:br>
              <a:rPr lang="it-IT" sz="1400" dirty="0"/>
            </a:br>
            <a:endParaRPr lang="it-IT" sz="1400" dirty="0"/>
          </a:p>
        </p:txBody>
      </p:sp>
      <p:pic>
        <p:nvPicPr>
          <p:cNvPr id="4" name="Immagine 47" descr="logo LATTES OK nero.jpg">
            <a:extLst>
              <a:ext uri="{FF2B5EF4-FFF2-40B4-BE49-F238E27FC236}">
                <a16:creationId xmlns:a16="http://schemas.microsoft.com/office/drawing/2014/main" id="{FD966249-5A48-7445-AB30-5D155EA0D3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F1D598-9548-4F67-90D5-EADFA6154B21}"/>
              </a:ext>
            </a:extLst>
          </p:cNvPr>
          <p:cNvSpPr>
            <a:spLocks noGrp="1"/>
          </p:cNvSpPr>
          <p:nvPr>
            <p:ph type="title"/>
          </p:nvPr>
        </p:nvSpPr>
        <p:spPr/>
        <p:txBody>
          <a:bodyPr>
            <a:normAutofit/>
          </a:bodyPr>
          <a:lstStyle/>
          <a:p>
            <a:r>
              <a:rPr lang="it-IT" sz="4000" b="1" dirty="0">
                <a:solidFill>
                  <a:schemeClr val="accent6">
                    <a:lumMod val="75000"/>
                  </a:schemeClr>
                </a:solidFill>
              </a:rPr>
              <a:t>La terra oggi</a:t>
            </a:r>
          </a:p>
        </p:txBody>
      </p:sp>
      <p:sp>
        <p:nvSpPr>
          <p:cNvPr id="3" name="Segnaposto contenuto 2">
            <a:extLst>
              <a:ext uri="{FF2B5EF4-FFF2-40B4-BE49-F238E27FC236}">
                <a16:creationId xmlns:a16="http://schemas.microsoft.com/office/drawing/2014/main" id="{6BC369C0-33FD-4B53-B5B4-733EBD953166}"/>
              </a:ext>
            </a:extLst>
          </p:cNvPr>
          <p:cNvSpPr>
            <a:spLocks noGrp="1"/>
          </p:cNvSpPr>
          <p:nvPr>
            <p:ph sz="half" idx="1"/>
          </p:nvPr>
        </p:nvSpPr>
        <p:spPr>
          <a:xfrm>
            <a:off x="683568" y="1200151"/>
            <a:ext cx="7848872" cy="1515615"/>
          </a:xfrm>
        </p:spPr>
        <p:txBody>
          <a:bodyPr>
            <a:noAutofit/>
          </a:bodyPr>
          <a:lstStyle/>
          <a:p>
            <a:pPr marL="0" indent="0">
              <a:buNone/>
            </a:pPr>
            <a:r>
              <a:rPr lang="it-IT" sz="1800" dirty="0"/>
              <a:t>Grazie agli studi compiuti sulla propagazione delle onde sismiche, possiamo stabilire che la Terra ha mantenuto, nel corso della propria evoluzione, una struttura a gusci concentrici. Dal </a:t>
            </a:r>
            <a:r>
              <a:rPr lang="it-IT" sz="1800" b="1" dirty="0">
                <a:solidFill>
                  <a:schemeClr val="accent6">
                    <a:lumMod val="75000"/>
                  </a:schemeClr>
                </a:solidFill>
              </a:rPr>
              <a:t>nucleo</a:t>
            </a:r>
            <a:r>
              <a:rPr lang="it-IT" sz="1800" b="1" dirty="0"/>
              <a:t> </a:t>
            </a:r>
            <a:r>
              <a:rPr lang="it-IT" sz="1800" dirty="0"/>
              <a:t>alla parte più esterna troviamo il </a:t>
            </a:r>
            <a:r>
              <a:rPr lang="it-IT" sz="1800" b="1" dirty="0">
                <a:solidFill>
                  <a:schemeClr val="accent6">
                    <a:lumMod val="75000"/>
                  </a:schemeClr>
                </a:solidFill>
              </a:rPr>
              <a:t>mantello</a:t>
            </a:r>
            <a:r>
              <a:rPr lang="it-IT" sz="1800" dirty="0"/>
              <a:t> e la </a:t>
            </a:r>
            <a:r>
              <a:rPr lang="it-IT" sz="1800" b="1" dirty="0">
                <a:solidFill>
                  <a:schemeClr val="accent6">
                    <a:lumMod val="75000"/>
                  </a:schemeClr>
                </a:solidFill>
              </a:rPr>
              <a:t>crosta</a:t>
            </a:r>
            <a:r>
              <a:rPr lang="it-IT" sz="1800" dirty="0"/>
              <a:t>, tutti e tre separati da strati di </a:t>
            </a:r>
            <a:r>
              <a:rPr lang="it-IT" sz="1800" b="1" dirty="0"/>
              <a:t>discontinuità</a:t>
            </a:r>
            <a:r>
              <a:rPr lang="it-IT" sz="1800" dirty="0"/>
              <a:t>, con proprietà fisiche e chimiche differenti.</a:t>
            </a:r>
          </a:p>
        </p:txBody>
      </p:sp>
      <p:pic>
        <p:nvPicPr>
          <p:cNvPr id="5" name="Immagine 47" descr="logo LATTES OK nero.jpg">
            <a:extLst>
              <a:ext uri="{FF2B5EF4-FFF2-40B4-BE49-F238E27FC236}">
                <a16:creationId xmlns:a16="http://schemas.microsoft.com/office/drawing/2014/main" id="{EC1A812F-6B7E-CB4A-8FF2-26854AE6F5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39A5929E-D9F6-0842-90FD-614ABB9E6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718710"/>
            <a:ext cx="6111688" cy="1975345"/>
          </a:xfrm>
          <a:prstGeom prst="rect">
            <a:avLst/>
          </a:prstGeom>
        </p:spPr>
      </p:pic>
    </p:spTree>
    <p:extLst>
      <p:ext uri="{BB962C8B-B14F-4D97-AF65-F5344CB8AC3E}">
        <p14:creationId xmlns:p14="http://schemas.microsoft.com/office/powerpoint/2010/main" val="4058470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5D202C9-9295-5C4F-85B9-8E2977523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068" y="851146"/>
            <a:ext cx="3889106" cy="3889106"/>
          </a:xfrm>
          <a:prstGeom prst="rect">
            <a:avLst/>
          </a:prstGeom>
        </p:spPr>
      </p:pic>
      <p:sp>
        <p:nvSpPr>
          <p:cNvPr id="2" name="Titolo 1">
            <a:extLst>
              <a:ext uri="{FF2B5EF4-FFF2-40B4-BE49-F238E27FC236}">
                <a16:creationId xmlns:a16="http://schemas.microsoft.com/office/drawing/2014/main" id="{7EA448DD-C093-4DA5-924E-8483E82F579E}"/>
              </a:ext>
            </a:extLst>
          </p:cNvPr>
          <p:cNvSpPr>
            <a:spLocks noGrp="1"/>
          </p:cNvSpPr>
          <p:nvPr>
            <p:ph type="title"/>
          </p:nvPr>
        </p:nvSpPr>
        <p:spPr>
          <a:xfrm>
            <a:off x="457200" y="-20538"/>
            <a:ext cx="8229600" cy="857250"/>
          </a:xfrm>
        </p:spPr>
        <p:txBody>
          <a:bodyPr/>
          <a:lstStyle/>
          <a:p>
            <a:r>
              <a:rPr lang="it-IT" b="1" dirty="0">
                <a:solidFill>
                  <a:schemeClr val="accent6">
                    <a:lumMod val="75000"/>
                  </a:schemeClr>
                </a:solidFill>
              </a:rPr>
              <a:t>La terra oggi</a:t>
            </a:r>
          </a:p>
        </p:txBody>
      </p:sp>
      <p:pic>
        <p:nvPicPr>
          <p:cNvPr id="5" name="Immagine 47" descr="logo LATTES OK nero.jpg">
            <a:extLst>
              <a:ext uri="{FF2B5EF4-FFF2-40B4-BE49-F238E27FC236}">
                <a16:creationId xmlns:a16="http://schemas.microsoft.com/office/drawing/2014/main" id="{74B1EC0E-C0F6-354B-BF59-8B2A69CCF4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a:extLst>
              <a:ext uri="{FF2B5EF4-FFF2-40B4-BE49-F238E27FC236}">
                <a16:creationId xmlns:a16="http://schemas.microsoft.com/office/drawing/2014/main" id="{523BE3C5-4B4E-284B-8660-6F5AD624DC49}"/>
              </a:ext>
            </a:extLst>
          </p:cNvPr>
          <p:cNvSpPr/>
          <p:nvPr/>
        </p:nvSpPr>
        <p:spPr>
          <a:xfrm>
            <a:off x="4281636" y="3445130"/>
            <a:ext cx="866004" cy="523220"/>
          </a:xfrm>
          <a:prstGeom prst="rect">
            <a:avLst/>
          </a:prstGeom>
          <a:noFill/>
          <a:ln w="28575" cmpd="sng">
            <a:noFill/>
          </a:ln>
        </p:spPr>
        <p:txBody>
          <a:bodyPr wrap="square">
            <a:spAutoFit/>
          </a:bodyPr>
          <a:lstStyle/>
          <a:p>
            <a:r>
              <a:rPr lang="it-IT" sz="1400" b="1" dirty="0">
                <a:solidFill>
                  <a:schemeClr val="bg1"/>
                </a:solidFill>
              </a:rPr>
              <a:t>nucleo esterno</a:t>
            </a:r>
            <a:endParaRPr lang="it-IT" sz="1400" dirty="0">
              <a:solidFill>
                <a:schemeClr val="bg1"/>
              </a:solidFill>
            </a:endParaRPr>
          </a:p>
        </p:txBody>
      </p:sp>
      <p:cxnSp>
        <p:nvCxnSpPr>
          <p:cNvPr id="13" name="Connettore 2 12">
            <a:extLst>
              <a:ext uri="{FF2B5EF4-FFF2-40B4-BE49-F238E27FC236}">
                <a16:creationId xmlns:a16="http://schemas.microsoft.com/office/drawing/2014/main" id="{54FC508A-6D3B-1F4F-B124-39344397FF91}"/>
              </a:ext>
            </a:extLst>
          </p:cNvPr>
          <p:cNvCxnSpPr>
            <a:cxnSpLocks/>
          </p:cNvCxnSpPr>
          <p:nvPr/>
        </p:nvCxnSpPr>
        <p:spPr>
          <a:xfrm flipV="1">
            <a:off x="4590574" y="2594485"/>
            <a:ext cx="758374" cy="86401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Rettangolo 16">
            <a:extLst>
              <a:ext uri="{FF2B5EF4-FFF2-40B4-BE49-F238E27FC236}">
                <a16:creationId xmlns:a16="http://schemas.microsoft.com/office/drawing/2014/main" id="{BC557F6A-A69E-684B-921C-D0E8CD6CB1A7}"/>
              </a:ext>
            </a:extLst>
          </p:cNvPr>
          <p:cNvSpPr/>
          <p:nvPr/>
        </p:nvSpPr>
        <p:spPr>
          <a:xfrm>
            <a:off x="4372854" y="4620280"/>
            <a:ext cx="1567298" cy="307777"/>
          </a:xfrm>
          <a:prstGeom prst="rect">
            <a:avLst/>
          </a:prstGeom>
          <a:noFill/>
          <a:ln w="28575" cmpd="sng">
            <a:noFill/>
          </a:ln>
        </p:spPr>
        <p:txBody>
          <a:bodyPr wrap="square">
            <a:spAutoFit/>
          </a:bodyPr>
          <a:lstStyle/>
          <a:p>
            <a:r>
              <a:rPr lang="it-IT" sz="1400" b="1" dirty="0"/>
              <a:t>mantello inferiore</a:t>
            </a:r>
            <a:endParaRPr lang="it-IT" sz="1400" dirty="0"/>
          </a:p>
        </p:txBody>
      </p:sp>
      <p:cxnSp>
        <p:nvCxnSpPr>
          <p:cNvPr id="18" name="Connettore 2 17">
            <a:extLst>
              <a:ext uri="{FF2B5EF4-FFF2-40B4-BE49-F238E27FC236}">
                <a16:creationId xmlns:a16="http://schemas.microsoft.com/office/drawing/2014/main" id="{94C12513-55C8-8A48-A494-66B6CD683020}"/>
              </a:ext>
            </a:extLst>
          </p:cNvPr>
          <p:cNvCxnSpPr>
            <a:cxnSpLocks/>
            <a:stCxn id="17" idx="0"/>
          </p:cNvCxnSpPr>
          <p:nvPr/>
        </p:nvCxnSpPr>
        <p:spPr>
          <a:xfrm flipV="1">
            <a:off x="5156503" y="2700702"/>
            <a:ext cx="517646" cy="191957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ttangolo 24">
            <a:extLst>
              <a:ext uri="{FF2B5EF4-FFF2-40B4-BE49-F238E27FC236}">
                <a16:creationId xmlns:a16="http://schemas.microsoft.com/office/drawing/2014/main" id="{C94BAF96-56E2-E64B-8B93-201E05532625}"/>
              </a:ext>
            </a:extLst>
          </p:cNvPr>
          <p:cNvSpPr/>
          <p:nvPr/>
        </p:nvSpPr>
        <p:spPr>
          <a:xfrm>
            <a:off x="5660259" y="4083918"/>
            <a:ext cx="1143989" cy="523220"/>
          </a:xfrm>
          <a:prstGeom prst="rect">
            <a:avLst/>
          </a:prstGeom>
          <a:noFill/>
          <a:ln w="28575" cmpd="sng">
            <a:noFill/>
          </a:ln>
        </p:spPr>
        <p:txBody>
          <a:bodyPr wrap="square">
            <a:spAutoFit/>
          </a:bodyPr>
          <a:lstStyle/>
          <a:p>
            <a:r>
              <a:rPr lang="it-IT" sz="1400" b="1" dirty="0"/>
              <a:t>mantello superiore</a:t>
            </a:r>
            <a:endParaRPr lang="it-IT" sz="1400" dirty="0"/>
          </a:p>
        </p:txBody>
      </p:sp>
      <p:cxnSp>
        <p:nvCxnSpPr>
          <p:cNvPr id="26" name="Connettore 2 25">
            <a:extLst>
              <a:ext uri="{FF2B5EF4-FFF2-40B4-BE49-F238E27FC236}">
                <a16:creationId xmlns:a16="http://schemas.microsoft.com/office/drawing/2014/main" id="{EB0F963A-B403-394A-8A70-7F4E622E136C}"/>
              </a:ext>
            </a:extLst>
          </p:cNvPr>
          <p:cNvCxnSpPr>
            <a:cxnSpLocks/>
          </p:cNvCxnSpPr>
          <p:nvPr/>
        </p:nvCxnSpPr>
        <p:spPr>
          <a:xfrm flipH="1" flipV="1">
            <a:off x="6013178" y="2594486"/>
            <a:ext cx="6702" cy="156144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ttangolo 33">
            <a:extLst>
              <a:ext uri="{FF2B5EF4-FFF2-40B4-BE49-F238E27FC236}">
                <a16:creationId xmlns:a16="http://schemas.microsoft.com/office/drawing/2014/main" id="{10E62F3F-716F-2749-8BBA-F64818ABD569}"/>
              </a:ext>
            </a:extLst>
          </p:cNvPr>
          <p:cNvSpPr/>
          <p:nvPr/>
        </p:nvSpPr>
        <p:spPr>
          <a:xfrm>
            <a:off x="5590958" y="823813"/>
            <a:ext cx="637226" cy="307777"/>
          </a:xfrm>
          <a:prstGeom prst="rect">
            <a:avLst/>
          </a:prstGeom>
          <a:noFill/>
          <a:ln w="28575" cmpd="sng">
            <a:noFill/>
          </a:ln>
        </p:spPr>
        <p:txBody>
          <a:bodyPr wrap="none">
            <a:spAutoFit/>
          </a:bodyPr>
          <a:lstStyle/>
          <a:p>
            <a:r>
              <a:rPr lang="it-IT" sz="1400" b="1" dirty="0"/>
              <a:t>crosta</a:t>
            </a:r>
            <a:endParaRPr lang="it-IT" sz="1400" dirty="0"/>
          </a:p>
        </p:txBody>
      </p:sp>
      <p:cxnSp>
        <p:nvCxnSpPr>
          <p:cNvPr id="35" name="Connettore 2 34">
            <a:extLst>
              <a:ext uri="{FF2B5EF4-FFF2-40B4-BE49-F238E27FC236}">
                <a16:creationId xmlns:a16="http://schemas.microsoft.com/office/drawing/2014/main" id="{053AF6F4-9910-374C-B34B-9C8EB5946DF1}"/>
              </a:ext>
            </a:extLst>
          </p:cNvPr>
          <p:cNvCxnSpPr>
            <a:cxnSpLocks/>
            <a:stCxn id="34" idx="2"/>
          </p:cNvCxnSpPr>
          <p:nvPr/>
        </p:nvCxnSpPr>
        <p:spPr>
          <a:xfrm flipH="1">
            <a:off x="5722123" y="1131590"/>
            <a:ext cx="187448" cy="26822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ttangolo 38">
            <a:extLst>
              <a:ext uri="{FF2B5EF4-FFF2-40B4-BE49-F238E27FC236}">
                <a16:creationId xmlns:a16="http://schemas.microsoft.com/office/drawing/2014/main" id="{914E3E8E-012F-8840-A834-F4C1DD4DCADC}"/>
              </a:ext>
            </a:extLst>
          </p:cNvPr>
          <p:cNvSpPr/>
          <p:nvPr/>
        </p:nvSpPr>
        <p:spPr>
          <a:xfrm>
            <a:off x="6364639" y="1696567"/>
            <a:ext cx="793102" cy="307777"/>
          </a:xfrm>
          <a:prstGeom prst="rect">
            <a:avLst/>
          </a:prstGeom>
          <a:noFill/>
          <a:ln w="28575" cmpd="sng">
            <a:noFill/>
          </a:ln>
        </p:spPr>
        <p:txBody>
          <a:bodyPr wrap="none">
            <a:spAutoFit/>
          </a:bodyPr>
          <a:lstStyle/>
          <a:p>
            <a:r>
              <a:rPr lang="it-IT" sz="1400" b="1" dirty="0"/>
              <a:t>litosfera</a:t>
            </a:r>
            <a:endParaRPr lang="it-IT" sz="1400" dirty="0"/>
          </a:p>
        </p:txBody>
      </p:sp>
      <p:cxnSp>
        <p:nvCxnSpPr>
          <p:cNvPr id="40" name="Connettore 2 39">
            <a:extLst>
              <a:ext uri="{FF2B5EF4-FFF2-40B4-BE49-F238E27FC236}">
                <a16:creationId xmlns:a16="http://schemas.microsoft.com/office/drawing/2014/main" id="{F2CEA547-D211-F54F-89A8-86F8098BD07D}"/>
              </a:ext>
            </a:extLst>
          </p:cNvPr>
          <p:cNvCxnSpPr>
            <a:cxnSpLocks/>
          </p:cNvCxnSpPr>
          <p:nvPr/>
        </p:nvCxnSpPr>
        <p:spPr>
          <a:xfrm flipH="1">
            <a:off x="6080492" y="1857662"/>
            <a:ext cx="284147" cy="20048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Segnaposto contenuto 2">
            <a:extLst>
              <a:ext uri="{FF2B5EF4-FFF2-40B4-BE49-F238E27FC236}">
                <a16:creationId xmlns:a16="http://schemas.microsoft.com/office/drawing/2014/main" id="{461FB645-1AAB-A74D-84C2-12A50099190A}"/>
              </a:ext>
            </a:extLst>
          </p:cNvPr>
          <p:cNvSpPr txBox="1">
            <a:spLocks/>
          </p:cNvSpPr>
          <p:nvPr/>
        </p:nvSpPr>
        <p:spPr>
          <a:xfrm>
            <a:off x="406679" y="744819"/>
            <a:ext cx="2490948" cy="1335959"/>
          </a:xfrm>
          <a:prstGeom prst="rect">
            <a:avLst/>
          </a:prstGeom>
          <a:solidFill>
            <a:schemeClr val="accent6">
              <a:lumMod val="40000"/>
              <a:lumOff val="60000"/>
            </a:schemeClr>
          </a:solidFill>
          <a:ln w="28575">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984"/>
              </a:spcBef>
              <a:buNone/>
            </a:pPr>
            <a:r>
              <a:rPr lang="it-IT" sz="1600" dirty="0"/>
              <a:t>1. Il nucleo è diviso in </a:t>
            </a:r>
            <a:r>
              <a:rPr lang="it-IT" sz="1600" b="1" dirty="0"/>
              <a:t>nucleo interno</a:t>
            </a:r>
            <a:r>
              <a:rPr lang="it-IT" sz="1600" dirty="0"/>
              <a:t>, solido per l’altissima pressione, e </a:t>
            </a:r>
            <a:r>
              <a:rPr lang="it-IT" sz="1600" b="1" dirty="0"/>
              <a:t>nucleo esterno</a:t>
            </a:r>
            <a:r>
              <a:rPr lang="it-IT" sz="1600" dirty="0"/>
              <a:t>, allo stato fuso.</a:t>
            </a:r>
          </a:p>
        </p:txBody>
      </p:sp>
      <p:cxnSp>
        <p:nvCxnSpPr>
          <p:cNvPr id="44" name="Connettore 2 43">
            <a:extLst>
              <a:ext uri="{FF2B5EF4-FFF2-40B4-BE49-F238E27FC236}">
                <a16:creationId xmlns:a16="http://schemas.microsoft.com/office/drawing/2014/main" id="{C8E445E7-E376-2C48-8EBC-895E6514C888}"/>
              </a:ext>
            </a:extLst>
          </p:cNvPr>
          <p:cNvCxnSpPr>
            <a:cxnSpLocks/>
            <a:stCxn id="43" idx="3"/>
          </p:cNvCxnSpPr>
          <p:nvPr/>
        </p:nvCxnSpPr>
        <p:spPr>
          <a:xfrm>
            <a:off x="2897627" y="1412799"/>
            <a:ext cx="1740554" cy="11562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Segnaposto contenuto 2">
            <a:extLst>
              <a:ext uri="{FF2B5EF4-FFF2-40B4-BE49-F238E27FC236}">
                <a16:creationId xmlns:a16="http://schemas.microsoft.com/office/drawing/2014/main" id="{9950D810-4616-2346-9410-0843499B2DF2}"/>
              </a:ext>
            </a:extLst>
          </p:cNvPr>
          <p:cNvSpPr txBox="1">
            <a:spLocks/>
          </p:cNvSpPr>
          <p:nvPr/>
        </p:nvSpPr>
        <p:spPr>
          <a:xfrm>
            <a:off x="368565" y="2253190"/>
            <a:ext cx="2368606" cy="621173"/>
          </a:xfrm>
          <a:prstGeom prst="rect">
            <a:avLst/>
          </a:prstGeom>
          <a:solidFill>
            <a:schemeClr val="accent6">
              <a:lumMod val="40000"/>
              <a:lumOff val="60000"/>
            </a:schemeClr>
          </a:solidFill>
          <a:ln w="28575">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984"/>
              </a:spcBef>
              <a:buNone/>
            </a:pPr>
            <a:r>
              <a:rPr lang="it-IT" sz="1600" dirty="0"/>
              <a:t>2. Tra i due nuclei vi è la </a:t>
            </a:r>
            <a:r>
              <a:rPr lang="it-IT" sz="1600" b="1" dirty="0"/>
              <a:t>discontinuità di Lehmann</a:t>
            </a:r>
            <a:r>
              <a:rPr lang="it-IT" sz="1600" dirty="0"/>
              <a:t>.</a:t>
            </a:r>
          </a:p>
          <a:p>
            <a:pPr marL="0" indent="0">
              <a:spcBef>
                <a:spcPts val="984"/>
              </a:spcBef>
              <a:buNone/>
            </a:pPr>
            <a:endParaRPr lang="it-IT" sz="1600" dirty="0"/>
          </a:p>
        </p:txBody>
      </p:sp>
      <p:cxnSp>
        <p:nvCxnSpPr>
          <p:cNvPr id="51" name="Connettore 2 50">
            <a:extLst>
              <a:ext uri="{FF2B5EF4-FFF2-40B4-BE49-F238E27FC236}">
                <a16:creationId xmlns:a16="http://schemas.microsoft.com/office/drawing/2014/main" id="{E119AA50-AE53-8946-AD7A-F2E5B8817AEC}"/>
              </a:ext>
            </a:extLst>
          </p:cNvPr>
          <p:cNvCxnSpPr>
            <a:cxnSpLocks/>
            <a:stCxn id="50" idx="3"/>
          </p:cNvCxnSpPr>
          <p:nvPr/>
        </p:nvCxnSpPr>
        <p:spPr>
          <a:xfrm>
            <a:off x="2737171" y="2563777"/>
            <a:ext cx="1635683" cy="1802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Segnaposto contenuto 2">
            <a:extLst>
              <a:ext uri="{FF2B5EF4-FFF2-40B4-BE49-F238E27FC236}">
                <a16:creationId xmlns:a16="http://schemas.microsoft.com/office/drawing/2014/main" id="{6B1DD170-63AB-314A-A8C3-2A76EF75D03F}"/>
              </a:ext>
            </a:extLst>
          </p:cNvPr>
          <p:cNvSpPr txBox="1">
            <a:spLocks/>
          </p:cNvSpPr>
          <p:nvPr/>
        </p:nvSpPr>
        <p:spPr>
          <a:xfrm>
            <a:off x="6493511" y="601841"/>
            <a:ext cx="2414496" cy="1040920"/>
          </a:xfrm>
          <a:prstGeom prst="rect">
            <a:avLst/>
          </a:prstGeom>
          <a:solidFill>
            <a:schemeClr val="accent6">
              <a:lumMod val="40000"/>
              <a:lumOff val="60000"/>
            </a:schemeClr>
          </a:solidFill>
          <a:ln w="28575">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984"/>
              </a:spcBef>
              <a:buNone/>
            </a:pPr>
            <a:r>
              <a:rPr lang="it-IT" sz="1600" dirty="0"/>
              <a:t>4. Il </a:t>
            </a:r>
            <a:r>
              <a:rPr lang="it-IT" sz="1600" b="1" dirty="0"/>
              <a:t>mantello</a:t>
            </a:r>
            <a:r>
              <a:rPr lang="it-IT" sz="1600" dirty="0"/>
              <a:t> è allo stato solido, tranne nella parte più interna ed è composto da silicati.</a:t>
            </a:r>
          </a:p>
        </p:txBody>
      </p:sp>
      <p:sp>
        <p:nvSpPr>
          <p:cNvPr id="58" name="Segnaposto contenuto 2">
            <a:extLst>
              <a:ext uri="{FF2B5EF4-FFF2-40B4-BE49-F238E27FC236}">
                <a16:creationId xmlns:a16="http://schemas.microsoft.com/office/drawing/2014/main" id="{EBAED8E9-C628-404E-8EE5-355927ACDECF}"/>
              </a:ext>
            </a:extLst>
          </p:cNvPr>
          <p:cNvSpPr txBox="1">
            <a:spLocks/>
          </p:cNvSpPr>
          <p:nvPr/>
        </p:nvSpPr>
        <p:spPr>
          <a:xfrm>
            <a:off x="366202" y="3151386"/>
            <a:ext cx="2016863" cy="1076547"/>
          </a:xfrm>
          <a:prstGeom prst="rect">
            <a:avLst/>
          </a:prstGeom>
          <a:solidFill>
            <a:schemeClr val="accent6">
              <a:lumMod val="40000"/>
              <a:lumOff val="60000"/>
            </a:schemeClr>
          </a:solidFill>
          <a:ln w="28575">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984"/>
              </a:spcBef>
              <a:buNone/>
            </a:pPr>
            <a:r>
              <a:rPr lang="it-IT" sz="1600" dirty="0"/>
              <a:t>3. Tra nucleo esterno e mantello troviamo la </a:t>
            </a:r>
            <a:r>
              <a:rPr lang="it-IT" sz="1600" b="1" dirty="0"/>
              <a:t>discontinuità di Gutenberg</a:t>
            </a:r>
            <a:r>
              <a:rPr lang="it-IT" sz="1600" dirty="0"/>
              <a:t>.</a:t>
            </a:r>
          </a:p>
        </p:txBody>
      </p:sp>
      <p:sp>
        <p:nvSpPr>
          <p:cNvPr id="59" name="Rettangolo 58">
            <a:extLst>
              <a:ext uri="{FF2B5EF4-FFF2-40B4-BE49-F238E27FC236}">
                <a16:creationId xmlns:a16="http://schemas.microsoft.com/office/drawing/2014/main" id="{C23A7E79-CC96-BE4A-B640-DCF638D63CDC}"/>
              </a:ext>
            </a:extLst>
          </p:cNvPr>
          <p:cNvSpPr/>
          <p:nvPr/>
        </p:nvSpPr>
        <p:spPr>
          <a:xfrm>
            <a:off x="3465496" y="3517726"/>
            <a:ext cx="818767" cy="523220"/>
          </a:xfrm>
          <a:prstGeom prst="rect">
            <a:avLst/>
          </a:prstGeom>
          <a:noFill/>
          <a:ln w="28575" cmpd="sng">
            <a:noFill/>
          </a:ln>
        </p:spPr>
        <p:txBody>
          <a:bodyPr wrap="square">
            <a:spAutoFit/>
          </a:bodyPr>
          <a:lstStyle/>
          <a:p>
            <a:r>
              <a:rPr lang="it-IT" sz="1400" b="1" dirty="0">
                <a:solidFill>
                  <a:schemeClr val="bg1"/>
                </a:solidFill>
              </a:rPr>
              <a:t>nucleo interno</a:t>
            </a:r>
            <a:endParaRPr lang="it-IT" sz="1400" dirty="0">
              <a:solidFill>
                <a:schemeClr val="bg1"/>
              </a:solidFill>
            </a:endParaRPr>
          </a:p>
        </p:txBody>
      </p:sp>
      <p:cxnSp>
        <p:nvCxnSpPr>
          <p:cNvPr id="64" name="Connettore 2 63">
            <a:extLst>
              <a:ext uri="{FF2B5EF4-FFF2-40B4-BE49-F238E27FC236}">
                <a16:creationId xmlns:a16="http://schemas.microsoft.com/office/drawing/2014/main" id="{5D900618-68C8-FD41-ADE8-7CE04E2F2F67}"/>
              </a:ext>
            </a:extLst>
          </p:cNvPr>
          <p:cNvCxnSpPr>
            <a:cxnSpLocks/>
            <a:stCxn id="59" idx="0"/>
          </p:cNvCxnSpPr>
          <p:nvPr/>
        </p:nvCxnSpPr>
        <p:spPr>
          <a:xfrm flipV="1">
            <a:off x="3874880" y="2700702"/>
            <a:ext cx="875281" cy="817024"/>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ttore 2 69">
            <a:extLst>
              <a:ext uri="{FF2B5EF4-FFF2-40B4-BE49-F238E27FC236}">
                <a16:creationId xmlns:a16="http://schemas.microsoft.com/office/drawing/2014/main" id="{EADEF4C1-F0BD-554E-A7C8-26EFC1B59003}"/>
              </a:ext>
            </a:extLst>
          </p:cNvPr>
          <p:cNvCxnSpPr>
            <a:cxnSpLocks/>
            <a:stCxn id="58" idx="3"/>
          </p:cNvCxnSpPr>
          <p:nvPr/>
        </p:nvCxnSpPr>
        <p:spPr>
          <a:xfrm flipV="1">
            <a:off x="2383065" y="2931790"/>
            <a:ext cx="1732705" cy="7578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Segnaposto contenuto 2">
            <a:extLst>
              <a:ext uri="{FF2B5EF4-FFF2-40B4-BE49-F238E27FC236}">
                <a16:creationId xmlns:a16="http://schemas.microsoft.com/office/drawing/2014/main" id="{F52560EC-8418-6640-9E5A-081D0A53A4CD}"/>
              </a:ext>
            </a:extLst>
          </p:cNvPr>
          <p:cNvSpPr txBox="1">
            <a:spLocks/>
          </p:cNvSpPr>
          <p:nvPr/>
        </p:nvSpPr>
        <p:spPr>
          <a:xfrm>
            <a:off x="6641705" y="2154029"/>
            <a:ext cx="2273843" cy="849769"/>
          </a:xfrm>
          <a:prstGeom prst="rect">
            <a:avLst/>
          </a:prstGeom>
          <a:solidFill>
            <a:schemeClr val="accent6">
              <a:lumMod val="40000"/>
              <a:lumOff val="60000"/>
            </a:schemeClr>
          </a:solidFill>
          <a:ln w="28575">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984"/>
              </a:spcBef>
              <a:buNone/>
            </a:pPr>
            <a:r>
              <a:rPr lang="it-IT" sz="1600" dirty="0"/>
              <a:t>5. Tra crosta e mantello vi è la </a:t>
            </a:r>
            <a:r>
              <a:rPr lang="it-IT" sz="1600" b="1" dirty="0"/>
              <a:t>discontinuità di </a:t>
            </a:r>
            <a:r>
              <a:rPr lang="it-IT" sz="1600" b="1" dirty="0" err="1"/>
              <a:t>Mohorovicic</a:t>
            </a:r>
            <a:r>
              <a:rPr lang="it-IT" sz="1600" b="1" dirty="0"/>
              <a:t> </a:t>
            </a:r>
            <a:r>
              <a:rPr lang="it-IT" sz="1600" dirty="0"/>
              <a:t>(</a:t>
            </a:r>
            <a:r>
              <a:rPr lang="it-IT" sz="1600" b="1" dirty="0"/>
              <a:t>Moho</a:t>
            </a:r>
            <a:r>
              <a:rPr lang="it-IT" sz="1600" dirty="0"/>
              <a:t>).</a:t>
            </a:r>
          </a:p>
        </p:txBody>
      </p:sp>
      <p:sp>
        <p:nvSpPr>
          <p:cNvPr id="74" name="Segnaposto contenuto 2">
            <a:extLst>
              <a:ext uri="{FF2B5EF4-FFF2-40B4-BE49-F238E27FC236}">
                <a16:creationId xmlns:a16="http://schemas.microsoft.com/office/drawing/2014/main" id="{B136150E-9C83-9D4D-A60D-D4FA145633EF}"/>
              </a:ext>
            </a:extLst>
          </p:cNvPr>
          <p:cNvSpPr txBox="1">
            <a:spLocks/>
          </p:cNvSpPr>
          <p:nvPr/>
        </p:nvSpPr>
        <p:spPr>
          <a:xfrm>
            <a:off x="6641705" y="3205194"/>
            <a:ext cx="2282664" cy="1663915"/>
          </a:xfrm>
          <a:prstGeom prst="rect">
            <a:avLst/>
          </a:prstGeom>
          <a:solidFill>
            <a:schemeClr val="accent6">
              <a:lumMod val="40000"/>
              <a:lumOff val="60000"/>
            </a:schemeClr>
          </a:solidFill>
          <a:ln w="28575">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984"/>
              </a:spcBef>
              <a:buNone/>
            </a:pPr>
            <a:r>
              <a:rPr lang="it-IT" sz="1600" dirty="0"/>
              <a:t>6. La </a:t>
            </a:r>
            <a:r>
              <a:rPr lang="it-IT" sz="1600" b="1" dirty="0"/>
              <a:t>crosta</a:t>
            </a:r>
            <a:r>
              <a:rPr lang="it-IT" sz="1600" dirty="0"/>
              <a:t> è il ‘’guscio’’ della Terra, formato anch’esso da silicati solidi. La crosta e la parte del mantello costituiscono la </a:t>
            </a:r>
            <a:r>
              <a:rPr lang="it-IT" sz="1600" b="1" dirty="0"/>
              <a:t>litosfera</a:t>
            </a:r>
            <a:r>
              <a:rPr lang="it-IT" sz="1600" dirty="0"/>
              <a:t>.</a:t>
            </a:r>
          </a:p>
        </p:txBody>
      </p:sp>
      <p:cxnSp>
        <p:nvCxnSpPr>
          <p:cNvPr id="75" name="Connettore 2 74">
            <a:extLst>
              <a:ext uri="{FF2B5EF4-FFF2-40B4-BE49-F238E27FC236}">
                <a16:creationId xmlns:a16="http://schemas.microsoft.com/office/drawing/2014/main" id="{E9F82F65-7111-2D43-B675-94894C79407E}"/>
              </a:ext>
            </a:extLst>
          </p:cNvPr>
          <p:cNvCxnSpPr>
            <a:cxnSpLocks/>
            <a:stCxn id="57" idx="1"/>
          </p:cNvCxnSpPr>
          <p:nvPr/>
        </p:nvCxnSpPr>
        <p:spPr>
          <a:xfrm flipH="1">
            <a:off x="5341485" y="1122301"/>
            <a:ext cx="1152026" cy="8516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ttore 2 77">
            <a:extLst>
              <a:ext uri="{FF2B5EF4-FFF2-40B4-BE49-F238E27FC236}">
                <a16:creationId xmlns:a16="http://schemas.microsoft.com/office/drawing/2014/main" id="{D9FB006A-AF04-1A48-A48B-FF984D1D1C94}"/>
              </a:ext>
            </a:extLst>
          </p:cNvPr>
          <p:cNvCxnSpPr>
            <a:cxnSpLocks/>
            <a:stCxn id="73" idx="1"/>
          </p:cNvCxnSpPr>
          <p:nvPr/>
        </p:nvCxnSpPr>
        <p:spPr>
          <a:xfrm flipH="1" flipV="1">
            <a:off x="6156176" y="2404776"/>
            <a:ext cx="485529" cy="1741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ttore 2 81">
            <a:extLst>
              <a:ext uri="{FF2B5EF4-FFF2-40B4-BE49-F238E27FC236}">
                <a16:creationId xmlns:a16="http://schemas.microsoft.com/office/drawing/2014/main" id="{75EF02A0-EA75-1B4F-ADF7-8DC75A23AAAD}"/>
              </a:ext>
            </a:extLst>
          </p:cNvPr>
          <p:cNvCxnSpPr>
            <a:cxnSpLocks/>
            <a:stCxn id="74" idx="1"/>
          </p:cNvCxnSpPr>
          <p:nvPr/>
        </p:nvCxnSpPr>
        <p:spPr>
          <a:xfrm flipH="1" flipV="1">
            <a:off x="6292232" y="3062523"/>
            <a:ext cx="349473" cy="9746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244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3A7BDA-A452-40B5-9895-4134D01C97F3}"/>
              </a:ext>
            </a:extLst>
          </p:cNvPr>
          <p:cNvSpPr>
            <a:spLocks noGrp="1"/>
          </p:cNvSpPr>
          <p:nvPr>
            <p:ph type="title"/>
          </p:nvPr>
        </p:nvSpPr>
        <p:spPr/>
        <p:txBody>
          <a:bodyPr>
            <a:normAutofit fontScale="90000"/>
          </a:bodyPr>
          <a:lstStyle/>
          <a:p>
            <a:r>
              <a:rPr lang="it-IT" b="1" dirty="0">
                <a:solidFill>
                  <a:schemeClr val="accent6">
                    <a:lumMod val="75000"/>
                  </a:schemeClr>
                </a:solidFill>
              </a:rPr>
              <a:t>La temperatura all’interno della Terra</a:t>
            </a:r>
          </a:p>
        </p:txBody>
      </p:sp>
      <p:sp>
        <p:nvSpPr>
          <p:cNvPr id="3" name="Segnaposto contenuto 2">
            <a:extLst>
              <a:ext uri="{FF2B5EF4-FFF2-40B4-BE49-F238E27FC236}">
                <a16:creationId xmlns:a16="http://schemas.microsoft.com/office/drawing/2014/main" id="{6119C571-DAFA-40FB-9DD8-4DBFDD6D3B3B}"/>
              </a:ext>
            </a:extLst>
          </p:cNvPr>
          <p:cNvSpPr>
            <a:spLocks noGrp="1"/>
          </p:cNvSpPr>
          <p:nvPr>
            <p:ph idx="1"/>
          </p:nvPr>
        </p:nvSpPr>
        <p:spPr>
          <a:xfrm>
            <a:off x="529208" y="1131590"/>
            <a:ext cx="4330824" cy="3387724"/>
          </a:xfrm>
        </p:spPr>
        <p:txBody>
          <a:bodyPr>
            <a:normAutofit/>
          </a:bodyPr>
          <a:lstStyle/>
          <a:p>
            <a:pPr marL="0" indent="0">
              <a:buNone/>
            </a:pPr>
            <a:r>
              <a:rPr lang="it-IT" sz="1800" dirty="0"/>
              <a:t>Mentre la temperatura della superficie terrestre dipende dall’irraggiamento solare, dall’alternarsi di giorno e notte, dalle stagioni e dalla latitudine, al di sotto della superfice questa aumenta con la profondità di circa 3 °C ogni 100 metri. Questo costante aumento è detto </a:t>
            </a:r>
            <a:r>
              <a:rPr lang="it-IT" sz="1800" b="1" dirty="0">
                <a:solidFill>
                  <a:schemeClr val="accent6">
                    <a:lumMod val="75000"/>
                  </a:schemeClr>
                </a:solidFill>
              </a:rPr>
              <a:t>gradiente geotermico</a:t>
            </a:r>
            <a:r>
              <a:rPr lang="it-IT" sz="1800" dirty="0">
                <a:solidFill>
                  <a:schemeClr val="accent6">
                    <a:lumMod val="75000"/>
                  </a:schemeClr>
                </a:solidFill>
              </a:rPr>
              <a:t> </a:t>
            </a:r>
            <a:r>
              <a:rPr lang="it-IT" sz="1800" dirty="0"/>
              <a:t>che, comunque, può variare anche da 1 a 5°C soprattutto sotto i 40 km di profondità. Infatti la temperatura del mantello varia dai 1000 ai 3500 °C, mentre quella del nucleo dai 3500 ai 5000 °C.</a:t>
            </a:r>
          </a:p>
        </p:txBody>
      </p:sp>
      <p:pic>
        <p:nvPicPr>
          <p:cNvPr id="4" name="Immagine 47" descr="logo LATTES OK nero.jpg">
            <a:extLst>
              <a:ext uri="{FF2B5EF4-FFF2-40B4-BE49-F238E27FC236}">
                <a16:creationId xmlns:a16="http://schemas.microsoft.com/office/drawing/2014/main" id="{DDC923EF-29F0-D74F-A10D-75DEDE7B67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40A6358D-3422-8041-91C8-ACA4250E3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250" y="2067694"/>
            <a:ext cx="3657600" cy="2273300"/>
          </a:xfrm>
          <a:prstGeom prst="rect">
            <a:avLst/>
          </a:prstGeom>
          <a:ln w="28575">
            <a:solidFill>
              <a:schemeClr val="accent6">
                <a:lumMod val="75000"/>
              </a:schemeClr>
            </a:solidFill>
          </a:ln>
        </p:spPr>
      </p:pic>
    </p:spTree>
    <p:extLst>
      <p:ext uri="{BB962C8B-B14F-4D97-AF65-F5344CB8AC3E}">
        <p14:creationId xmlns:p14="http://schemas.microsoft.com/office/powerpoint/2010/main" val="3605804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CAB564-9063-4862-BBB0-010EF0FDC254}"/>
              </a:ext>
            </a:extLst>
          </p:cNvPr>
          <p:cNvSpPr>
            <a:spLocks noGrp="1"/>
          </p:cNvSpPr>
          <p:nvPr>
            <p:ph type="title"/>
          </p:nvPr>
        </p:nvSpPr>
        <p:spPr>
          <a:xfrm>
            <a:off x="0" y="51470"/>
            <a:ext cx="9144000" cy="857250"/>
          </a:xfrm>
        </p:spPr>
        <p:txBody>
          <a:bodyPr/>
          <a:lstStyle/>
          <a:p>
            <a:r>
              <a:rPr lang="it-IT" b="1" dirty="0">
                <a:solidFill>
                  <a:schemeClr val="accent6">
                    <a:lumMod val="75000"/>
                  </a:schemeClr>
                </a:solidFill>
              </a:rPr>
              <a:t>La crosta terrestre: aspetto fisico</a:t>
            </a:r>
          </a:p>
        </p:txBody>
      </p:sp>
      <p:sp>
        <p:nvSpPr>
          <p:cNvPr id="3" name="Segnaposto contenuto 2">
            <a:extLst>
              <a:ext uri="{FF2B5EF4-FFF2-40B4-BE49-F238E27FC236}">
                <a16:creationId xmlns:a16="http://schemas.microsoft.com/office/drawing/2014/main" id="{3E570C64-8A86-4E01-AEB2-3BC01B0DE127}"/>
              </a:ext>
            </a:extLst>
          </p:cNvPr>
          <p:cNvSpPr>
            <a:spLocks noGrp="1"/>
          </p:cNvSpPr>
          <p:nvPr>
            <p:ph idx="1"/>
          </p:nvPr>
        </p:nvSpPr>
        <p:spPr>
          <a:xfrm>
            <a:off x="457200" y="843558"/>
            <a:ext cx="8075240" cy="3600400"/>
          </a:xfrm>
        </p:spPr>
        <p:txBody>
          <a:bodyPr>
            <a:noAutofit/>
          </a:bodyPr>
          <a:lstStyle/>
          <a:p>
            <a:pPr marL="0" indent="0">
              <a:buNone/>
            </a:pPr>
            <a:r>
              <a:rPr lang="it-IT" sz="1600" dirty="0"/>
              <a:t>Immaginando la crosta terrestre senza la presenza delle enormi masse d’acqua della Terra, potremmo vedere i sistemi di rilievi, le </a:t>
            </a:r>
            <a:r>
              <a:rPr lang="it-IT" sz="1600" b="1" dirty="0">
                <a:solidFill>
                  <a:schemeClr val="accent6">
                    <a:lumMod val="75000"/>
                  </a:schemeClr>
                </a:solidFill>
              </a:rPr>
              <a:t>dorsali medio-oceaniche</a:t>
            </a:r>
            <a:r>
              <a:rPr lang="it-IT" sz="1600" dirty="0"/>
              <a:t>, sul fondo degli oceani. Il passaggio tra terre emerse (le </a:t>
            </a:r>
            <a:r>
              <a:rPr lang="it-IT" sz="1600" b="1" dirty="0">
                <a:solidFill>
                  <a:schemeClr val="accent6">
                    <a:lumMod val="75000"/>
                  </a:schemeClr>
                </a:solidFill>
              </a:rPr>
              <a:t>piattaforme continentali</a:t>
            </a:r>
            <a:r>
              <a:rPr lang="it-IT" sz="1600" dirty="0"/>
              <a:t>) e fondali oceanici non è netto ma costituito da una fascia, ad una profondità di 150/200 metri, detta </a:t>
            </a:r>
            <a:r>
              <a:rPr lang="it-IT" sz="1600" b="1" dirty="0">
                <a:solidFill>
                  <a:schemeClr val="accent6">
                    <a:lumMod val="75000"/>
                  </a:schemeClr>
                </a:solidFill>
              </a:rPr>
              <a:t>scarpata continentale</a:t>
            </a:r>
            <a:r>
              <a:rPr lang="it-IT" sz="1600" dirty="0"/>
              <a:t>, che ha un dislivello medio di 4,5 km. </a:t>
            </a:r>
            <a:br>
              <a:rPr lang="it-IT" sz="1600" dirty="0"/>
            </a:br>
            <a:r>
              <a:rPr lang="it-IT" sz="1600" dirty="0"/>
              <a:t>I fondali oceanici che uniscono </a:t>
            </a:r>
            <a:br>
              <a:rPr lang="it-IT" sz="1600" dirty="0"/>
            </a:br>
            <a:r>
              <a:rPr lang="it-IT" sz="1600" dirty="0"/>
              <a:t>i continenti sono detti </a:t>
            </a:r>
            <a:r>
              <a:rPr lang="it-IT" sz="1600" b="1" dirty="0">
                <a:solidFill>
                  <a:schemeClr val="accent6">
                    <a:lumMod val="75000"/>
                  </a:schemeClr>
                </a:solidFill>
              </a:rPr>
              <a:t>pianure abissali</a:t>
            </a:r>
            <a:r>
              <a:rPr lang="it-IT" sz="1600" dirty="0"/>
              <a:t>. </a:t>
            </a:r>
            <a:br>
              <a:rPr lang="it-IT" sz="1600" dirty="0"/>
            </a:br>
            <a:r>
              <a:rPr lang="it-IT" sz="1600" dirty="0"/>
              <a:t>I fondali oceanici più profondi, a forma </a:t>
            </a:r>
            <a:br>
              <a:rPr lang="it-IT" sz="1600" dirty="0"/>
            </a:br>
            <a:r>
              <a:rPr lang="it-IT" sz="1600" dirty="0"/>
              <a:t>di arco, sono le </a:t>
            </a:r>
            <a:r>
              <a:rPr lang="it-IT" sz="1600" b="1" dirty="0"/>
              <a:t>fosse</a:t>
            </a:r>
            <a:r>
              <a:rPr lang="it-IT" sz="1600" dirty="0"/>
              <a:t> </a:t>
            </a:r>
            <a:r>
              <a:rPr lang="it-IT" sz="1600" b="1" dirty="0"/>
              <a:t>oceaniche</a:t>
            </a:r>
            <a:r>
              <a:rPr lang="it-IT" sz="1600" dirty="0"/>
              <a:t>. </a:t>
            </a:r>
            <a:br>
              <a:rPr lang="it-IT" sz="1600" dirty="0"/>
            </a:br>
            <a:r>
              <a:rPr lang="it-IT" sz="1600" dirty="0"/>
              <a:t>La più profonda (più di 11 km) è la Fossa </a:t>
            </a:r>
            <a:br>
              <a:rPr lang="it-IT" sz="1600" dirty="0"/>
            </a:br>
            <a:r>
              <a:rPr lang="it-IT" sz="1600" dirty="0"/>
              <a:t>della Marianne, nel Pacifico. </a:t>
            </a:r>
          </a:p>
        </p:txBody>
      </p:sp>
      <p:pic>
        <p:nvPicPr>
          <p:cNvPr id="5" name="Immagine 47" descr="logo LATTES OK nero.jpg">
            <a:extLst>
              <a:ext uri="{FF2B5EF4-FFF2-40B4-BE49-F238E27FC236}">
                <a16:creationId xmlns:a16="http://schemas.microsoft.com/office/drawing/2014/main" id="{C08B119D-EB82-1D4B-BD6E-050094421A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16AE24E8-7906-0440-900C-3AFF21298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970" y="2158809"/>
            <a:ext cx="4715250" cy="2640203"/>
          </a:xfrm>
          <a:prstGeom prst="rect">
            <a:avLst/>
          </a:prstGeom>
          <a:ln w="28575">
            <a:solidFill>
              <a:schemeClr val="accent6">
                <a:lumMod val="75000"/>
              </a:schemeClr>
            </a:solidFill>
          </a:ln>
        </p:spPr>
      </p:pic>
      <p:sp>
        <p:nvSpPr>
          <p:cNvPr id="8" name="Rettangolo 7">
            <a:extLst>
              <a:ext uri="{FF2B5EF4-FFF2-40B4-BE49-F238E27FC236}">
                <a16:creationId xmlns:a16="http://schemas.microsoft.com/office/drawing/2014/main" id="{91E5C477-EF00-6444-B9CE-EB3D0E828908}"/>
              </a:ext>
            </a:extLst>
          </p:cNvPr>
          <p:cNvSpPr/>
          <p:nvPr/>
        </p:nvSpPr>
        <p:spPr>
          <a:xfrm>
            <a:off x="4608512" y="2074574"/>
            <a:ext cx="1567298"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200" b="1" dirty="0"/>
              <a:t>Scarpata continentale</a:t>
            </a:r>
            <a:endParaRPr lang="it-IT" sz="1200" dirty="0"/>
          </a:p>
        </p:txBody>
      </p:sp>
      <p:cxnSp>
        <p:nvCxnSpPr>
          <p:cNvPr id="9" name="Connettore 2 8">
            <a:extLst>
              <a:ext uri="{FF2B5EF4-FFF2-40B4-BE49-F238E27FC236}">
                <a16:creationId xmlns:a16="http://schemas.microsoft.com/office/drawing/2014/main" id="{0988BF5B-B3F3-E24B-9063-22BF3D743771}"/>
              </a:ext>
            </a:extLst>
          </p:cNvPr>
          <p:cNvCxnSpPr>
            <a:cxnSpLocks/>
            <a:stCxn id="8" idx="2"/>
          </p:cNvCxnSpPr>
          <p:nvPr/>
        </p:nvCxnSpPr>
        <p:spPr>
          <a:xfrm flipH="1">
            <a:off x="4617929" y="2351573"/>
            <a:ext cx="774232" cy="528099"/>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ttangolo 10">
            <a:extLst>
              <a:ext uri="{FF2B5EF4-FFF2-40B4-BE49-F238E27FC236}">
                <a16:creationId xmlns:a16="http://schemas.microsoft.com/office/drawing/2014/main" id="{13A014CE-A384-E747-84DC-2137F16089E7}"/>
              </a:ext>
            </a:extLst>
          </p:cNvPr>
          <p:cNvSpPr/>
          <p:nvPr/>
        </p:nvSpPr>
        <p:spPr>
          <a:xfrm>
            <a:off x="2160950" y="4238917"/>
            <a:ext cx="1800200"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200" b="1" dirty="0"/>
              <a:t>piattaforma continentale</a:t>
            </a:r>
            <a:endParaRPr lang="it-IT" sz="1200" dirty="0"/>
          </a:p>
        </p:txBody>
      </p:sp>
      <p:cxnSp>
        <p:nvCxnSpPr>
          <p:cNvPr id="13" name="Connettore 2 12">
            <a:extLst>
              <a:ext uri="{FF2B5EF4-FFF2-40B4-BE49-F238E27FC236}">
                <a16:creationId xmlns:a16="http://schemas.microsoft.com/office/drawing/2014/main" id="{BDD2B8F4-B976-AD48-9383-AF6814812CE2}"/>
              </a:ext>
            </a:extLst>
          </p:cNvPr>
          <p:cNvCxnSpPr>
            <a:cxnSpLocks/>
            <a:stCxn id="11" idx="3"/>
          </p:cNvCxnSpPr>
          <p:nvPr/>
        </p:nvCxnSpPr>
        <p:spPr>
          <a:xfrm flipV="1">
            <a:off x="3961150" y="4106749"/>
            <a:ext cx="533670" cy="270668"/>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65E8B452-105F-D344-BF41-038E21E633F6}"/>
              </a:ext>
            </a:extLst>
          </p:cNvPr>
          <p:cNvSpPr/>
          <p:nvPr/>
        </p:nvSpPr>
        <p:spPr>
          <a:xfrm>
            <a:off x="5497622" y="3373866"/>
            <a:ext cx="1218964" cy="461665"/>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200" b="1" dirty="0"/>
              <a:t>dorsale </a:t>
            </a:r>
            <a:br>
              <a:rPr lang="it-IT" sz="1200" b="1" dirty="0"/>
            </a:br>
            <a:r>
              <a:rPr lang="it-IT" sz="1200" b="1" dirty="0"/>
              <a:t>medio-oceanica</a:t>
            </a:r>
            <a:endParaRPr lang="it-IT" sz="1200" dirty="0"/>
          </a:p>
        </p:txBody>
      </p:sp>
      <p:cxnSp>
        <p:nvCxnSpPr>
          <p:cNvPr id="19" name="Connettore 2 18">
            <a:extLst>
              <a:ext uri="{FF2B5EF4-FFF2-40B4-BE49-F238E27FC236}">
                <a16:creationId xmlns:a16="http://schemas.microsoft.com/office/drawing/2014/main" id="{034B5EA3-0005-3A4F-8FA7-DCD17593B6AD}"/>
              </a:ext>
            </a:extLst>
          </p:cNvPr>
          <p:cNvCxnSpPr>
            <a:cxnSpLocks/>
            <a:stCxn id="18" idx="1"/>
          </p:cNvCxnSpPr>
          <p:nvPr/>
        </p:nvCxnSpPr>
        <p:spPr>
          <a:xfrm flipH="1">
            <a:off x="5076056" y="3604699"/>
            <a:ext cx="421566" cy="205917"/>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id="{BF9E54B3-68E0-2943-8781-4A5B2158BC57}"/>
              </a:ext>
            </a:extLst>
          </p:cNvPr>
          <p:cNvSpPr/>
          <p:nvPr/>
        </p:nvSpPr>
        <p:spPr>
          <a:xfrm>
            <a:off x="5239118" y="2734632"/>
            <a:ext cx="1724925"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200" b="1" dirty="0"/>
              <a:t>dorsale medio-oceanica</a:t>
            </a:r>
            <a:endParaRPr lang="it-IT" sz="1200" dirty="0"/>
          </a:p>
        </p:txBody>
      </p:sp>
      <p:cxnSp>
        <p:nvCxnSpPr>
          <p:cNvPr id="24" name="Connettore 2 23">
            <a:extLst>
              <a:ext uri="{FF2B5EF4-FFF2-40B4-BE49-F238E27FC236}">
                <a16:creationId xmlns:a16="http://schemas.microsoft.com/office/drawing/2014/main" id="{A1DE8DA0-F017-8045-B744-929F7286C344}"/>
              </a:ext>
            </a:extLst>
          </p:cNvPr>
          <p:cNvCxnSpPr>
            <a:cxnSpLocks/>
            <a:stCxn id="23" idx="1"/>
          </p:cNvCxnSpPr>
          <p:nvPr/>
        </p:nvCxnSpPr>
        <p:spPr>
          <a:xfrm flipH="1">
            <a:off x="4840296" y="2873132"/>
            <a:ext cx="398822" cy="184964"/>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ttangolo 25">
            <a:extLst>
              <a:ext uri="{FF2B5EF4-FFF2-40B4-BE49-F238E27FC236}">
                <a16:creationId xmlns:a16="http://schemas.microsoft.com/office/drawing/2014/main" id="{956E64D1-0590-784A-BE21-7D18D760055F}"/>
              </a:ext>
            </a:extLst>
          </p:cNvPr>
          <p:cNvSpPr/>
          <p:nvPr/>
        </p:nvSpPr>
        <p:spPr>
          <a:xfrm>
            <a:off x="4714843" y="4684486"/>
            <a:ext cx="1218964"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200" b="1" dirty="0"/>
              <a:t>Pianura abissale</a:t>
            </a:r>
            <a:endParaRPr lang="it-IT" sz="1200" dirty="0"/>
          </a:p>
        </p:txBody>
      </p:sp>
      <p:cxnSp>
        <p:nvCxnSpPr>
          <p:cNvPr id="27" name="Connettore 2 26">
            <a:extLst>
              <a:ext uri="{FF2B5EF4-FFF2-40B4-BE49-F238E27FC236}">
                <a16:creationId xmlns:a16="http://schemas.microsoft.com/office/drawing/2014/main" id="{30701CC5-C213-6E44-AC2E-CF637B7E9F82}"/>
              </a:ext>
            </a:extLst>
          </p:cNvPr>
          <p:cNvCxnSpPr>
            <a:cxnSpLocks/>
            <a:stCxn id="26" idx="0"/>
          </p:cNvCxnSpPr>
          <p:nvPr/>
        </p:nvCxnSpPr>
        <p:spPr>
          <a:xfrm flipH="1" flipV="1">
            <a:off x="4714843" y="4258088"/>
            <a:ext cx="609482" cy="426398"/>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ettangolo 33">
            <a:extLst>
              <a:ext uri="{FF2B5EF4-FFF2-40B4-BE49-F238E27FC236}">
                <a16:creationId xmlns:a16="http://schemas.microsoft.com/office/drawing/2014/main" id="{6CBC2D4E-25D7-F54E-B3A3-C11CEBB1DA60}"/>
              </a:ext>
            </a:extLst>
          </p:cNvPr>
          <p:cNvSpPr/>
          <p:nvPr/>
        </p:nvSpPr>
        <p:spPr>
          <a:xfrm>
            <a:off x="7341886" y="4536463"/>
            <a:ext cx="1218964" cy="461665"/>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200" b="1" dirty="0"/>
              <a:t>dorsale </a:t>
            </a:r>
            <a:br>
              <a:rPr lang="it-IT" sz="1200" b="1" dirty="0"/>
            </a:br>
            <a:r>
              <a:rPr lang="it-IT" sz="1200" b="1" dirty="0"/>
              <a:t>medio-oceanica</a:t>
            </a:r>
            <a:endParaRPr lang="it-IT" sz="1200" dirty="0"/>
          </a:p>
        </p:txBody>
      </p:sp>
      <p:cxnSp>
        <p:nvCxnSpPr>
          <p:cNvPr id="35" name="Connettore 2 34">
            <a:extLst>
              <a:ext uri="{FF2B5EF4-FFF2-40B4-BE49-F238E27FC236}">
                <a16:creationId xmlns:a16="http://schemas.microsoft.com/office/drawing/2014/main" id="{630D304F-F55A-1746-972E-27ED31FB303E}"/>
              </a:ext>
            </a:extLst>
          </p:cNvPr>
          <p:cNvCxnSpPr>
            <a:cxnSpLocks/>
            <a:stCxn id="34" idx="0"/>
          </p:cNvCxnSpPr>
          <p:nvPr/>
        </p:nvCxnSpPr>
        <p:spPr>
          <a:xfrm flipV="1">
            <a:off x="7951368" y="3939903"/>
            <a:ext cx="509064" cy="596560"/>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8B98D8A0-6AA9-2341-8584-CB92A460DF92}"/>
              </a:ext>
            </a:extLst>
          </p:cNvPr>
          <p:cNvCxnSpPr>
            <a:cxnSpLocks/>
          </p:cNvCxnSpPr>
          <p:nvPr/>
        </p:nvCxnSpPr>
        <p:spPr>
          <a:xfrm flipH="1" flipV="1">
            <a:off x="6732404" y="4337741"/>
            <a:ext cx="607404" cy="428353"/>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ettangolo 44">
            <a:extLst>
              <a:ext uri="{FF2B5EF4-FFF2-40B4-BE49-F238E27FC236}">
                <a16:creationId xmlns:a16="http://schemas.microsoft.com/office/drawing/2014/main" id="{A7C28E4B-FC69-E747-9BA9-0CEB2D28496A}"/>
              </a:ext>
            </a:extLst>
          </p:cNvPr>
          <p:cNvSpPr/>
          <p:nvPr/>
        </p:nvSpPr>
        <p:spPr>
          <a:xfrm>
            <a:off x="7105229" y="2294751"/>
            <a:ext cx="1567298"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r>
              <a:rPr lang="it-IT" sz="1200" b="1" dirty="0"/>
              <a:t>fossa delle </a:t>
            </a:r>
            <a:r>
              <a:rPr lang="it-IT" sz="1200" b="1" dirty="0" err="1"/>
              <a:t>marianne</a:t>
            </a:r>
            <a:endParaRPr lang="it-IT" sz="1200" dirty="0"/>
          </a:p>
        </p:txBody>
      </p:sp>
      <p:cxnSp>
        <p:nvCxnSpPr>
          <p:cNvPr id="46" name="Connettore 2 45">
            <a:extLst>
              <a:ext uri="{FF2B5EF4-FFF2-40B4-BE49-F238E27FC236}">
                <a16:creationId xmlns:a16="http://schemas.microsoft.com/office/drawing/2014/main" id="{00DB1934-4410-8D48-9D41-1307F5215F4D}"/>
              </a:ext>
            </a:extLst>
          </p:cNvPr>
          <p:cNvCxnSpPr>
            <a:cxnSpLocks/>
            <a:stCxn id="45" idx="2"/>
          </p:cNvCxnSpPr>
          <p:nvPr/>
        </p:nvCxnSpPr>
        <p:spPr>
          <a:xfrm flipH="1">
            <a:off x="7105229" y="2571750"/>
            <a:ext cx="783649" cy="802116"/>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94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8E8993-4F25-4E8B-8325-192CBEF132D4}"/>
              </a:ext>
            </a:extLst>
          </p:cNvPr>
          <p:cNvSpPr>
            <a:spLocks noGrp="1"/>
          </p:cNvSpPr>
          <p:nvPr>
            <p:ph type="title"/>
          </p:nvPr>
        </p:nvSpPr>
        <p:spPr/>
        <p:txBody>
          <a:bodyPr>
            <a:noAutofit/>
          </a:bodyPr>
          <a:lstStyle/>
          <a:p>
            <a:r>
              <a:rPr lang="it-IT" sz="4000" b="1" dirty="0">
                <a:solidFill>
                  <a:schemeClr val="accent6">
                    <a:lumMod val="75000"/>
                  </a:schemeClr>
                </a:solidFill>
              </a:rPr>
              <a:t>I minerali</a:t>
            </a:r>
          </a:p>
        </p:txBody>
      </p:sp>
      <p:sp>
        <p:nvSpPr>
          <p:cNvPr id="3" name="Segnaposto contenuto 2">
            <a:extLst>
              <a:ext uri="{FF2B5EF4-FFF2-40B4-BE49-F238E27FC236}">
                <a16:creationId xmlns:a16="http://schemas.microsoft.com/office/drawing/2014/main" id="{1E588CB2-8090-40A6-ADB1-183F26EB756D}"/>
              </a:ext>
            </a:extLst>
          </p:cNvPr>
          <p:cNvSpPr>
            <a:spLocks noGrp="1"/>
          </p:cNvSpPr>
          <p:nvPr>
            <p:ph sz="half" idx="1"/>
          </p:nvPr>
        </p:nvSpPr>
        <p:spPr>
          <a:xfrm>
            <a:off x="533400" y="1131590"/>
            <a:ext cx="4686672" cy="3737370"/>
          </a:xfrm>
        </p:spPr>
        <p:txBody>
          <a:bodyPr>
            <a:normAutofit/>
          </a:bodyPr>
          <a:lstStyle/>
          <a:p>
            <a:pPr marL="0" indent="0">
              <a:buNone/>
            </a:pPr>
            <a:r>
              <a:rPr lang="it-IT" sz="1800" b="1" dirty="0">
                <a:solidFill>
                  <a:schemeClr val="accent6">
                    <a:lumMod val="75000"/>
                  </a:schemeClr>
                </a:solidFill>
              </a:rPr>
              <a:t>LA COMPOSIZIONE DELLA CROSTA TERRESTRE</a:t>
            </a:r>
          </a:p>
          <a:p>
            <a:pPr marL="0" indent="0">
              <a:buNone/>
            </a:pPr>
            <a:r>
              <a:rPr lang="it-IT" sz="1800" dirty="0"/>
              <a:t>L’analisi chimica ci porta ad osservare che circa il 99% della crosta terrestre è costituito da soli </a:t>
            </a:r>
            <a:r>
              <a:rPr lang="it-IT" sz="1800" b="1" dirty="0"/>
              <a:t>otto elementi</a:t>
            </a:r>
            <a:r>
              <a:rPr lang="it-IT" sz="1800" dirty="0"/>
              <a:t>. I più abbondanti (insieme circa </a:t>
            </a:r>
            <a:br>
              <a:rPr lang="it-IT" sz="1800" dirty="0"/>
            </a:br>
            <a:r>
              <a:rPr lang="it-IT" sz="1800" dirty="0"/>
              <a:t>il 70%) sono il </a:t>
            </a:r>
            <a:r>
              <a:rPr lang="it-IT" sz="1800" b="1" dirty="0">
                <a:solidFill>
                  <a:schemeClr val="accent6">
                    <a:lumMod val="75000"/>
                  </a:schemeClr>
                </a:solidFill>
              </a:rPr>
              <a:t>silicio</a:t>
            </a:r>
            <a:r>
              <a:rPr lang="it-IT" sz="1800" dirty="0"/>
              <a:t> e l’</a:t>
            </a:r>
            <a:r>
              <a:rPr lang="it-IT" sz="1800" b="1" dirty="0">
                <a:solidFill>
                  <a:schemeClr val="accent6">
                    <a:lumMod val="75000"/>
                  </a:schemeClr>
                </a:solidFill>
              </a:rPr>
              <a:t>ossigeno</a:t>
            </a:r>
            <a:r>
              <a:rPr lang="it-IT" sz="1800" b="1" dirty="0"/>
              <a:t>.</a:t>
            </a:r>
            <a:r>
              <a:rPr lang="it-IT" sz="1800" b="1" dirty="0">
                <a:solidFill>
                  <a:srgbClr val="00B050"/>
                </a:solidFill>
              </a:rPr>
              <a:t> </a:t>
            </a:r>
          </a:p>
          <a:p>
            <a:pPr marL="0" indent="0">
              <a:buNone/>
            </a:pPr>
            <a:r>
              <a:rPr lang="it-IT" sz="1800" b="1" dirty="0"/>
              <a:t>Altri elementi sono </a:t>
            </a:r>
            <a:r>
              <a:rPr lang="it-IT" sz="1800" b="1" dirty="0">
                <a:solidFill>
                  <a:schemeClr val="accent6">
                    <a:lumMod val="75000"/>
                  </a:schemeClr>
                </a:solidFill>
              </a:rPr>
              <a:t>alluminio</a:t>
            </a:r>
            <a:r>
              <a:rPr lang="it-IT" sz="1800" dirty="0"/>
              <a:t>,</a:t>
            </a:r>
            <a:r>
              <a:rPr lang="it-IT" sz="1800" b="1" dirty="0">
                <a:solidFill>
                  <a:srgbClr val="00B050"/>
                </a:solidFill>
              </a:rPr>
              <a:t> </a:t>
            </a:r>
            <a:r>
              <a:rPr lang="it-IT" sz="1800" b="1" dirty="0">
                <a:solidFill>
                  <a:schemeClr val="accent6">
                    <a:lumMod val="75000"/>
                  </a:schemeClr>
                </a:solidFill>
              </a:rPr>
              <a:t>calcio</a:t>
            </a:r>
            <a:r>
              <a:rPr lang="it-IT" sz="1800" dirty="0"/>
              <a:t>,</a:t>
            </a:r>
            <a:r>
              <a:rPr lang="it-IT" sz="1800" b="1" dirty="0">
                <a:solidFill>
                  <a:srgbClr val="00B050"/>
                </a:solidFill>
              </a:rPr>
              <a:t> </a:t>
            </a:r>
            <a:r>
              <a:rPr lang="it-IT" sz="1800" b="1" dirty="0">
                <a:solidFill>
                  <a:schemeClr val="accent6">
                    <a:lumMod val="75000"/>
                  </a:schemeClr>
                </a:solidFill>
              </a:rPr>
              <a:t>magnesio</a:t>
            </a:r>
            <a:r>
              <a:rPr lang="it-IT" sz="1800" dirty="0"/>
              <a:t>,</a:t>
            </a:r>
            <a:r>
              <a:rPr lang="it-IT" sz="1800" b="1" dirty="0">
                <a:solidFill>
                  <a:srgbClr val="00B050"/>
                </a:solidFill>
              </a:rPr>
              <a:t> </a:t>
            </a:r>
            <a:r>
              <a:rPr lang="it-IT" sz="1800" b="1" dirty="0">
                <a:solidFill>
                  <a:schemeClr val="accent6">
                    <a:lumMod val="75000"/>
                  </a:schemeClr>
                </a:solidFill>
              </a:rPr>
              <a:t>sodio</a:t>
            </a:r>
            <a:r>
              <a:rPr lang="it-IT" sz="1800" dirty="0"/>
              <a:t>,</a:t>
            </a:r>
            <a:r>
              <a:rPr lang="it-IT" sz="1800" b="1" dirty="0">
                <a:solidFill>
                  <a:srgbClr val="00B050"/>
                </a:solidFill>
              </a:rPr>
              <a:t> </a:t>
            </a:r>
            <a:r>
              <a:rPr lang="it-IT" sz="1800" b="1" dirty="0">
                <a:solidFill>
                  <a:schemeClr val="accent6">
                    <a:lumMod val="75000"/>
                  </a:schemeClr>
                </a:solidFill>
              </a:rPr>
              <a:t>ferro</a:t>
            </a:r>
            <a:r>
              <a:rPr lang="it-IT" sz="1800" b="1" dirty="0">
                <a:solidFill>
                  <a:srgbClr val="00B050"/>
                </a:solidFill>
              </a:rPr>
              <a:t> </a:t>
            </a:r>
            <a:r>
              <a:rPr lang="it-IT" sz="1800" dirty="0"/>
              <a:t>e </a:t>
            </a:r>
            <a:r>
              <a:rPr lang="it-IT" sz="1800" b="1" dirty="0">
                <a:solidFill>
                  <a:schemeClr val="accent6">
                    <a:lumMod val="75000"/>
                  </a:schemeClr>
                </a:solidFill>
              </a:rPr>
              <a:t>potassio</a:t>
            </a:r>
            <a:r>
              <a:rPr lang="it-IT" sz="1800" b="1" dirty="0"/>
              <a:t>.</a:t>
            </a:r>
            <a:r>
              <a:rPr lang="it-IT" sz="1800" b="1" dirty="0">
                <a:solidFill>
                  <a:srgbClr val="00B050"/>
                </a:solidFill>
              </a:rPr>
              <a:t> </a:t>
            </a:r>
            <a:r>
              <a:rPr lang="it-IT" sz="1800" dirty="0"/>
              <a:t>Altri elementi allo </a:t>
            </a:r>
            <a:r>
              <a:rPr lang="it-IT" sz="1800" b="1" dirty="0"/>
              <a:t>stato</a:t>
            </a:r>
            <a:r>
              <a:rPr lang="it-IT" sz="1800" dirty="0"/>
              <a:t> </a:t>
            </a:r>
            <a:r>
              <a:rPr lang="it-IT" sz="1800" b="1" dirty="0"/>
              <a:t>nativo</a:t>
            </a:r>
            <a:r>
              <a:rPr lang="it-IT" sz="1800" dirty="0"/>
              <a:t> sono </a:t>
            </a:r>
            <a:r>
              <a:rPr lang="it-IT" sz="1800" b="1" dirty="0">
                <a:solidFill>
                  <a:schemeClr val="accent6">
                    <a:lumMod val="75000"/>
                  </a:schemeClr>
                </a:solidFill>
              </a:rPr>
              <a:t>oro</a:t>
            </a:r>
            <a:r>
              <a:rPr lang="it-IT" sz="1800" dirty="0"/>
              <a:t>,</a:t>
            </a:r>
            <a:r>
              <a:rPr lang="it-IT" sz="1800" b="1" dirty="0">
                <a:solidFill>
                  <a:srgbClr val="00B050"/>
                </a:solidFill>
              </a:rPr>
              <a:t> </a:t>
            </a:r>
            <a:r>
              <a:rPr lang="it-IT" sz="1800" b="1" dirty="0">
                <a:solidFill>
                  <a:schemeClr val="accent6">
                    <a:lumMod val="75000"/>
                  </a:schemeClr>
                </a:solidFill>
              </a:rPr>
              <a:t>argento</a:t>
            </a:r>
            <a:r>
              <a:rPr lang="it-IT" sz="1800" dirty="0"/>
              <a:t>,</a:t>
            </a:r>
            <a:r>
              <a:rPr lang="it-IT" sz="1800" b="1" dirty="0">
                <a:solidFill>
                  <a:srgbClr val="00B050"/>
                </a:solidFill>
              </a:rPr>
              <a:t> </a:t>
            </a:r>
            <a:r>
              <a:rPr lang="it-IT" sz="1800" b="1" dirty="0">
                <a:solidFill>
                  <a:schemeClr val="accent6">
                    <a:lumMod val="75000"/>
                  </a:schemeClr>
                </a:solidFill>
              </a:rPr>
              <a:t>rame</a:t>
            </a:r>
            <a:r>
              <a:rPr lang="it-IT" sz="1800" dirty="0"/>
              <a:t>,</a:t>
            </a:r>
            <a:r>
              <a:rPr lang="it-IT" sz="1800" b="1" dirty="0">
                <a:solidFill>
                  <a:srgbClr val="00B050"/>
                </a:solidFill>
              </a:rPr>
              <a:t> </a:t>
            </a:r>
            <a:r>
              <a:rPr lang="it-IT" sz="1800" b="1" dirty="0">
                <a:solidFill>
                  <a:schemeClr val="accent6">
                    <a:lumMod val="75000"/>
                  </a:schemeClr>
                </a:solidFill>
              </a:rPr>
              <a:t>carbonio</a:t>
            </a:r>
            <a:r>
              <a:rPr lang="it-IT" sz="1800" b="1" dirty="0">
                <a:solidFill>
                  <a:srgbClr val="00B050"/>
                </a:solidFill>
              </a:rPr>
              <a:t> </a:t>
            </a:r>
            <a:r>
              <a:rPr lang="it-IT" sz="1800" dirty="0"/>
              <a:t>e </a:t>
            </a:r>
            <a:r>
              <a:rPr lang="it-IT" sz="1800" b="1" dirty="0">
                <a:solidFill>
                  <a:schemeClr val="accent6">
                    <a:lumMod val="75000"/>
                  </a:schemeClr>
                </a:solidFill>
              </a:rPr>
              <a:t>zolfo</a:t>
            </a:r>
            <a:r>
              <a:rPr lang="it-IT" sz="1800" dirty="0"/>
              <a:t>. Gli altri elementi combinati fra loro formano i </a:t>
            </a:r>
            <a:r>
              <a:rPr lang="it-IT" sz="1800" b="1" dirty="0"/>
              <a:t>composti</a:t>
            </a:r>
            <a:r>
              <a:rPr lang="it-IT" sz="1800" dirty="0"/>
              <a:t>.</a:t>
            </a:r>
          </a:p>
          <a:p>
            <a:pPr marL="0" indent="0">
              <a:buNone/>
            </a:pPr>
            <a:r>
              <a:rPr lang="it-IT" sz="1800" dirty="0"/>
              <a:t>Elementi nativi e composti formano i </a:t>
            </a:r>
            <a:r>
              <a:rPr lang="it-IT" sz="1800" b="1" dirty="0">
                <a:solidFill>
                  <a:schemeClr val="accent6">
                    <a:lumMod val="75000"/>
                  </a:schemeClr>
                </a:solidFill>
              </a:rPr>
              <a:t>minerali</a:t>
            </a:r>
            <a:r>
              <a:rPr lang="it-IT" sz="1800" dirty="0"/>
              <a:t>.</a:t>
            </a:r>
          </a:p>
        </p:txBody>
      </p:sp>
      <p:pic>
        <p:nvPicPr>
          <p:cNvPr id="5" name="Immagine 47" descr="logo LATTES OK nero.jpg">
            <a:extLst>
              <a:ext uri="{FF2B5EF4-FFF2-40B4-BE49-F238E27FC236}">
                <a16:creationId xmlns:a16="http://schemas.microsoft.com/office/drawing/2014/main" id="{29056170-5638-BE40-9C09-721C6C9A3F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7E7B4A0B-71F8-5647-A4D4-7E2FDF6FC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600" y="1707654"/>
            <a:ext cx="3175000" cy="2400300"/>
          </a:xfrm>
          <a:prstGeom prst="rect">
            <a:avLst/>
          </a:prstGeom>
          <a:ln w="28575">
            <a:solidFill>
              <a:schemeClr val="accent6">
                <a:lumMod val="75000"/>
              </a:schemeClr>
            </a:solidFill>
          </a:ln>
        </p:spPr>
      </p:pic>
    </p:spTree>
    <p:extLst>
      <p:ext uri="{BB962C8B-B14F-4D97-AF65-F5344CB8AC3E}">
        <p14:creationId xmlns:p14="http://schemas.microsoft.com/office/powerpoint/2010/main" val="2571201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00F015A1-832C-9E40-86D0-05A3E4789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502">
            <a:off x="6690375" y="2637394"/>
            <a:ext cx="2240434" cy="1080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olo 1">
            <a:extLst>
              <a:ext uri="{FF2B5EF4-FFF2-40B4-BE49-F238E27FC236}">
                <a16:creationId xmlns:a16="http://schemas.microsoft.com/office/drawing/2014/main" id="{47454578-BD35-4D5F-89D5-43DB0D0A4E77}"/>
              </a:ext>
            </a:extLst>
          </p:cNvPr>
          <p:cNvSpPr>
            <a:spLocks noGrp="1"/>
          </p:cNvSpPr>
          <p:nvPr>
            <p:ph type="title"/>
          </p:nvPr>
        </p:nvSpPr>
        <p:spPr/>
        <p:txBody>
          <a:bodyPr>
            <a:normAutofit/>
          </a:bodyPr>
          <a:lstStyle/>
          <a:p>
            <a:pPr>
              <a:lnSpc>
                <a:spcPts val="3360"/>
              </a:lnSpc>
            </a:pPr>
            <a:r>
              <a:rPr lang="it-IT" sz="4000" b="1" dirty="0">
                <a:solidFill>
                  <a:schemeClr val="accent6">
                    <a:lumMod val="75000"/>
                  </a:schemeClr>
                </a:solidFill>
              </a:rPr>
              <a:t>Che cosa sono i minerali</a:t>
            </a:r>
          </a:p>
        </p:txBody>
      </p:sp>
      <p:sp>
        <p:nvSpPr>
          <p:cNvPr id="3" name="Segnaposto contenuto 2">
            <a:extLst>
              <a:ext uri="{FF2B5EF4-FFF2-40B4-BE49-F238E27FC236}">
                <a16:creationId xmlns:a16="http://schemas.microsoft.com/office/drawing/2014/main" id="{BDAC6752-055A-418A-9851-F02FEDB625BA}"/>
              </a:ext>
            </a:extLst>
          </p:cNvPr>
          <p:cNvSpPr>
            <a:spLocks noGrp="1"/>
          </p:cNvSpPr>
          <p:nvPr>
            <p:ph idx="1"/>
          </p:nvPr>
        </p:nvSpPr>
        <p:spPr>
          <a:xfrm>
            <a:off x="565212" y="1028485"/>
            <a:ext cx="5029247" cy="3874292"/>
          </a:xfrm>
        </p:spPr>
        <p:txBody>
          <a:bodyPr>
            <a:normAutofit/>
          </a:bodyPr>
          <a:lstStyle/>
          <a:p>
            <a:pPr marL="0" indent="0">
              <a:buNone/>
            </a:pPr>
            <a:r>
              <a:rPr lang="it-IT" sz="1800" dirty="0"/>
              <a:t>I minerali sono </a:t>
            </a:r>
            <a:r>
              <a:rPr lang="it-IT" sz="1800" b="1" dirty="0">
                <a:solidFill>
                  <a:schemeClr val="accent6">
                    <a:lumMod val="75000"/>
                  </a:schemeClr>
                </a:solidFill>
              </a:rPr>
              <a:t>sostanze naturali omogenee</a:t>
            </a:r>
            <a:r>
              <a:rPr lang="it-IT" sz="1800" dirty="0"/>
              <a:t>, allo </a:t>
            </a:r>
            <a:r>
              <a:rPr lang="it-IT" sz="1800" b="1" dirty="0">
                <a:solidFill>
                  <a:schemeClr val="accent6">
                    <a:lumMod val="75000"/>
                  </a:schemeClr>
                </a:solidFill>
              </a:rPr>
              <a:t>stato solido </a:t>
            </a:r>
            <a:r>
              <a:rPr lang="it-IT" sz="1800" dirty="0"/>
              <a:t>e di </a:t>
            </a:r>
            <a:r>
              <a:rPr lang="it-IT" sz="1800" b="1" dirty="0">
                <a:solidFill>
                  <a:schemeClr val="accent6">
                    <a:lumMod val="75000"/>
                  </a:schemeClr>
                </a:solidFill>
              </a:rPr>
              <a:t>origine inorganica</a:t>
            </a:r>
            <a:r>
              <a:rPr lang="it-IT" sz="1800" dirty="0"/>
              <a:t>. La struttura dei </a:t>
            </a:r>
            <a:r>
              <a:rPr lang="it-IT" sz="1800" b="1" dirty="0"/>
              <a:t>cristalli</a:t>
            </a:r>
            <a:r>
              <a:rPr lang="it-IT" sz="1800" dirty="0"/>
              <a:t> dipende dalla disposizione geometrica degli atomi nello spazio, organizzati prima in un </a:t>
            </a:r>
            <a:r>
              <a:rPr lang="it-IT" sz="1800" b="1" dirty="0"/>
              <a:t>reticolo cristallino</a:t>
            </a:r>
            <a:r>
              <a:rPr lang="it-IT" sz="1800" dirty="0"/>
              <a:t> e poi in </a:t>
            </a:r>
            <a:r>
              <a:rPr lang="it-IT" sz="1800" b="1" dirty="0"/>
              <a:t>celle</a:t>
            </a:r>
            <a:r>
              <a:rPr lang="it-IT" sz="1800" dirty="0"/>
              <a:t>. In natura i cristalli si possono trovare anche in </a:t>
            </a:r>
            <a:r>
              <a:rPr lang="it-IT" sz="1800" b="1" dirty="0"/>
              <a:t>aggregazioni</a:t>
            </a:r>
            <a:r>
              <a:rPr lang="it-IT" sz="1800" dirty="0"/>
              <a:t> di varie dimensioni. Intorno ad una </a:t>
            </a:r>
            <a:r>
              <a:rPr lang="it-IT" sz="1800" b="1" dirty="0"/>
              <a:t>matrice</a:t>
            </a:r>
            <a:r>
              <a:rPr lang="it-IT" sz="1800" dirty="0"/>
              <a:t>, si possono formare aggregazioni </a:t>
            </a:r>
            <a:r>
              <a:rPr lang="it-IT" sz="1800" b="1" dirty="0"/>
              <a:t>parallele</a:t>
            </a:r>
            <a:r>
              <a:rPr lang="it-IT" sz="1800" dirty="0"/>
              <a:t> e a </a:t>
            </a:r>
            <a:r>
              <a:rPr lang="it-IT" sz="1800" b="1" dirty="0"/>
              <a:t>geode</a:t>
            </a:r>
            <a:r>
              <a:rPr lang="it-IT" sz="1800" dirty="0"/>
              <a:t>. I </a:t>
            </a:r>
            <a:r>
              <a:rPr lang="it-IT" sz="1800" b="1" dirty="0"/>
              <a:t>geminati</a:t>
            </a:r>
            <a:r>
              <a:rPr lang="it-IT" sz="1800" dirty="0"/>
              <a:t> sono cristalli che crescono in coppie riflesse. I cristalli aggregati in modo disordinato e irregolare sono detti </a:t>
            </a:r>
            <a:r>
              <a:rPr lang="it-IT" sz="1800" b="1" dirty="0"/>
              <a:t>amorfi</a:t>
            </a:r>
            <a:r>
              <a:rPr lang="it-IT" sz="1800" dirty="0"/>
              <a:t>, come l’opale.</a:t>
            </a:r>
          </a:p>
        </p:txBody>
      </p:sp>
      <p:pic>
        <p:nvPicPr>
          <p:cNvPr id="6" name="Immagine 47" descr="logo LATTES OK nero.jpg">
            <a:extLst>
              <a:ext uri="{FF2B5EF4-FFF2-40B4-BE49-F238E27FC236}">
                <a16:creationId xmlns:a16="http://schemas.microsoft.com/office/drawing/2014/main" id="{6E3A5682-60AE-3948-873D-04ED9A854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A749FC3F-1B6A-5549-B4A0-AEBBFB674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34279">
            <a:off x="7228581" y="3815053"/>
            <a:ext cx="1537284" cy="11206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magine 9">
            <a:extLst>
              <a:ext uri="{FF2B5EF4-FFF2-40B4-BE49-F238E27FC236}">
                <a16:creationId xmlns:a16="http://schemas.microsoft.com/office/drawing/2014/main" id="{DD8787C1-5EC4-D543-B4CC-112661AD35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31275">
            <a:off x="5692273" y="3559381"/>
            <a:ext cx="1668865" cy="11112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magine 14">
            <a:extLst>
              <a:ext uri="{FF2B5EF4-FFF2-40B4-BE49-F238E27FC236}">
                <a16:creationId xmlns:a16="http://schemas.microsoft.com/office/drawing/2014/main" id="{2B286EFA-9382-C04B-8AD9-2627A13E2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09955">
            <a:off x="7108735" y="971107"/>
            <a:ext cx="1590587" cy="11789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magine 16">
            <a:extLst>
              <a:ext uri="{FF2B5EF4-FFF2-40B4-BE49-F238E27FC236}">
                <a16:creationId xmlns:a16="http://schemas.microsoft.com/office/drawing/2014/main" id="{026322C1-61B9-B04A-B814-F06AF036C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485">
            <a:off x="5805756" y="1147104"/>
            <a:ext cx="1306260" cy="15924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ttangolo 17">
            <a:extLst>
              <a:ext uri="{FF2B5EF4-FFF2-40B4-BE49-F238E27FC236}">
                <a16:creationId xmlns:a16="http://schemas.microsoft.com/office/drawing/2014/main" id="{8B0F2ACF-5413-A347-8351-26A39CD047B3}"/>
              </a:ext>
            </a:extLst>
          </p:cNvPr>
          <p:cNvSpPr/>
          <p:nvPr/>
        </p:nvSpPr>
        <p:spPr>
          <a:xfrm>
            <a:off x="7066013" y="4775982"/>
            <a:ext cx="865269"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salgemma</a:t>
            </a:r>
            <a:endParaRPr lang="it-IT" sz="1200" dirty="0"/>
          </a:p>
        </p:txBody>
      </p:sp>
      <p:sp>
        <p:nvSpPr>
          <p:cNvPr id="19" name="Rettangolo 18">
            <a:extLst>
              <a:ext uri="{FF2B5EF4-FFF2-40B4-BE49-F238E27FC236}">
                <a16:creationId xmlns:a16="http://schemas.microsoft.com/office/drawing/2014/main" id="{2D05901F-70C3-5E48-A3A0-FAF149ACE772}"/>
              </a:ext>
            </a:extLst>
          </p:cNvPr>
          <p:cNvSpPr/>
          <p:nvPr/>
        </p:nvSpPr>
        <p:spPr>
          <a:xfrm>
            <a:off x="7716957" y="2465052"/>
            <a:ext cx="743475"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geode</a:t>
            </a:r>
            <a:endParaRPr lang="it-IT" sz="1200" dirty="0"/>
          </a:p>
        </p:txBody>
      </p:sp>
      <p:sp>
        <p:nvSpPr>
          <p:cNvPr id="20" name="Rettangolo 19">
            <a:extLst>
              <a:ext uri="{FF2B5EF4-FFF2-40B4-BE49-F238E27FC236}">
                <a16:creationId xmlns:a16="http://schemas.microsoft.com/office/drawing/2014/main" id="{3DBCDDF8-A649-0742-9F81-D860C97FBA33}"/>
              </a:ext>
            </a:extLst>
          </p:cNvPr>
          <p:cNvSpPr/>
          <p:nvPr/>
        </p:nvSpPr>
        <p:spPr>
          <a:xfrm>
            <a:off x="8168709" y="1985279"/>
            <a:ext cx="659003"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quarzo</a:t>
            </a:r>
            <a:endParaRPr lang="it-IT" sz="1200" dirty="0"/>
          </a:p>
        </p:txBody>
      </p:sp>
      <p:sp>
        <p:nvSpPr>
          <p:cNvPr id="21" name="Rettangolo 20">
            <a:extLst>
              <a:ext uri="{FF2B5EF4-FFF2-40B4-BE49-F238E27FC236}">
                <a16:creationId xmlns:a16="http://schemas.microsoft.com/office/drawing/2014/main" id="{F3235F50-8B32-C64E-9050-B4DE816B8143}"/>
              </a:ext>
            </a:extLst>
          </p:cNvPr>
          <p:cNvSpPr/>
          <p:nvPr/>
        </p:nvSpPr>
        <p:spPr>
          <a:xfrm>
            <a:off x="5322543" y="2623763"/>
            <a:ext cx="1266130"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Cristalli geminati</a:t>
            </a:r>
            <a:endParaRPr lang="it-IT" sz="1200" dirty="0"/>
          </a:p>
        </p:txBody>
      </p:sp>
      <p:sp>
        <p:nvSpPr>
          <p:cNvPr id="22" name="Rettangolo 21">
            <a:extLst>
              <a:ext uri="{FF2B5EF4-FFF2-40B4-BE49-F238E27FC236}">
                <a16:creationId xmlns:a16="http://schemas.microsoft.com/office/drawing/2014/main" id="{7A66908C-65D2-B34D-AF70-77CB3A599E9B}"/>
              </a:ext>
            </a:extLst>
          </p:cNvPr>
          <p:cNvSpPr/>
          <p:nvPr/>
        </p:nvSpPr>
        <p:spPr>
          <a:xfrm>
            <a:off x="5470381" y="4572418"/>
            <a:ext cx="659003" cy="276999"/>
          </a:xfrm>
          <a:prstGeom prst="rect">
            <a:avLst/>
          </a:prstGeom>
          <a:solidFill>
            <a:schemeClr val="accent6">
              <a:lumMod val="20000"/>
              <a:lumOff val="80000"/>
            </a:schemeClr>
          </a:solidFill>
          <a:ln w="28575" cmpd="sng">
            <a:solidFill>
              <a:schemeClr val="accent6">
                <a:lumMod val="75000"/>
              </a:schemeClr>
            </a:solidFill>
          </a:ln>
        </p:spPr>
        <p:txBody>
          <a:bodyPr wrap="square">
            <a:spAutoFit/>
          </a:bodyPr>
          <a:lstStyle/>
          <a:p>
            <a:pPr algn="ctr"/>
            <a:r>
              <a:rPr lang="it-IT" sz="1200" b="1" dirty="0"/>
              <a:t>opale</a:t>
            </a:r>
            <a:endParaRPr lang="it-IT" sz="1200" dirty="0"/>
          </a:p>
        </p:txBody>
      </p:sp>
    </p:spTree>
    <p:extLst>
      <p:ext uri="{BB962C8B-B14F-4D97-AF65-F5344CB8AC3E}">
        <p14:creationId xmlns:p14="http://schemas.microsoft.com/office/powerpoint/2010/main" val="174682162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2808</TotalTime>
  <Words>2454</Words>
  <Application>Microsoft Macintosh PowerPoint</Application>
  <PresentationFormat>Presentazione su schermo (16:9)</PresentationFormat>
  <Paragraphs>138</Paragraphs>
  <Slides>24</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24</vt:i4>
      </vt:variant>
    </vt:vector>
  </HeadingPairs>
  <TitlesOfParts>
    <vt:vector size="27" baseType="lpstr">
      <vt:lpstr>Arial</vt:lpstr>
      <vt:lpstr>Calibri</vt:lpstr>
      <vt:lpstr>Tema di Office</vt:lpstr>
      <vt:lpstr>Presentazione standard di PowerPoint</vt:lpstr>
      <vt:lpstr>La litosfera: rocce e minerali</vt:lpstr>
      <vt:lpstr>La struttura della Terra</vt:lpstr>
      <vt:lpstr>La terra oggi</vt:lpstr>
      <vt:lpstr>La terra oggi</vt:lpstr>
      <vt:lpstr>La temperatura all’interno della Terra</vt:lpstr>
      <vt:lpstr>La crosta terrestre: aspetto fisico</vt:lpstr>
      <vt:lpstr>I minerali</vt:lpstr>
      <vt:lpstr>Che cosa sono i minerali</vt:lpstr>
      <vt:lpstr>Le proprietà fisiche dei minerali</vt:lpstr>
      <vt:lpstr>Come si formano i minerali</vt:lpstr>
      <vt:lpstr>La classificazione dei minerali </vt:lpstr>
      <vt:lpstr>La classificazione dei minerali</vt:lpstr>
      <vt:lpstr>Le rocce</vt:lpstr>
      <vt:lpstr>Rocce sedimentarie </vt:lpstr>
      <vt:lpstr>Rocce magmatiche</vt:lpstr>
      <vt:lpstr>Rocce metamorfiche</vt:lpstr>
      <vt:lpstr>Il ciclo delle rocce</vt:lpstr>
      <vt:lpstr>L’azione fisica dell’acqua</vt:lpstr>
      <vt:lpstr>L’azione fisica dell’acqua</vt:lpstr>
      <vt:lpstr>L’azione fisica dell’acqua</vt:lpstr>
      <vt:lpstr>L’erosione fisica dell’acqua</vt:lpstr>
      <vt:lpstr>L’azione chimica dell’acqua</vt:lpstr>
      <vt:lpstr>L’azione del vento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respirazione</dc:title>
  <dc:creator>exir.gennari@latteseditori.it</dc:creator>
  <cp:lastModifiedBy>Microsoft Office User</cp:lastModifiedBy>
  <cp:revision>372</cp:revision>
  <dcterms:created xsi:type="dcterms:W3CDTF">2020-03-17T13:59:37Z</dcterms:created>
  <dcterms:modified xsi:type="dcterms:W3CDTF">2020-04-20T12:05:16Z</dcterms:modified>
</cp:coreProperties>
</file>