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9" r:id="rId3"/>
    <p:sldId id="260" r:id="rId4"/>
    <p:sldId id="261" r:id="rId5"/>
    <p:sldId id="262" r:id="rId6"/>
    <p:sldId id="268" r:id="rId7"/>
    <p:sldId id="263" r:id="rId8"/>
    <p:sldId id="264" r:id="rId9"/>
    <p:sldId id="265" r:id="rId10"/>
    <p:sldId id="266" r:id="rId11"/>
    <p:sldId id="267" r:id="rId12"/>
    <p:sldId id="269" r:id="rId13"/>
    <p:sldId id="270" r:id="rId14"/>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38"/>
    <p:restoredTop sz="90346" autoAdjust="0"/>
  </p:normalViewPr>
  <p:slideViewPr>
    <p:cSldViewPr>
      <p:cViewPr varScale="1">
        <p:scale>
          <a:sx n="157" d="100"/>
          <a:sy n="157" d="100"/>
        </p:scale>
        <p:origin x="952"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D1411-9398-4AC5-8DD9-F36A3B132A9E}" type="datetimeFigureOut">
              <a:rPr lang="it-IT" smtClean="0"/>
              <a:pPr/>
              <a:t>05/05/20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63315E-DCB7-41D6-B3DD-9422C140DF2A}" type="slidenum">
              <a:rPr lang="it-IT" smtClean="0"/>
              <a:pPr/>
              <a:t>‹N›</a:t>
            </a:fld>
            <a:endParaRPr lang="it-IT"/>
          </a:p>
        </p:txBody>
      </p:sp>
    </p:spTree>
    <p:extLst>
      <p:ext uri="{BB962C8B-B14F-4D97-AF65-F5344CB8AC3E}">
        <p14:creationId xmlns:p14="http://schemas.microsoft.com/office/powerpoint/2010/main" val="425980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05/05/20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05/05/20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05/05/20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05/05/20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05/05/20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B6055F8-1D02-4417-9241-55C834FD9970}" type="datetimeFigureOut">
              <a:rPr lang="it-IT" smtClean="0"/>
              <a:pPr/>
              <a:t>05/05/20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B6055F8-1D02-4417-9241-55C834FD9970}" type="datetimeFigureOut">
              <a:rPr lang="it-IT" smtClean="0"/>
              <a:pPr/>
              <a:t>05/05/20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B6055F8-1D02-4417-9241-55C834FD9970}" type="datetimeFigureOut">
              <a:rPr lang="it-IT" smtClean="0"/>
              <a:pPr/>
              <a:t>05/05/20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05/05/20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05/05/20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05/05/20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05/05/20</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4237E60-74EF-AC45-89B5-DB6FB17E41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625"/>
          <a:stretch/>
        </p:blipFill>
        <p:spPr>
          <a:xfrm>
            <a:off x="0" y="0"/>
            <a:ext cx="9144000" cy="5143500"/>
          </a:xfrm>
          <a:prstGeom prst="rect">
            <a:avLst/>
          </a:prstGeom>
        </p:spPr>
      </p:pic>
      <p:sp>
        <p:nvSpPr>
          <p:cNvPr id="2" name="Titolo 1"/>
          <p:cNvSpPr>
            <a:spLocks noGrp="1"/>
          </p:cNvSpPr>
          <p:nvPr>
            <p:ph type="ctrTitle"/>
          </p:nvPr>
        </p:nvSpPr>
        <p:spPr>
          <a:xfrm>
            <a:off x="1048072" y="477491"/>
            <a:ext cx="7772400" cy="1102519"/>
          </a:xfrm>
        </p:spPr>
        <p:txBody>
          <a:bodyPr>
            <a:normAutofit/>
          </a:bodyPr>
          <a:lstStyle/>
          <a:p>
            <a:r>
              <a:rPr lang="it-IT" sz="5400" b="1" dirty="0">
                <a:solidFill>
                  <a:schemeClr val="bg1"/>
                </a:solidFill>
              </a:rPr>
              <a:t>La luce</a:t>
            </a:r>
            <a:endParaRPr lang="it-IT" sz="5400" dirty="0">
              <a:solidFill>
                <a:schemeClr val="bg1"/>
              </a:solidFill>
            </a:endParaRPr>
          </a:p>
        </p:txBody>
      </p:sp>
      <p:pic>
        <p:nvPicPr>
          <p:cNvPr id="9" name="Immagine 8" descr="logo lattes bianco.psd">
            <a:extLst>
              <a:ext uri="{FF2B5EF4-FFF2-40B4-BE49-F238E27FC236}">
                <a16:creationId xmlns:a16="http://schemas.microsoft.com/office/drawing/2014/main" id="{29D36C37-FCEB-064B-ACA5-5AB8287620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655" y="411510"/>
            <a:ext cx="806257" cy="84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23478"/>
            <a:ext cx="8229600" cy="857250"/>
          </a:xfrm>
        </p:spPr>
        <p:txBody>
          <a:bodyPr>
            <a:normAutofit/>
          </a:bodyPr>
          <a:lstStyle/>
          <a:p>
            <a:r>
              <a:rPr lang="it-IT" sz="4000" b="1" dirty="0">
                <a:solidFill>
                  <a:schemeClr val="bg2">
                    <a:lumMod val="50000"/>
                  </a:schemeClr>
                </a:solidFill>
              </a:rPr>
              <a:t>La rifrazione</a:t>
            </a:r>
          </a:p>
        </p:txBody>
      </p:sp>
      <p:sp>
        <p:nvSpPr>
          <p:cNvPr id="3" name="Segnaposto contenuto 2"/>
          <p:cNvSpPr>
            <a:spLocks noGrp="1"/>
          </p:cNvSpPr>
          <p:nvPr>
            <p:ph idx="1"/>
          </p:nvPr>
        </p:nvSpPr>
        <p:spPr>
          <a:xfrm>
            <a:off x="683568" y="1072122"/>
            <a:ext cx="6696744" cy="3443844"/>
          </a:xfrm>
        </p:spPr>
        <p:txBody>
          <a:bodyPr>
            <a:noAutofit/>
          </a:bodyPr>
          <a:lstStyle/>
          <a:p>
            <a:pPr marL="0">
              <a:buNone/>
            </a:pPr>
            <a:r>
              <a:rPr lang="it-IT" sz="1400" dirty="0"/>
              <a:t>Quando un raggio luminoso passa da un mezzo trasparente a un altro subisce una </a:t>
            </a:r>
            <a:r>
              <a:rPr lang="it-IT" sz="1400" b="1" dirty="0"/>
              <a:t>deviazione della traiettoria</a:t>
            </a:r>
            <a:r>
              <a:rPr lang="it-IT" sz="1400" dirty="0"/>
              <a:t>: questo fenomeno fisico si chiama </a:t>
            </a:r>
            <a:r>
              <a:rPr lang="it-IT" sz="1400" b="1" dirty="0">
                <a:solidFill>
                  <a:schemeClr val="bg2">
                    <a:lumMod val="50000"/>
                  </a:schemeClr>
                </a:solidFill>
              </a:rPr>
              <a:t>rifrazione</a:t>
            </a:r>
            <a:r>
              <a:rPr lang="it-IT" sz="1400" dirty="0"/>
              <a:t>. </a:t>
            </a:r>
          </a:p>
          <a:p>
            <a:pPr marL="0">
              <a:buNone/>
            </a:pPr>
            <a:r>
              <a:rPr lang="it-IT" sz="1400" dirty="0"/>
              <a:t>Si può osservare, ad esempio, quando metti una cannuccia in un bicchiere pieno d’acqua: la cannuccia appare spezzata. Il fenomeno si verifica perché la luce, passando dall’aria all’acqua (che hanno densità diverse), cambia velocità e quindi anche l’angolo di inclinazione rispetto alla perpendicolare alla superficie dell’acqua.</a:t>
            </a:r>
          </a:p>
          <a:p>
            <a:pPr marL="0">
              <a:buNone/>
            </a:pPr>
            <a:endParaRPr lang="it-IT" sz="1400" dirty="0"/>
          </a:p>
          <a:p>
            <a:pPr marL="0">
              <a:buNone/>
            </a:pPr>
            <a:r>
              <a:rPr lang="it-IT" sz="1400" dirty="0"/>
              <a:t>Il raggio luminoso che arriva sulla superficie di separazione tra aria </a:t>
            </a:r>
            <a:br>
              <a:rPr lang="it-IT" sz="1400" dirty="0"/>
            </a:br>
            <a:r>
              <a:rPr lang="it-IT" sz="1400" dirty="0"/>
              <a:t>e acqua si chiama </a:t>
            </a:r>
            <a:r>
              <a:rPr lang="it-IT" sz="1400" b="1" dirty="0"/>
              <a:t>raggio</a:t>
            </a:r>
            <a:r>
              <a:rPr lang="it-IT" sz="1400" dirty="0"/>
              <a:t> </a:t>
            </a:r>
            <a:r>
              <a:rPr lang="it-IT" sz="1400" b="1" dirty="0"/>
              <a:t>incidente</a:t>
            </a:r>
            <a:r>
              <a:rPr lang="it-IT" sz="1400" dirty="0"/>
              <a:t>, il raggio deviato si chiama </a:t>
            </a:r>
            <a:br>
              <a:rPr lang="it-IT" sz="1400" dirty="0"/>
            </a:br>
            <a:r>
              <a:rPr lang="it-IT" sz="1400" b="1" dirty="0"/>
              <a:t>raggio</a:t>
            </a:r>
            <a:r>
              <a:rPr lang="it-IT" sz="1400" dirty="0"/>
              <a:t> </a:t>
            </a:r>
            <a:r>
              <a:rPr lang="it-IT" sz="1400" b="1" dirty="0"/>
              <a:t>rifratto</a:t>
            </a:r>
            <a:r>
              <a:rPr lang="it-IT" sz="1400" dirty="0"/>
              <a:t>.</a:t>
            </a:r>
          </a:p>
          <a:p>
            <a:pPr marL="0">
              <a:buNone/>
            </a:pPr>
            <a:r>
              <a:rPr lang="it-IT" sz="1400" dirty="0"/>
              <a:t>Gli angoli che i due raggi formano con la perpendicolare alla </a:t>
            </a:r>
            <a:br>
              <a:rPr lang="it-IT" sz="1400" dirty="0"/>
            </a:br>
            <a:r>
              <a:rPr lang="it-IT" sz="1400" dirty="0"/>
              <a:t>superficie di separazione nel punto di incidenza si chiamano </a:t>
            </a:r>
            <a:br>
              <a:rPr lang="it-IT" sz="1400" dirty="0"/>
            </a:br>
            <a:r>
              <a:rPr lang="it-IT" sz="1400" dirty="0"/>
              <a:t>rispettivamente </a:t>
            </a:r>
            <a:r>
              <a:rPr lang="it-IT" sz="1400" b="1" dirty="0"/>
              <a:t>angolo d’incidenza </a:t>
            </a:r>
            <a:r>
              <a:rPr lang="it-IT" sz="1400" dirty="0"/>
              <a:t>e </a:t>
            </a:r>
            <a:r>
              <a:rPr lang="it-IT" sz="1400" b="1" dirty="0"/>
              <a:t>angolo di rifrazione</a:t>
            </a:r>
            <a:r>
              <a:rPr lang="it-IT" sz="1400" dirty="0"/>
              <a:t>. </a:t>
            </a:r>
            <a:br>
              <a:rPr lang="it-IT" sz="1400" dirty="0"/>
            </a:br>
            <a:r>
              <a:rPr lang="it-IT" sz="1400" dirty="0"/>
              <a:t>I due angoli non sono uguali perché hanno un’inclinazione diversa.</a:t>
            </a:r>
          </a:p>
        </p:txBody>
      </p:sp>
      <p:pic>
        <p:nvPicPr>
          <p:cNvPr id="4" name="Immagine 47" descr="logo LATTES OK nero.jpg">
            <a:extLst>
              <a:ext uri="{FF2B5EF4-FFF2-40B4-BE49-F238E27FC236}">
                <a16:creationId xmlns:a16="http://schemas.microsoft.com/office/drawing/2014/main" id="{42E4AFFD-62FC-3641-A6E1-5C19BEAB03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23517975-E60D-3742-86F1-282C13943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217" y="2787774"/>
            <a:ext cx="2884840" cy="2133327"/>
          </a:xfrm>
          <a:prstGeom prst="rect">
            <a:avLst/>
          </a:prstGeom>
          <a:ln>
            <a:solidFill>
              <a:schemeClr val="bg2">
                <a:lumMod val="50000"/>
              </a:schemeClr>
            </a:solidFill>
          </a:ln>
        </p:spPr>
      </p:pic>
      <p:pic>
        <p:nvPicPr>
          <p:cNvPr id="8" name="Immagine 7">
            <a:extLst>
              <a:ext uri="{FF2B5EF4-FFF2-40B4-BE49-F238E27FC236}">
                <a16:creationId xmlns:a16="http://schemas.microsoft.com/office/drawing/2014/main" id="{FF5E625F-34B0-B445-B76B-5810A3B9A0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9833" y="222399"/>
            <a:ext cx="991942" cy="24472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142858"/>
            <a:ext cx="8229600" cy="857250"/>
          </a:xfrm>
        </p:spPr>
        <p:txBody>
          <a:bodyPr>
            <a:normAutofit/>
          </a:bodyPr>
          <a:lstStyle/>
          <a:p>
            <a:r>
              <a:rPr lang="it-IT" sz="4000" b="1" dirty="0">
                <a:solidFill>
                  <a:schemeClr val="bg2">
                    <a:lumMod val="50000"/>
                  </a:schemeClr>
                </a:solidFill>
              </a:rPr>
              <a:t>La rifrazione</a:t>
            </a:r>
          </a:p>
        </p:txBody>
      </p:sp>
      <p:sp>
        <p:nvSpPr>
          <p:cNvPr id="3" name="Segnaposto contenuto 2"/>
          <p:cNvSpPr>
            <a:spLocks noGrp="1"/>
          </p:cNvSpPr>
          <p:nvPr>
            <p:ph idx="1"/>
          </p:nvPr>
        </p:nvSpPr>
        <p:spPr>
          <a:xfrm>
            <a:off x="539750" y="1000108"/>
            <a:ext cx="8352730" cy="3798904"/>
          </a:xfrm>
        </p:spPr>
        <p:txBody>
          <a:bodyPr>
            <a:noAutofit/>
          </a:bodyPr>
          <a:lstStyle/>
          <a:p>
            <a:pPr marL="0">
              <a:buNone/>
            </a:pPr>
            <a:r>
              <a:rPr lang="it-IT" sz="1400" b="1" dirty="0">
                <a:solidFill>
                  <a:schemeClr val="bg2">
                    <a:lumMod val="50000"/>
                  </a:schemeClr>
                </a:solidFill>
              </a:rPr>
              <a:t>LE LENTI</a:t>
            </a:r>
          </a:p>
          <a:p>
            <a:pPr marL="0">
              <a:buNone/>
            </a:pPr>
            <a:r>
              <a:rPr lang="it-IT" sz="1400" dirty="0"/>
              <a:t>La rifrazione è alla base della fabbricazione delle </a:t>
            </a:r>
            <a:r>
              <a:rPr lang="it-IT" sz="1400" b="1" dirty="0">
                <a:solidFill>
                  <a:schemeClr val="bg2">
                    <a:lumMod val="50000"/>
                  </a:schemeClr>
                </a:solidFill>
              </a:rPr>
              <a:t>lenti</a:t>
            </a:r>
            <a:r>
              <a:rPr lang="it-IT" sz="1400" dirty="0"/>
              <a:t>. </a:t>
            </a:r>
          </a:p>
          <a:p>
            <a:pPr marL="0">
              <a:buNone/>
            </a:pPr>
            <a:r>
              <a:rPr lang="it-IT" sz="1400" dirty="0"/>
              <a:t>Le lenti sono </a:t>
            </a:r>
            <a:r>
              <a:rPr lang="it-IT" sz="1400" b="1" dirty="0"/>
              <a:t>corpi di vetro </a:t>
            </a:r>
            <a:r>
              <a:rPr lang="it-IT" sz="1400" dirty="0"/>
              <a:t>o di altro </a:t>
            </a:r>
            <a:r>
              <a:rPr lang="it-IT" sz="1400" b="1" dirty="0"/>
              <a:t>materiale trasparente </a:t>
            </a:r>
            <a:r>
              <a:rPr lang="it-IT" sz="1400" dirty="0"/>
              <a:t>con la </a:t>
            </a:r>
            <a:r>
              <a:rPr lang="it-IT" sz="1400" b="1" dirty="0"/>
              <a:t>superficie curva</a:t>
            </a:r>
            <a:r>
              <a:rPr lang="it-IT" sz="1400" dirty="0"/>
              <a:t>. Quando i </a:t>
            </a:r>
            <a:r>
              <a:rPr lang="it-IT" sz="1400" b="1" dirty="0"/>
              <a:t>raggi luminosi </a:t>
            </a:r>
            <a:r>
              <a:rPr lang="it-IT" sz="1400" dirty="0"/>
              <a:t>attraversano la lente </a:t>
            </a:r>
            <a:r>
              <a:rPr lang="it-IT" sz="1400" b="1" dirty="0"/>
              <a:t>cambiano direzione a seconda della curvatura</a:t>
            </a:r>
            <a:r>
              <a:rPr lang="it-IT" sz="1400" dirty="0"/>
              <a:t>. Questo fa sì che l’oggetto sembri più grande o più piccolo di quello che realmente è. </a:t>
            </a:r>
          </a:p>
          <a:p>
            <a:pPr marL="0">
              <a:buNone/>
            </a:pPr>
            <a:endParaRPr lang="it-IT" sz="1400" dirty="0"/>
          </a:p>
          <a:p>
            <a:pPr marL="0">
              <a:buNone/>
            </a:pPr>
            <a:r>
              <a:rPr lang="it-IT" sz="1400" b="1" dirty="0">
                <a:solidFill>
                  <a:schemeClr val="bg2">
                    <a:lumMod val="50000"/>
                  </a:schemeClr>
                </a:solidFill>
              </a:rPr>
              <a:t>LE LENTI CONVERGENTI</a:t>
            </a:r>
          </a:p>
          <a:p>
            <a:pPr marL="0">
              <a:buNone/>
            </a:pPr>
            <a:r>
              <a:rPr lang="it-IT" sz="1400" dirty="0"/>
              <a:t>Le lenti che hanno almeno una </a:t>
            </a:r>
            <a:r>
              <a:rPr lang="it-IT" sz="1400" b="1" dirty="0"/>
              <a:t>superficie convessa</a:t>
            </a:r>
            <a:r>
              <a:rPr lang="it-IT" sz="1400" dirty="0"/>
              <a:t>, </a:t>
            </a:r>
            <a:r>
              <a:rPr lang="it-IT" sz="1400" b="1" dirty="0"/>
              <a:t>spesse al centro e </a:t>
            </a:r>
            <a:br>
              <a:rPr lang="it-IT" sz="1400" b="1" dirty="0"/>
            </a:br>
            <a:r>
              <a:rPr lang="it-IT" sz="1400" b="1" dirty="0"/>
              <a:t>sottili ai bordi</a:t>
            </a:r>
            <a:r>
              <a:rPr lang="it-IT" sz="1400" dirty="0"/>
              <a:t>, sono </a:t>
            </a:r>
            <a:r>
              <a:rPr lang="it-IT" sz="1400" b="1" dirty="0"/>
              <a:t>lenti convergenti</a:t>
            </a:r>
            <a:r>
              <a:rPr lang="it-IT" sz="1400" dirty="0"/>
              <a:t>. Fanno cioè convergere la luce in </a:t>
            </a:r>
            <a:br>
              <a:rPr lang="it-IT" sz="1400" dirty="0"/>
            </a:br>
            <a:r>
              <a:rPr lang="it-IT" sz="1400" dirty="0"/>
              <a:t>un punto, detto </a:t>
            </a:r>
            <a:r>
              <a:rPr lang="it-IT" sz="1400" b="1" dirty="0"/>
              <a:t>fuoco</a:t>
            </a:r>
            <a:r>
              <a:rPr lang="it-IT" sz="1400" dirty="0"/>
              <a:t>, situato dietro la lente. La distanza tra il fuoco e </a:t>
            </a:r>
            <a:br>
              <a:rPr lang="it-IT" sz="1400" dirty="0"/>
            </a:br>
            <a:r>
              <a:rPr lang="it-IT" sz="1400" dirty="0"/>
              <a:t>il centro della lente si chiama </a:t>
            </a:r>
            <a:r>
              <a:rPr lang="it-IT" sz="1400" b="1" dirty="0"/>
              <a:t>distanza focale</a:t>
            </a:r>
            <a:r>
              <a:rPr lang="it-IT" sz="1400" dirty="0"/>
              <a:t>.</a:t>
            </a:r>
          </a:p>
          <a:p>
            <a:pPr marL="0">
              <a:buNone/>
            </a:pPr>
            <a:r>
              <a:rPr lang="it-IT" sz="1400" dirty="0"/>
              <a:t>Se poniamo una sorgente luminosa davanti a una lente convergente e </a:t>
            </a:r>
            <a:br>
              <a:rPr lang="it-IT" sz="1400" dirty="0"/>
            </a:br>
            <a:r>
              <a:rPr lang="it-IT" sz="1400" dirty="0"/>
              <a:t>raccogliamo l’immagine prodotta al di là della lente su uno schermo, </a:t>
            </a:r>
            <a:br>
              <a:rPr lang="it-IT" sz="1400" dirty="0"/>
            </a:br>
            <a:r>
              <a:rPr lang="it-IT" sz="1400" dirty="0"/>
              <a:t>l’immagine sarà reale o virtuale, diritta o capovolta, ingrandita o </a:t>
            </a:r>
            <a:br>
              <a:rPr lang="it-IT" sz="1400" dirty="0"/>
            </a:br>
            <a:r>
              <a:rPr lang="it-IT" sz="1400" dirty="0"/>
              <a:t>rimpicciolita a seconda della posizione dell’oggetto rispetto ai punti </a:t>
            </a:r>
            <a:br>
              <a:rPr lang="it-IT" sz="1400" dirty="0"/>
            </a:br>
            <a:r>
              <a:rPr lang="it-IT" sz="1400" dirty="0"/>
              <a:t>caratteristici della lente. </a:t>
            </a:r>
          </a:p>
          <a:p>
            <a:pPr marL="0">
              <a:buNone/>
            </a:pPr>
            <a:br>
              <a:rPr lang="it-IT" sz="1600" dirty="0"/>
            </a:br>
            <a:endParaRPr lang="it-IT" sz="1600" dirty="0"/>
          </a:p>
        </p:txBody>
      </p:sp>
      <p:pic>
        <p:nvPicPr>
          <p:cNvPr id="4" name="Immagine 47" descr="logo LATTES OK nero.jpg">
            <a:extLst>
              <a:ext uri="{FF2B5EF4-FFF2-40B4-BE49-F238E27FC236}">
                <a16:creationId xmlns:a16="http://schemas.microsoft.com/office/drawing/2014/main" id="{2EC0C4D2-02FB-7940-A741-27AE8E5242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E88B1F1B-E6C7-BD48-9C5B-F29378DD7600}"/>
              </a:ext>
            </a:extLst>
          </p:cNvPr>
          <p:cNvPicPr>
            <a:picLocks noChangeAspect="1"/>
          </p:cNvPicPr>
          <p:nvPr/>
        </p:nvPicPr>
        <p:blipFill rotWithShape="1">
          <a:blip r:embed="rId3">
            <a:extLst>
              <a:ext uri="{28A0092B-C50C-407E-A947-70E740481C1C}">
                <a14:useLocalDpi xmlns:a14="http://schemas.microsoft.com/office/drawing/2010/main" val="0"/>
              </a:ext>
            </a:extLst>
          </a:blip>
          <a:srcRect l="-5292" r="-3521"/>
          <a:stretch/>
        </p:blipFill>
        <p:spPr>
          <a:xfrm>
            <a:off x="5921322" y="2450725"/>
            <a:ext cx="2808312" cy="2348287"/>
          </a:xfrm>
          <a:prstGeom prst="rect">
            <a:avLst/>
          </a:prstGeom>
          <a:ln>
            <a:solidFill>
              <a:schemeClr val="bg2">
                <a:lumMod val="50000"/>
              </a:schemeClr>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chemeClr val="bg2">
                    <a:lumMod val="50000"/>
                  </a:schemeClr>
                </a:solidFill>
              </a:rPr>
              <a:t>La rifrazione</a:t>
            </a:r>
          </a:p>
        </p:txBody>
      </p:sp>
      <p:sp>
        <p:nvSpPr>
          <p:cNvPr id="3" name="Segnaposto contenuto 2"/>
          <p:cNvSpPr>
            <a:spLocks noGrp="1"/>
          </p:cNvSpPr>
          <p:nvPr>
            <p:ph idx="1"/>
          </p:nvPr>
        </p:nvSpPr>
        <p:spPr>
          <a:xfrm>
            <a:off x="395536" y="915566"/>
            <a:ext cx="8291264" cy="3394472"/>
          </a:xfrm>
        </p:spPr>
        <p:txBody>
          <a:bodyPr>
            <a:normAutofit/>
          </a:bodyPr>
          <a:lstStyle/>
          <a:p>
            <a:pPr marL="0" indent="0">
              <a:buNone/>
            </a:pPr>
            <a:r>
              <a:rPr lang="it-IT" sz="1400" b="1" dirty="0">
                <a:solidFill>
                  <a:schemeClr val="bg2">
                    <a:lumMod val="50000"/>
                  </a:schemeClr>
                </a:solidFill>
              </a:rPr>
              <a:t>TIPI DI LENTI CONVERGENTI</a:t>
            </a:r>
          </a:p>
          <a:p>
            <a:pPr marL="234900" indent="-234900"/>
            <a:r>
              <a:rPr lang="it-IT" sz="1400" dirty="0"/>
              <a:t>Quando l’oggetto osservato si trova </a:t>
            </a:r>
            <a:r>
              <a:rPr lang="it-IT" sz="1400" b="1" dirty="0"/>
              <a:t>tra la lente e il fuoco</a:t>
            </a:r>
            <a:r>
              <a:rPr lang="it-IT" sz="1400" dirty="0"/>
              <a:t>, a una </a:t>
            </a:r>
            <a:r>
              <a:rPr lang="it-IT" sz="1400" b="1" dirty="0"/>
              <a:t>distanza minore della </a:t>
            </a:r>
            <a:br>
              <a:rPr lang="it-IT" sz="1400" b="1" dirty="0"/>
            </a:br>
            <a:r>
              <a:rPr lang="it-IT" sz="1400" b="1" dirty="0"/>
              <a:t>distanza focale</a:t>
            </a:r>
            <a:r>
              <a:rPr lang="it-IT" sz="1400" dirty="0"/>
              <a:t>, si ottiene un’</a:t>
            </a:r>
            <a:r>
              <a:rPr lang="it-IT" sz="1400" b="1" dirty="0"/>
              <a:t>immagine virtuale</a:t>
            </a:r>
            <a:r>
              <a:rPr lang="it-IT" sz="1400" dirty="0"/>
              <a:t>, </a:t>
            </a:r>
            <a:r>
              <a:rPr lang="it-IT" sz="1400" b="1" dirty="0"/>
              <a:t>diritta e ingrandita</a:t>
            </a:r>
            <a:r>
              <a:rPr lang="it-IT" sz="1400" dirty="0"/>
              <a:t>. È l’immagine </a:t>
            </a:r>
            <a:br>
              <a:rPr lang="it-IT" sz="1400" dirty="0"/>
            </a:br>
            <a:r>
              <a:rPr lang="it-IT" sz="1400" dirty="0"/>
              <a:t>che si ottiene con una lente d’ingrandimento. </a:t>
            </a:r>
          </a:p>
          <a:p>
            <a:pPr marL="234900" indent="-234900"/>
            <a:r>
              <a:rPr lang="it-IT" sz="1400" dirty="0"/>
              <a:t>Quando l’oggetto osservato si trova a una </a:t>
            </a:r>
            <a:r>
              <a:rPr lang="it-IT" sz="1400" b="1" dirty="0"/>
              <a:t>distanza compresa tra il fuoco e il doppio della distanza focale</a:t>
            </a:r>
            <a:r>
              <a:rPr lang="it-IT" sz="1400" dirty="0"/>
              <a:t>, si ottiene un’</a:t>
            </a:r>
            <a:r>
              <a:rPr lang="it-IT" sz="1400" b="1" dirty="0"/>
              <a:t>immagine reale</a:t>
            </a:r>
            <a:r>
              <a:rPr lang="it-IT" sz="1400" dirty="0"/>
              <a:t>, </a:t>
            </a:r>
            <a:r>
              <a:rPr lang="it-IT" sz="1400" b="1" dirty="0"/>
              <a:t>capovolta e ingrandita</a:t>
            </a:r>
            <a:r>
              <a:rPr lang="it-IT" sz="1400" dirty="0"/>
              <a:t>. </a:t>
            </a:r>
          </a:p>
          <a:p>
            <a:pPr marL="234900" indent="-234900"/>
            <a:r>
              <a:rPr lang="it-IT" sz="1400" dirty="0"/>
              <a:t>Quando l’oggetto osservato si trova a una </a:t>
            </a:r>
            <a:r>
              <a:rPr lang="it-IT" sz="1400" b="1" dirty="0"/>
              <a:t>distanza maggiore del doppio della distanza focale</a:t>
            </a:r>
            <a:r>
              <a:rPr lang="it-IT" sz="1400" dirty="0"/>
              <a:t>, si ottiene un’</a:t>
            </a:r>
            <a:r>
              <a:rPr lang="it-IT" sz="1400" b="1" dirty="0"/>
              <a:t>immagine reale</a:t>
            </a:r>
            <a:r>
              <a:rPr lang="it-IT" sz="1400" dirty="0"/>
              <a:t>, </a:t>
            </a:r>
            <a:r>
              <a:rPr lang="it-IT" sz="1400" b="1" dirty="0"/>
              <a:t>capovolta e rimpicciolita</a:t>
            </a:r>
            <a:r>
              <a:rPr lang="it-IT" sz="1400" dirty="0"/>
              <a:t>. </a:t>
            </a:r>
            <a:endParaRPr lang="it-IT" sz="1400" dirty="0">
              <a:solidFill>
                <a:srgbClr val="FF0000"/>
              </a:solidFill>
            </a:endParaRPr>
          </a:p>
          <a:p>
            <a:pPr marL="0" indent="0">
              <a:buNone/>
            </a:pPr>
            <a:r>
              <a:rPr lang="it-IT" sz="1400" dirty="0"/>
              <a:t>Le lenti convergenti sono impiegate negli occhiali per correggere l’ipermetropia e la presbiopia, ma anche nella macchina fotografica.</a:t>
            </a:r>
          </a:p>
          <a:p>
            <a:endParaRPr lang="it-IT" sz="2000" dirty="0">
              <a:solidFill>
                <a:srgbClr val="FF0000"/>
              </a:solidFill>
            </a:endParaRPr>
          </a:p>
          <a:p>
            <a:endParaRPr lang="it-IT" sz="2000" dirty="0"/>
          </a:p>
          <a:p>
            <a:endParaRPr lang="it-IT" sz="2000" dirty="0"/>
          </a:p>
          <a:p>
            <a:pPr marL="0" indent="0">
              <a:buNone/>
            </a:pPr>
            <a:endParaRPr lang="it-IT" sz="2000" dirty="0"/>
          </a:p>
          <a:p>
            <a:pPr marL="0" indent="0">
              <a:buNone/>
            </a:pPr>
            <a:endParaRPr lang="it-IT" sz="2000" dirty="0"/>
          </a:p>
        </p:txBody>
      </p:sp>
      <p:pic>
        <p:nvPicPr>
          <p:cNvPr id="4" name="Immagine 47" descr="logo LATTES OK nero.jpg">
            <a:extLst>
              <a:ext uri="{FF2B5EF4-FFF2-40B4-BE49-F238E27FC236}">
                <a16:creationId xmlns:a16="http://schemas.microsoft.com/office/drawing/2014/main" id="{0ED25B65-F6AB-464F-900C-3B146C03A7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5FDADDA6-B89E-8A40-A907-5F475232D3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76" t="2463" r="7989" b="9671"/>
          <a:stretch/>
        </p:blipFill>
        <p:spPr>
          <a:xfrm rot="237319">
            <a:off x="7034034" y="262263"/>
            <a:ext cx="1683626" cy="1496556"/>
          </a:xfrm>
          <a:prstGeom prst="rect">
            <a:avLst/>
          </a:prstGeom>
          <a:ln>
            <a:solidFill>
              <a:schemeClr val="bg2">
                <a:lumMod val="50000"/>
              </a:schemeClr>
            </a:solidFill>
          </a:ln>
        </p:spPr>
      </p:pic>
      <p:pic>
        <p:nvPicPr>
          <p:cNvPr id="8" name="Immagine 7">
            <a:extLst>
              <a:ext uri="{FF2B5EF4-FFF2-40B4-BE49-F238E27FC236}">
                <a16:creationId xmlns:a16="http://schemas.microsoft.com/office/drawing/2014/main" id="{5F0C04DF-5F33-0B45-ABAF-7075D0AB45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3" t="1738" r="873" b="1738"/>
          <a:stretch/>
        </p:blipFill>
        <p:spPr>
          <a:xfrm>
            <a:off x="1331640" y="3372816"/>
            <a:ext cx="3149268" cy="1426196"/>
          </a:xfrm>
          <a:prstGeom prst="rect">
            <a:avLst/>
          </a:prstGeom>
          <a:ln>
            <a:solidFill>
              <a:schemeClr val="bg2">
                <a:lumMod val="50000"/>
              </a:schemeClr>
            </a:solidFill>
          </a:ln>
        </p:spPr>
      </p:pic>
      <p:pic>
        <p:nvPicPr>
          <p:cNvPr id="10" name="Immagine 9">
            <a:extLst>
              <a:ext uri="{FF2B5EF4-FFF2-40B4-BE49-F238E27FC236}">
                <a16:creationId xmlns:a16="http://schemas.microsoft.com/office/drawing/2014/main" id="{FDBFA1B8-ADCC-3A46-9B86-50C30D2CEF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71" t="-10790" r="-3896" b="-3546"/>
          <a:stretch/>
        </p:blipFill>
        <p:spPr>
          <a:xfrm>
            <a:off x="4663092" y="3372818"/>
            <a:ext cx="3149268" cy="1426194"/>
          </a:xfrm>
          <a:prstGeom prst="rect">
            <a:avLst/>
          </a:prstGeom>
          <a:solidFill>
            <a:schemeClr val="bg1"/>
          </a:solidFill>
          <a:ln>
            <a:solidFill>
              <a:schemeClr val="bg2">
                <a:lumMod val="50000"/>
              </a:schemeClr>
            </a:solidFill>
          </a:ln>
        </p:spPr>
      </p:pic>
      <p:sp>
        <p:nvSpPr>
          <p:cNvPr id="11" name="Rettangolo 10">
            <a:extLst>
              <a:ext uri="{FF2B5EF4-FFF2-40B4-BE49-F238E27FC236}">
                <a16:creationId xmlns:a16="http://schemas.microsoft.com/office/drawing/2014/main" id="{DB3FFDBB-332D-C548-9438-541DE0612187}"/>
              </a:ext>
            </a:extLst>
          </p:cNvPr>
          <p:cNvSpPr/>
          <p:nvPr/>
        </p:nvSpPr>
        <p:spPr>
          <a:xfrm rot="21292241">
            <a:off x="417039" y="3824304"/>
            <a:ext cx="941784" cy="523220"/>
          </a:xfrm>
          <a:prstGeom prst="rect">
            <a:avLst/>
          </a:prstGeom>
          <a:solidFill>
            <a:schemeClr val="bg2">
              <a:lumMod val="90000"/>
            </a:schemeClr>
          </a:solidFill>
          <a:ln>
            <a:solidFill>
              <a:schemeClr val="bg2">
                <a:lumMod val="50000"/>
              </a:schemeClr>
            </a:solidFill>
          </a:ln>
        </p:spPr>
        <p:txBody>
          <a:bodyPr wrap="square">
            <a:spAutoFit/>
          </a:bodyPr>
          <a:lstStyle/>
          <a:p>
            <a:pPr fontAlgn="auto">
              <a:spcBef>
                <a:spcPts val="0"/>
              </a:spcBef>
              <a:spcAft>
                <a:spcPts val="0"/>
              </a:spcAft>
              <a:defRPr/>
            </a:pPr>
            <a:r>
              <a:rPr lang="it-IT" sz="1400" b="1" dirty="0">
                <a:latin typeface="+mn-lt"/>
                <a:ea typeface="+mn-ea"/>
              </a:rPr>
              <a:t>Immagine  ingrandita</a:t>
            </a:r>
            <a:endParaRPr lang="it-IT" sz="1400" dirty="0">
              <a:latin typeface="+mn-lt"/>
              <a:ea typeface="+mn-ea"/>
            </a:endParaRPr>
          </a:p>
        </p:txBody>
      </p:sp>
      <p:sp>
        <p:nvSpPr>
          <p:cNvPr id="12" name="Rettangolo 11">
            <a:extLst>
              <a:ext uri="{FF2B5EF4-FFF2-40B4-BE49-F238E27FC236}">
                <a16:creationId xmlns:a16="http://schemas.microsoft.com/office/drawing/2014/main" id="{95BC0407-4937-7C45-9A26-3A79391AA8A5}"/>
              </a:ext>
            </a:extLst>
          </p:cNvPr>
          <p:cNvSpPr/>
          <p:nvPr/>
        </p:nvSpPr>
        <p:spPr>
          <a:xfrm rot="21292241">
            <a:off x="7560368" y="4278404"/>
            <a:ext cx="1152441" cy="523220"/>
          </a:xfrm>
          <a:prstGeom prst="rect">
            <a:avLst/>
          </a:prstGeom>
          <a:solidFill>
            <a:schemeClr val="bg2">
              <a:lumMod val="90000"/>
            </a:schemeClr>
          </a:solidFill>
          <a:ln>
            <a:solidFill>
              <a:schemeClr val="bg2">
                <a:lumMod val="50000"/>
              </a:schemeClr>
            </a:solidFill>
          </a:ln>
        </p:spPr>
        <p:txBody>
          <a:bodyPr wrap="square">
            <a:spAutoFit/>
          </a:bodyPr>
          <a:lstStyle/>
          <a:p>
            <a:pPr fontAlgn="auto">
              <a:spcBef>
                <a:spcPts val="0"/>
              </a:spcBef>
              <a:spcAft>
                <a:spcPts val="0"/>
              </a:spcAft>
              <a:defRPr/>
            </a:pPr>
            <a:r>
              <a:rPr lang="it-IT" sz="1400" b="1">
                <a:latin typeface="+mn-lt"/>
                <a:ea typeface="+mn-ea"/>
              </a:rPr>
              <a:t>Immagine  </a:t>
            </a:r>
            <a:r>
              <a:rPr lang="it-IT" sz="1400" b="1" dirty="0">
                <a:latin typeface="+mn-lt"/>
                <a:ea typeface="+mn-ea"/>
              </a:rPr>
              <a:t>rimpicciolita</a:t>
            </a:r>
            <a:endParaRPr lang="it-IT" sz="1400" dirty="0">
              <a:latin typeface="+mn-lt"/>
              <a:ea typeface="+mn-ea"/>
            </a:endParaRPr>
          </a:p>
        </p:txBody>
      </p:sp>
    </p:spTree>
    <p:extLst>
      <p:ext uri="{BB962C8B-B14F-4D97-AF65-F5344CB8AC3E}">
        <p14:creationId xmlns:p14="http://schemas.microsoft.com/office/powerpoint/2010/main" val="245533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chemeClr val="bg2">
                    <a:lumMod val="50000"/>
                  </a:schemeClr>
                </a:solidFill>
              </a:rPr>
              <a:t>La rifrazione</a:t>
            </a:r>
          </a:p>
        </p:txBody>
      </p:sp>
      <p:sp>
        <p:nvSpPr>
          <p:cNvPr id="3" name="Segnaposto contenuto 2"/>
          <p:cNvSpPr>
            <a:spLocks noGrp="1"/>
          </p:cNvSpPr>
          <p:nvPr>
            <p:ph idx="1"/>
          </p:nvPr>
        </p:nvSpPr>
        <p:spPr>
          <a:xfrm>
            <a:off x="539750" y="1200151"/>
            <a:ext cx="8147050" cy="3394472"/>
          </a:xfrm>
        </p:spPr>
        <p:txBody>
          <a:bodyPr>
            <a:normAutofit/>
          </a:bodyPr>
          <a:lstStyle/>
          <a:p>
            <a:pPr marL="0" indent="0">
              <a:buNone/>
            </a:pPr>
            <a:r>
              <a:rPr lang="it-IT" sz="1600" b="1" dirty="0">
                <a:solidFill>
                  <a:schemeClr val="bg2">
                    <a:lumMod val="50000"/>
                  </a:schemeClr>
                </a:solidFill>
              </a:rPr>
              <a:t>LE LENTI DIVERGENTI</a:t>
            </a:r>
          </a:p>
          <a:p>
            <a:pPr marL="0" indent="0">
              <a:buNone/>
            </a:pPr>
            <a:r>
              <a:rPr lang="it-IT" sz="1600" dirty="0"/>
              <a:t>Le lenti che hanno almeno una </a:t>
            </a:r>
            <a:r>
              <a:rPr lang="it-IT" sz="1600" b="1" dirty="0"/>
              <a:t>superficie concava</a:t>
            </a:r>
            <a:r>
              <a:rPr lang="it-IT" sz="1600" dirty="0"/>
              <a:t>, </a:t>
            </a:r>
            <a:r>
              <a:rPr lang="it-IT" sz="1600" b="1" dirty="0"/>
              <a:t>sottili al centro e spesse ai bordi</a:t>
            </a:r>
            <a:r>
              <a:rPr lang="it-IT" sz="1600" dirty="0"/>
              <a:t>, sono </a:t>
            </a:r>
            <a:r>
              <a:rPr lang="it-IT" sz="1600" b="1" dirty="0"/>
              <a:t>lenti divergenti</a:t>
            </a:r>
            <a:r>
              <a:rPr lang="it-IT" sz="1600" dirty="0"/>
              <a:t>. Fanno, cioè, divergere i raggi luminosi, come se provenissero da un unico punto situato davanti alla lente stessa detto </a:t>
            </a:r>
            <a:r>
              <a:rPr lang="it-IT" sz="1600" b="1" dirty="0"/>
              <a:t>fuoco virtuale</a:t>
            </a:r>
            <a:r>
              <a:rPr lang="it-IT" sz="1600" dirty="0"/>
              <a:t>.</a:t>
            </a:r>
          </a:p>
          <a:p>
            <a:pPr marL="0" indent="0">
              <a:buNone/>
            </a:pPr>
            <a:r>
              <a:rPr lang="it-IT" sz="1600" dirty="0"/>
              <a:t>Con una lente divergente si ottengono </a:t>
            </a:r>
            <a:r>
              <a:rPr lang="it-IT" sz="1600" b="1" dirty="0"/>
              <a:t>immagini virtuali, diritte e rimpicciolite</a:t>
            </a:r>
            <a:r>
              <a:rPr lang="it-IT" sz="1600" dirty="0"/>
              <a:t>, qualunque sia la distanza tra l’oggetto e la lente.</a:t>
            </a:r>
          </a:p>
          <a:p>
            <a:pPr marL="0" indent="0">
              <a:buNone/>
            </a:pPr>
            <a:r>
              <a:rPr lang="it-IT" sz="1600" dirty="0"/>
              <a:t>Le lenti divergenti sono impiegate </a:t>
            </a:r>
            <a:br>
              <a:rPr lang="it-IT" sz="1600" dirty="0"/>
            </a:br>
            <a:r>
              <a:rPr lang="it-IT" sz="1600" dirty="0"/>
              <a:t>negli occhiali per correggere la miopia.</a:t>
            </a:r>
          </a:p>
        </p:txBody>
      </p:sp>
      <p:pic>
        <p:nvPicPr>
          <p:cNvPr id="4" name="Immagine 47" descr="logo LATTES OK nero.jpg">
            <a:extLst>
              <a:ext uri="{FF2B5EF4-FFF2-40B4-BE49-F238E27FC236}">
                <a16:creationId xmlns:a16="http://schemas.microsoft.com/office/drawing/2014/main" id="{AF7FFCCE-3877-D741-AE35-C33E8AD426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3589150A-08DC-2447-9A69-D6A718D97EA4}"/>
              </a:ext>
            </a:extLst>
          </p:cNvPr>
          <p:cNvPicPr>
            <a:picLocks noChangeAspect="1"/>
          </p:cNvPicPr>
          <p:nvPr/>
        </p:nvPicPr>
        <p:blipFill rotWithShape="1">
          <a:blip r:embed="rId3">
            <a:extLst>
              <a:ext uri="{28A0092B-C50C-407E-A947-70E740481C1C}">
                <a14:useLocalDpi xmlns:a14="http://schemas.microsoft.com/office/drawing/2010/main" val="0"/>
              </a:ext>
            </a:extLst>
          </a:blip>
          <a:srcRect l="-399" t="1023" r="399" b="-1023"/>
          <a:stretch/>
        </p:blipFill>
        <p:spPr>
          <a:xfrm>
            <a:off x="3923928" y="2948515"/>
            <a:ext cx="4539161" cy="1850497"/>
          </a:xfrm>
          <a:prstGeom prst="rect">
            <a:avLst/>
          </a:prstGeom>
          <a:ln>
            <a:solidFill>
              <a:schemeClr val="bg2">
                <a:lumMod val="50000"/>
              </a:schemeClr>
            </a:solidFill>
          </a:ln>
        </p:spPr>
      </p:pic>
    </p:spTree>
    <p:extLst>
      <p:ext uri="{BB962C8B-B14F-4D97-AF65-F5344CB8AC3E}">
        <p14:creationId xmlns:p14="http://schemas.microsoft.com/office/powerpoint/2010/main" val="220164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142858"/>
            <a:ext cx="8229600" cy="857250"/>
          </a:xfrm>
        </p:spPr>
        <p:txBody>
          <a:bodyPr>
            <a:normAutofit/>
          </a:bodyPr>
          <a:lstStyle/>
          <a:p>
            <a:r>
              <a:rPr lang="it-IT" sz="4000" b="1" dirty="0">
                <a:solidFill>
                  <a:schemeClr val="bg2">
                    <a:lumMod val="50000"/>
                  </a:schemeClr>
                </a:solidFill>
              </a:rPr>
              <a:t>Che cos’è la luce</a:t>
            </a:r>
          </a:p>
        </p:txBody>
      </p:sp>
      <p:sp>
        <p:nvSpPr>
          <p:cNvPr id="3" name="Segnaposto contenuto 2"/>
          <p:cNvSpPr>
            <a:spLocks noGrp="1"/>
          </p:cNvSpPr>
          <p:nvPr>
            <p:ph idx="1"/>
          </p:nvPr>
        </p:nvSpPr>
        <p:spPr>
          <a:xfrm>
            <a:off x="500034" y="1000108"/>
            <a:ext cx="8229600" cy="2507746"/>
          </a:xfrm>
        </p:spPr>
        <p:txBody>
          <a:bodyPr>
            <a:noAutofit/>
          </a:bodyPr>
          <a:lstStyle/>
          <a:p>
            <a:pPr marL="0">
              <a:buNone/>
            </a:pPr>
            <a:r>
              <a:rPr lang="it-IT" sz="1600" dirty="0"/>
              <a:t>La luce è un fenomeno così complesso che solo nel XX secolo è stato completamente compreso. La parte della fisica che studia la luce si chiama </a:t>
            </a:r>
            <a:r>
              <a:rPr lang="it-IT" sz="1600" b="1" dirty="0"/>
              <a:t>ottica</a:t>
            </a:r>
            <a:r>
              <a:rPr lang="it-IT" sz="1600" dirty="0"/>
              <a:t>.</a:t>
            </a:r>
          </a:p>
          <a:p>
            <a:pPr marL="0">
              <a:buNone/>
            </a:pPr>
            <a:r>
              <a:rPr lang="it-IT" sz="1600" dirty="0"/>
              <a:t>La luce non è solo connessa con la vista, ma produce molti altri effetti. Prendendo il Sole sulla spiaggia ci accorgiamo che la luce del Sole trasmette calore e quindi energia. Poiché altre forme di energia (come l’energia elettromagnetica) sono descritte come onde, i fisici hanno descritto anche la luce come un’onda che si propaga nello spazio. </a:t>
            </a:r>
          </a:p>
          <a:p>
            <a:pPr marL="0">
              <a:buNone/>
            </a:pPr>
            <a:r>
              <a:rPr lang="it-IT" sz="1600" dirty="0"/>
              <a:t>La </a:t>
            </a:r>
            <a:r>
              <a:rPr lang="it-IT" sz="1600" b="1" dirty="0">
                <a:solidFill>
                  <a:schemeClr val="bg2">
                    <a:lumMod val="50000"/>
                  </a:schemeClr>
                </a:solidFill>
              </a:rPr>
              <a:t>teoria ondulatoria della luce</a:t>
            </a:r>
            <a:r>
              <a:rPr lang="it-IT" sz="1600" dirty="0">
                <a:solidFill>
                  <a:schemeClr val="bg2">
                    <a:lumMod val="50000"/>
                  </a:schemeClr>
                </a:solidFill>
              </a:rPr>
              <a:t> </a:t>
            </a:r>
            <a:r>
              <a:rPr lang="it-IT" sz="1600" dirty="0"/>
              <a:t>afferma che </a:t>
            </a:r>
            <a:r>
              <a:rPr lang="it-IT" sz="1600" b="1" dirty="0"/>
              <a:t>la luce </a:t>
            </a:r>
            <a:br>
              <a:rPr lang="it-IT" sz="1600" b="1" dirty="0"/>
            </a:br>
            <a:r>
              <a:rPr lang="it-IT" sz="1600" b="1" dirty="0"/>
              <a:t>è un’onda, caratterizzata da una lunghezza, un’ampiezza, </a:t>
            </a:r>
            <a:br>
              <a:rPr lang="it-IT" sz="1600" b="1" dirty="0"/>
            </a:br>
            <a:r>
              <a:rPr lang="it-IT" sz="1600" b="1" dirty="0"/>
              <a:t>una frequenza e una velocità di propagazione</a:t>
            </a:r>
            <a:r>
              <a:rPr lang="it-IT" sz="1600" dirty="0"/>
              <a:t>.</a:t>
            </a:r>
          </a:p>
          <a:p>
            <a:pPr marL="0">
              <a:buNone/>
            </a:pPr>
            <a:endParaRPr lang="it-IT" sz="1600" dirty="0">
              <a:solidFill>
                <a:srgbClr val="FF0000"/>
              </a:solidFill>
            </a:endParaRPr>
          </a:p>
          <a:p>
            <a:pPr>
              <a:buNone/>
            </a:pPr>
            <a:endParaRPr lang="it-IT" sz="1600" dirty="0"/>
          </a:p>
          <a:p>
            <a:pPr>
              <a:buNone/>
            </a:pPr>
            <a:br>
              <a:rPr lang="it-IT" sz="1400" dirty="0"/>
            </a:br>
            <a:endParaRPr lang="it-IT" sz="1400" dirty="0"/>
          </a:p>
          <a:p>
            <a:pPr>
              <a:buNone/>
            </a:pPr>
            <a:endParaRPr lang="it-IT" sz="1400" dirty="0"/>
          </a:p>
          <a:p>
            <a:pPr>
              <a:buNone/>
            </a:pPr>
            <a:br>
              <a:rPr lang="it-IT" sz="1400" dirty="0"/>
            </a:br>
            <a:br>
              <a:rPr lang="it-IT" sz="1400" dirty="0"/>
            </a:br>
            <a:endParaRPr lang="it-IT" sz="1400" dirty="0"/>
          </a:p>
        </p:txBody>
      </p:sp>
      <p:pic>
        <p:nvPicPr>
          <p:cNvPr id="4" name="Immagine 47" descr="logo LATTES OK nero.jpg">
            <a:extLst>
              <a:ext uri="{FF2B5EF4-FFF2-40B4-BE49-F238E27FC236}">
                <a16:creationId xmlns:a16="http://schemas.microsoft.com/office/drawing/2014/main" id="{9486B22B-9F79-184E-ABA7-581A739536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F37AD1A9-6B0D-AC40-9FF5-2F8F2A568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2599495"/>
            <a:ext cx="3522822" cy="18866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142858"/>
            <a:ext cx="8229600" cy="857250"/>
          </a:xfrm>
        </p:spPr>
        <p:txBody>
          <a:bodyPr>
            <a:normAutofit/>
          </a:bodyPr>
          <a:lstStyle/>
          <a:p>
            <a:r>
              <a:rPr lang="it-IT" sz="4000" b="1" dirty="0">
                <a:solidFill>
                  <a:schemeClr val="bg2">
                    <a:lumMod val="50000"/>
                  </a:schemeClr>
                </a:solidFill>
              </a:rPr>
              <a:t>Che cos’è la luce</a:t>
            </a:r>
          </a:p>
        </p:txBody>
      </p:sp>
      <p:sp>
        <p:nvSpPr>
          <p:cNvPr id="3" name="Segnaposto contenuto 2"/>
          <p:cNvSpPr>
            <a:spLocks noGrp="1"/>
          </p:cNvSpPr>
          <p:nvPr>
            <p:ph idx="1"/>
          </p:nvPr>
        </p:nvSpPr>
        <p:spPr>
          <a:xfrm>
            <a:off x="516895" y="915566"/>
            <a:ext cx="8229600" cy="2808312"/>
          </a:xfrm>
        </p:spPr>
        <p:txBody>
          <a:bodyPr>
            <a:noAutofit/>
          </a:bodyPr>
          <a:lstStyle/>
          <a:p>
            <a:pPr marL="0">
              <a:buNone/>
            </a:pPr>
            <a:r>
              <a:rPr lang="it-IT" sz="1600" dirty="0"/>
              <a:t>La teoria ondulatoria della luce non ne spiega, però, tutte le proprietà.</a:t>
            </a:r>
          </a:p>
          <a:p>
            <a:pPr marL="0">
              <a:buNone/>
            </a:pPr>
            <a:r>
              <a:rPr lang="it-IT" sz="1600" dirty="0"/>
              <a:t>La luce che arriva dal Sole percorre il vuoto dello spazio prima di arrivare sulla Terra. Questo significa che la luce non ha bisogno di un mezzo per propagarsi, ma che può farlo anche </a:t>
            </a:r>
            <a:r>
              <a:rPr lang="it-IT" sz="1600" b="1" dirty="0"/>
              <a:t>attraverso il vuoto</a:t>
            </a:r>
            <a:r>
              <a:rPr lang="it-IT" sz="1600" dirty="0"/>
              <a:t>. </a:t>
            </a:r>
          </a:p>
          <a:p>
            <a:pPr marL="0">
              <a:buNone/>
            </a:pPr>
            <a:r>
              <a:rPr lang="it-IT" sz="1600" dirty="0"/>
              <a:t>Newton, osservando alcuni fenomeni legati alla luce, come la riflessione, la rifrazione e la percezione dei colori, formulò la </a:t>
            </a:r>
            <a:r>
              <a:rPr lang="it-IT" sz="1600" b="1" dirty="0">
                <a:solidFill>
                  <a:schemeClr val="bg2">
                    <a:lumMod val="50000"/>
                  </a:schemeClr>
                </a:solidFill>
              </a:rPr>
              <a:t>teoria corpuscolare della luce</a:t>
            </a:r>
            <a:r>
              <a:rPr lang="it-IT" sz="1600" dirty="0"/>
              <a:t>. </a:t>
            </a:r>
          </a:p>
          <a:p>
            <a:pPr marL="0">
              <a:buNone/>
            </a:pPr>
            <a:r>
              <a:rPr lang="it-IT" sz="1600" dirty="0"/>
              <a:t>Questa teoria afferma che la luce è </a:t>
            </a:r>
            <a:r>
              <a:rPr lang="it-IT" sz="1600" b="1" dirty="0"/>
              <a:t>composta da </a:t>
            </a:r>
            <a:br>
              <a:rPr lang="it-IT" sz="1600" b="1" dirty="0"/>
            </a:br>
            <a:r>
              <a:rPr lang="it-IT" sz="1600" b="1" dirty="0"/>
              <a:t>corpuscoli, che si chiamano fotoni, emessi in tutte </a:t>
            </a:r>
            <a:br>
              <a:rPr lang="it-IT" sz="1600" b="1" dirty="0"/>
            </a:br>
            <a:r>
              <a:rPr lang="it-IT" sz="1600" b="1" dirty="0"/>
              <a:t>le direzioni e contenenti una certa energia</a:t>
            </a:r>
            <a:r>
              <a:rPr lang="it-IT" sz="1600" dirty="0"/>
              <a:t>.</a:t>
            </a:r>
          </a:p>
          <a:p>
            <a:pPr marL="0">
              <a:buNone/>
            </a:pPr>
            <a:r>
              <a:rPr lang="it-IT" sz="1600" dirty="0"/>
              <a:t>Oggi sappiamo che la luce in alcune circostanze si </a:t>
            </a:r>
            <a:br>
              <a:rPr lang="it-IT" sz="1600" dirty="0"/>
            </a:br>
            <a:r>
              <a:rPr lang="it-IT" sz="1600" dirty="0"/>
              <a:t>comporta come un’onda, in altre si comporta come </a:t>
            </a:r>
            <a:br>
              <a:rPr lang="it-IT" sz="1600" dirty="0"/>
            </a:br>
            <a:r>
              <a:rPr lang="it-IT" sz="1600" dirty="0"/>
              <a:t>un fascio di fotoni.</a:t>
            </a:r>
            <a:endParaRPr lang="it-IT" sz="1600" dirty="0">
              <a:solidFill>
                <a:srgbClr val="FF0000"/>
              </a:solidFill>
            </a:endParaRPr>
          </a:p>
          <a:p>
            <a:pPr>
              <a:buNone/>
            </a:pPr>
            <a:endParaRPr lang="it-IT" sz="1600" dirty="0"/>
          </a:p>
          <a:p>
            <a:pPr>
              <a:buNone/>
            </a:pPr>
            <a:br>
              <a:rPr lang="it-IT" sz="1400" dirty="0"/>
            </a:br>
            <a:endParaRPr lang="it-IT" sz="1400" dirty="0"/>
          </a:p>
          <a:p>
            <a:pPr>
              <a:buNone/>
            </a:pPr>
            <a:endParaRPr lang="it-IT" sz="1400" dirty="0"/>
          </a:p>
          <a:p>
            <a:pPr>
              <a:buNone/>
            </a:pPr>
            <a:br>
              <a:rPr lang="it-IT" sz="1400" dirty="0"/>
            </a:br>
            <a:br>
              <a:rPr lang="it-IT" sz="1400" dirty="0"/>
            </a:br>
            <a:endParaRPr lang="it-IT" sz="1400" dirty="0"/>
          </a:p>
        </p:txBody>
      </p:sp>
      <p:pic>
        <p:nvPicPr>
          <p:cNvPr id="4" name="Immagine 47" descr="logo LATTES OK nero.jpg">
            <a:extLst>
              <a:ext uri="{FF2B5EF4-FFF2-40B4-BE49-F238E27FC236}">
                <a16:creationId xmlns:a16="http://schemas.microsoft.com/office/drawing/2014/main" id="{6A3ECA12-EDA2-9244-AF0F-4BF9130C5B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0E684003-B1B6-B848-8FBF-60924FA39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712275"/>
            <a:ext cx="3088682" cy="20232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142858"/>
            <a:ext cx="8229600" cy="857250"/>
          </a:xfrm>
        </p:spPr>
        <p:txBody>
          <a:bodyPr>
            <a:normAutofit/>
          </a:bodyPr>
          <a:lstStyle/>
          <a:p>
            <a:r>
              <a:rPr lang="it-IT" sz="4000" b="1" dirty="0">
                <a:solidFill>
                  <a:schemeClr val="bg2">
                    <a:lumMod val="50000"/>
                  </a:schemeClr>
                </a:solidFill>
              </a:rPr>
              <a:t>La propagazione della luce</a:t>
            </a:r>
          </a:p>
        </p:txBody>
      </p:sp>
      <p:sp>
        <p:nvSpPr>
          <p:cNvPr id="3" name="Segnaposto contenuto 2"/>
          <p:cNvSpPr>
            <a:spLocks noGrp="1"/>
          </p:cNvSpPr>
          <p:nvPr>
            <p:ph idx="1"/>
          </p:nvPr>
        </p:nvSpPr>
        <p:spPr>
          <a:xfrm>
            <a:off x="611560" y="1059582"/>
            <a:ext cx="7992888" cy="3456384"/>
          </a:xfrm>
        </p:spPr>
        <p:txBody>
          <a:bodyPr>
            <a:noAutofit/>
          </a:bodyPr>
          <a:lstStyle/>
          <a:p>
            <a:pPr marL="0">
              <a:buNone/>
            </a:pPr>
            <a:r>
              <a:rPr lang="it-IT" sz="1600" dirty="0"/>
              <a:t>Una </a:t>
            </a:r>
            <a:r>
              <a:rPr lang="it-IT" sz="1600" b="1" dirty="0">
                <a:solidFill>
                  <a:schemeClr val="bg2">
                    <a:lumMod val="50000"/>
                  </a:schemeClr>
                </a:solidFill>
              </a:rPr>
              <a:t>sorgente luminosa </a:t>
            </a:r>
            <a:r>
              <a:rPr lang="it-IT" sz="1600" dirty="0"/>
              <a:t>è un </a:t>
            </a:r>
            <a:r>
              <a:rPr lang="it-IT" sz="1600" b="1" dirty="0"/>
              <a:t>corpo che emette luce propria</a:t>
            </a:r>
            <a:r>
              <a:rPr lang="it-IT" sz="1600" dirty="0"/>
              <a:t>. Se la sorgente luminosa appare piccola, ad esempio una lampadina, si chiama </a:t>
            </a:r>
            <a:r>
              <a:rPr lang="it-IT" sz="1600" b="1" dirty="0"/>
              <a:t>sorgente luminosa puntiforme</a:t>
            </a:r>
            <a:r>
              <a:rPr lang="it-IT" sz="1600" dirty="0"/>
              <a:t>. </a:t>
            </a:r>
          </a:p>
          <a:p>
            <a:pPr marL="0">
              <a:buNone/>
            </a:pPr>
            <a:r>
              <a:rPr lang="it-IT" sz="1600" dirty="0"/>
              <a:t>Un </a:t>
            </a:r>
            <a:r>
              <a:rPr lang="it-IT" sz="1600" b="1" dirty="0">
                <a:solidFill>
                  <a:schemeClr val="bg2">
                    <a:lumMod val="50000"/>
                  </a:schemeClr>
                </a:solidFill>
              </a:rPr>
              <a:t>corpo illuminato </a:t>
            </a:r>
            <a:r>
              <a:rPr lang="it-IT" sz="1600" dirty="0"/>
              <a:t>è un </a:t>
            </a:r>
            <a:r>
              <a:rPr lang="it-IT" sz="1600" b="1" dirty="0"/>
              <a:t>corpo che non emette luce propria, ma diffonde la luce ricevuta dalle sorgenti luminose</a:t>
            </a:r>
            <a:r>
              <a:rPr lang="it-IT" sz="1600" dirty="0"/>
              <a:t>. La Luna, per esempio, è visibile perché è un corpo illuminato dal Sole. </a:t>
            </a:r>
          </a:p>
          <a:p>
            <a:pPr marL="0">
              <a:buNone/>
            </a:pPr>
            <a:endParaRPr lang="it-IT" sz="1600" dirty="0"/>
          </a:p>
          <a:p>
            <a:pPr marL="0">
              <a:buNone/>
            </a:pPr>
            <a:r>
              <a:rPr lang="it-IT" sz="1600" dirty="0"/>
              <a:t>La luce si comporta diversamente a seconda dei corpi che colpisce. </a:t>
            </a:r>
          </a:p>
          <a:p>
            <a:pPr marL="0">
              <a:buNone/>
            </a:pPr>
            <a:r>
              <a:rPr lang="it-IT" sz="1600" dirty="0"/>
              <a:t>Un </a:t>
            </a:r>
            <a:r>
              <a:rPr lang="it-IT" sz="1600" b="1" dirty="0">
                <a:solidFill>
                  <a:schemeClr val="bg2">
                    <a:lumMod val="50000"/>
                  </a:schemeClr>
                </a:solidFill>
              </a:rPr>
              <a:t>corpo trasparente</a:t>
            </a:r>
            <a:r>
              <a:rPr lang="it-IT" sz="1600" dirty="0"/>
              <a:t>,</a:t>
            </a:r>
            <a:r>
              <a:rPr lang="it-IT" sz="1600" b="1" dirty="0">
                <a:solidFill>
                  <a:srgbClr val="00B050"/>
                </a:solidFill>
              </a:rPr>
              <a:t> </a:t>
            </a:r>
            <a:r>
              <a:rPr lang="it-IT" sz="1600" dirty="0"/>
              <a:t>come il vetro, </a:t>
            </a:r>
            <a:r>
              <a:rPr lang="it-IT" sz="1600" b="1" dirty="0"/>
              <a:t>viene completamente attraversato dalla luce</a:t>
            </a:r>
            <a:r>
              <a:rPr lang="it-IT" sz="1600" dirty="0"/>
              <a:t> e permette di vedere tutto quello che si trova dietro.</a:t>
            </a:r>
          </a:p>
          <a:p>
            <a:pPr marL="0">
              <a:buNone/>
            </a:pPr>
            <a:r>
              <a:rPr lang="it-IT" sz="1600" dirty="0"/>
              <a:t>Un </a:t>
            </a:r>
            <a:r>
              <a:rPr lang="it-IT" sz="1600" b="1" dirty="0">
                <a:solidFill>
                  <a:schemeClr val="bg2">
                    <a:lumMod val="50000"/>
                  </a:schemeClr>
                </a:solidFill>
              </a:rPr>
              <a:t>corpo traslucido</a:t>
            </a:r>
            <a:r>
              <a:rPr lang="it-IT" sz="1600" dirty="0"/>
              <a:t>,</a:t>
            </a:r>
            <a:r>
              <a:rPr lang="it-IT" sz="1600" b="1" dirty="0">
                <a:solidFill>
                  <a:srgbClr val="00B050"/>
                </a:solidFill>
              </a:rPr>
              <a:t> </a:t>
            </a:r>
            <a:r>
              <a:rPr lang="it-IT" sz="1600" dirty="0"/>
              <a:t>come la carta velina, </a:t>
            </a:r>
            <a:r>
              <a:rPr lang="it-IT" sz="1600" b="1" dirty="0"/>
              <a:t>lascia passare la luce solo in parte</a:t>
            </a:r>
            <a:r>
              <a:rPr lang="it-IT" sz="1600" dirty="0"/>
              <a:t> e permette di vedere tutto quello che si trova dietro, ma poco distintamente. </a:t>
            </a:r>
          </a:p>
          <a:p>
            <a:pPr marL="0">
              <a:buNone/>
            </a:pPr>
            <a:r>
              <a:rPr lang="it-IT" sz="1600" dirty="0"/>
              <a:t>Un </a:t>
            </a:r>
            <a:r>
              <a:rPr lang="it-IT" sz="1600" b="1" dirty="0">
                <a:solidFill>
                  <a:schemeClr val="bg2">
                    <a:lumMod val="50000"/>
                  </a:schemeClr>
                </a:solidFill>
              </a:rPr>
              <a:t>corpo opaco</a:t>
            </a:r>
            <a:r>
              <a:rPr lang="it-IT" sz="1600" dirty="0"/>
              <a:t>,</a:t>
            </a:r>
            <a:r>
              <a:rPr lang="it-IT" sz="1600" b="1" dirty="0">
                <a:solidFill>
                  <a:srgbClr val="00B050"/>
                </a:solidFill>
              </a:rPr>
              <a:t> </a:t>
            </a:r>
            <a:r>
              <a:rPr lang="it-IT" sz="1600" dirty="0"/>
              <a:t>come un muro, </a:t>
            </a:r>
            <a:r>
              <a:rPr lang="it-IT" sz="1600" b="1" dirty="0"/>
              <a:t>non lascia passare alcun raggio di luce</a:t>
            </a:r>
            <a:r>
              <a:rPr lang="it-IT" sz="1600" dirty="0"/>
              <a:t>. </a:t>
            </a:r>
          </a:p>
          <a:p>
            <a:pPr marL="0">
              <a:buNone/>
            </a:pPr>
            <a:endParaRPr lang="it-IT" sz="1600" dirty="0"/>
          </a:p>
          <a:p>
            <a:pPr marL="0">
              <a:buNone/>
            </a:pPr>
            <a:endParaRPr lang="it-IT" sz="1600" dirty="0"/>
          </a:p>
          <a:p>
            <a:pPr marL="0">
              <a:buNone/>
            </a:pPr>
            <a:endParaRPr lang="it-IT" sz="1600" dirty="0"/>
          </a:p>
          <a:p>
            <a:pPr marL="0">
              <a:buNone/>
            </a:pPr>
            <a:endParaRPr lang="it-IT" sz="1600" dirty="0"/>
          </a:p>
          <a:p>
            <a:pPr>
              <a:buNone/>
            </a:pPr>
            <a:endParaRPr lang="it-IT" sz="1600" dirty="0"/>
          </a:p>
          <a:p>
            <a:pPr>
              <a:buNone/>
            </a:pPr>
            <a:br>
              <a:rPr lang="it-IT" sz="1400" dirty="0"/>
            </a:br>
            <a:endParaRPr lang="it-IT" sz="1400" dirty="0"/>
          </a:p>
          <a:p>
            <a:pPr>
              <a:buNone/>
            </a:pPr>
            <a:endParaRPr lang="it-IT" sz="1400" dirty="0"/>
          </a:p>
          <a:p>
            <a:pPr>
              <a:buNone/>
            </a:pPr>
            <a:br>
              <a:rPr lang="it-IT" sz="1400" dirty="0"/>
            </a:br>
            <a:br>
              <a:rPr lang="it-IT" sz="1400" dirty="0"/>
            </a:br>
            <a:endParaRPr lang="it-IT" sz="1400" dirty="0"/>
          </a:p>
        </p:txBody>
      </p:sp>
      <p:pic>
        <p:nvPicPr>
          <p:cNvPr id="4" name="Immagine 47" descr="logo LATTES OK nero.jpg">
            <a:extLst>
              <a:ext uri="{FF2B5EF4-FFF2-40B4-BE49-F238E27FC236}">
                <a16:creationId xmlns:a16="http://schemas.microsoft.com/office/drawing/2014/main" id="{B7C1B7EC-9226-3145-8237-9CA51ECE35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142858"/>
            <a:ext cx="8229600" cy="857250"/>
          </a:xfrm>
        </p:spPr>
        <p:txBody>
          <a:bodyPr>
            <a:normAutofit/>
          </a:bodyPr>
          <a:lstStyle/>
          <a:p>
            <a:r>
              <a:rPr lang="it-IT" sz="4000" b="1" dirty="0">
                <a:solidFill>
                  <a:schemeClr val="bg2">
                    <a:lumMod val="50000"/>
                  </a:schemeClr>
                </a:solidFill>
              </a:rPr>
              <a:t>La propagazione della luce</a:t>
            </a:r>
          </a:p>
        </p:txBody>
      </p:sp>
      <p:sp>
        <p:nvSpPr>
          <p:cNvPr id="3" name="Segnaposto contenuto 2"/>
          <p:cNvSpPr>
            <a:spLocks noGrp="1"/>
          </p:cNvSpPr>
          <p:nvPr>
            <p:ph idx="1"/>
          </p:nvPr>
        </p:nvSpPr>
        <p:spPr>
          <a:xfrm>
            <a:off x="395536" y="1000114"/>
            <a:ext cx="5256584" cy="3227820"/>
          </a:xfrm>
        </p:spPr>
        <p:txBody>
          <a:bodyPr>
            <a:noAutofit/>
          </a:bodyPr>
          <a:lstStyle/>
          <a:p>
            <a:pPr marL="0">
              <a:buNone/>
            </a:pPr>
            <a:r>
              <a:rPr lang="it-IT" sz="1600" dirty="0"/>
              <a:t>Se la luce colpisce un corpo opaco, una parte dei raggi viene trattenuta dal corpo (</a:t>
            </a:r>
            <a:r>
              <a:rPr lang="it-IT" sz="1600" b="1" dirty="0"/>
              <a:t>assorbimento</a:t>
            </a:r>
            <a:r>
              <a:rPr lang="it-IT" sz="1600" dirty="0"/>
              <a:t>) mentre il rimanente rimbalza all’indietro (</a:t>
            </a:r>
            <a:r>
              <a:rPr lang="it-IT" sz="1600" b="1" dirty="0"/>
              <a:t>riflessione</a:t>
            </a:r>
            <a:r>
              <a:rPr lang="it-IT" sz="1600" dirty="0"/>
              <a:t>), permettendo così di vedere il corpo. </a:t>
            </a:r>
          </a:p>
          <a:p>
            <a:pPr marL="0">
              <a:buNone/>
            </a:pPr>
            <a:endParaRPr lang="it-IT" sz="1600" dirty="0"/>
          </a:p>
          <a:p>
            <a:pPr marL="0">
              <a:buNone/>
            </a:pPr>
            <a:r>
              <a:rPr lang="it-IT" sz="1600" dirty="0"/>
              <a:t>La </a:t>
            </a:r>
            <a:r>
              <a:rPr lang="it-IT" sz="1600" b="1" dirty="0">
                <a:solidFill>
                  <a:schemeClr val="bg2">
                    <a:lumMod val="50000"/>
                  </a:schemeClr>
                </a:solidFill>
              </a:rPr>
              <a:t>riflessione</a:t>
            </a:r>
            <a:r>
              <a:rPr lang="it-IT" sz="1600" dirty="0"/>
              <a:t> della luce avviene </a:t>
            </a:r>
            <a:r>
              <a:rPr lang="it-IT" sz="1600" b="1" dirty="0"/>
              <a:t>quando il corpo opaco ha una superficie liscia</a:t>
            </a:r>
            <a:r>
              <a:rPr lang="it-IT" sz="1600" dirty="0"/>
              <a:t>. Il fascio di luce non è assorbito </a:t>
            </a:r>
            <a:r>
              <a:rPr lang="it-IT" sz="1600" b="1" dirty="0"/>
              <a:t>e rimbalza completamente</a:t>
            </a:r>
            <a:r>
              <a:rPr lang="it-IT" sz="1600" dirty="0"/>
              <a:t>, diventando visibile all’occhio umano.</a:t>
            </a:r>
          </a:p>
          <a:p>
            <a:pPr marL="0">
              <a:buNone/>
            </a:pPr>
            <a:r>
              <a:rPr lang="it-IT" sz="1600" dirty="0"/>
              <a:t>La </a:t>
            </a:r>
            <a:r>
              <a:rPr lang="it-IT" sz="1600" b="1" dirty="0">
                <a:solidFill>
                  <a:schemeClr val="bg2">
                    <a:lumMod val="50000"/>
                  </a:schemeClr>
                </a:solidFill>
              </a:rPr>
              <a:t>diffusione</a:t>
            </a:r>
            <a:r>
              <a:rPr lang="it-IT" sz="1600" dirty="0"/>
              <a:t> si ha invece </a:t>
            </a:r>
            <a:r>
              <a:rPr lang="it-IT" sz="1600" b="1" dirty="0"/>
              <a:t>quando il corpo </a:t>
            </a:r>
            <a:br>
              <a:rPr lang="it-IT" sz="1600" b="1" dirty="0"/>
            </a:br>
            <a:r>
              <a:rPr lang="it-IT" sz="1600" b="1" dirty="0"/>
              <a:t>opaco ha una superficie ruvida e il fascio </a:t>
            </a:r>
            <a:br>
              <a:rPr lang="it-IT" sz="1600" b="1" dirty="0"/>
            </a:br>
            <a:r>
              <a:rPr lang="it-IT" sz="1600" b="1" dirty="0"/>
              <a:t>di luce rimbalza in direzioni diverse e si </a:t>
            </a:r>
            <a:br>
              <a:rPr lang="it-IT" sz="1600" b="1" dirty="0"/>
            </a:br>
            <a:r>
              <a:rPr lang="it-IT" sz="1600" b="1" dirty="0"/>
              <a:t>diffonde dappertutto</a:t>
            </a:r>
            <a:r>
              <a:rPr lang="it-IT" sz="1600" dirty="0"/>
              <a:t>. </a:t>
            </a:r>
          </a:p>
          <a:p>
            <a:pPr>
              <a:buNone/>
            </a:pPr>
            <a:br>
              <a:rPr lang="it-IT" sz="1400" dirty="0"/>
            </a:br>
            <a:endParaRPr lang="it-IT" sz="1400" dirty="0"/>
          </a:p>
          <a:p>
            <a:pPr>
              <a:buNone/>
            </a:pPr>
            <a:endParaRPr lang="it-IT" sz="1400" dirty="0"/>
          </a:p>
          <a:p>
            <a:pPr>
              <a:buNone/>
            </a:pPr>
            <a:br>
              <a:rPr lang="it-IT" sz="1400" dirty="0"/>
            </a:br>
            <a:br>
              <a:rPr lang="it-IT" sz="1400" dirty="0"/>
            </a:br>
            <a:endParaRPr lang="it-IT" sz="1400" dirty="0"/>
          </a:p>
        </p:txBody>
      </p:sp>
      <p:pic>
        <p:nvPicPr>
          <p:cNvPr id="5" name="Immagine 47" descr="logo LATTES OK nero.jpg">
            <a:extLst>
              <a:ext uri="{FF2B5EF4-FFF2-40B4-BE49-F238E27FC236}">
                <a16:creationId xmlns:a16="http://schemas.microsoft.com/office/drawing/2014/main" id="{6E761596-EBC2-CF48-AEAD-AFDBB0A5BB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33C72F61-436D-CF46-A4B0-8C519E4175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5446" y="1131590"/>
            <a:ext cx="3136551" cy="1728928"/>
          </a:xfrm>
          <a:prstGeom prst="rect">
            <a:avLst/>
          </a:prstGeom>
          <a:ln>
            <a:solidFill>
              <a:schemeClr val="bg2">
                <a:lumMod val="50000"/>
              </a:schemeClr>
            </a:solidFill>
          </a:ln>
        </p:spPr>
      </p:pic>
      <p:pic>
        <p:nvPicPr>
          <p:cNvPr id="8" name="Immagine 7">
            <a:extLst>
              <a:ext uri="{FF2B5EF4-FFF2-40B4-BE49-F238E27FC236}">
                <a16:creationId xmlns:a16="http://schemas.microsoft.com/office/drawing/2014/main" id="{AFCCAAE8-3F1B-904B-A8D9-4D521833A77A}"/>
              </a:ext>
            </a:extLst>
          </p:cNvPr>
          <p:cNvPicPr>
            <a:picLocks noChangeAspect="1"/>
          </p:cNvPicPr>
          <p:nvPr/>
        </p:nvPicPr>
        <p:blipFill rotWithShape="1">
          <a:blip r:embed="rId4">
            <a:extLst>
              <a:ext uri="{28A0092B-C50C-407E-A947-70E740481C1C}">
                <a14:useLocalDpi xmlns:a14="http://schemas.microsoft.com/office/drawing/2010/main" val="0"/>
              </a:ext>
            </a:extLst>
          </a:blip>
          <a:srcRect t="-16380" b="-1"/>
          <a:stretch/>
        </p:blipFill>
        <p:spPr>
          <a:xfrm>
            <a:off x="6794900" y="3340633"/>
            <a:ext cx="2187097" cy="1346919"/>
          </a:xfrm>
          <a:prstGeom prst="rect">
            <a:avLst/>
          </a:prstGeom>
          <a:ln>
            <a:solidFill>
              <a:schemeClr val="bg2">
                <a:lumMod val="50000"/>
              </a:schemeClr>
            </a:solidFill>
          </a:ln>
        </p:spPr>
      </p:pic>
      <p:pic>
        <p:nvPicPr>
          <p:cNvPr id="10" name="Immagine 9">
            <a:extLst>
              <a:ext uri="{FF2B5EF4-FFF2-40B4-BE49-F238E27FC236}">
                <a16:creationId xmlns:a16="http://schemas.microsoft.com/office/drawing/2014/main" id="{3779FCA6-4F33-9F47-A643-FD2933B9AF81}"/>
              </a:ext>
            </a:extLst>
          </p:cNvPr>
          <p:cNvPicPr>
            <a:picLocks noChangeAspect="1"/>
          </p:cNvPicPr>
          <p:nvPr/>
        </p:nvPicPr>
        <p:blipFill rotWithShape="1">
          <a:blip r:embed="rId5">
            <a:extLst>
              <a:ext uri="{28A0092B-C50C-407E-A947-70E740481C1C}">
                <a14:useLocalDpi xmlns:a14="http://schemas.microsoft.com/office/drawing/2010/main" val="0"/>
              </a:ext>
            </a:extLst>
          </a:blip>
          <a:srcRect t="-13368"/>
          <a:stretch/>
        </p:blipFill>
        <p:spPr>
          <a:xfrm>
            <a:off x="4295646" y="3340633"/>
            <a:ext cx="1983282" cy="1346919"/>
          </a:xfrm>
          <a:prstGeom prst="rect">
            <a:avLst/>
          </a:prstGeom>
          <a:ln>
            <a:solidFill>
              <a:schemeClr val="bg2">
                <a:lumMod val="50000"/>
              </a:schemeClr>
            </a:solidFill>
          </a:ln>
        </p:spPr>
      </p:pic>
      <p:sp>
        <p:nvSpPr>
          <p:cNvPr id="12" name="Rettangolo 11">
            <a:extLst>
              <a:ext uri="{FF2B5EF4-FFF2-40B4-BE49-F238E27FC236}">
                <a16:creationId xmlns:a16="http://schemas.microsoft.com/office/drawing/2014/main" id="{907D4E55-AECE-6444-A011-7BA6042E34DC}"/>
              </a:ext>
            </a:extLst>
          </p:cNvPr>
          <p:cNvSpPr/>
          <p:nvPr/>
        </p:nvSpPr>
        <p:spPr>
          <a:xfrm>
            <a:off x="4468606" y="3180564"/>
            <a:ext cx="1535036" cy="307777"/>
          </a:xfrm>
          <a:prstGeom prst="rect">
            <a:avLst/>
          </a:prstGeom>
          <a:solidFill>
            <a:schemeClr val="bg2">
              <a:lumMod val="90000"/>
            </a:schemeClr>
          </a:solidFill>
          <a:ln>
            <a:solidFill>
              <a:schemeClr val="bg2">
                <a:lumMod val="50000"/>
              </a:schemeClr>
            </a:solidFill>
          </a:ln>
        </p:spPr>
        <p:txBody>
          <a:bodyPr wrap="none">
            <a:spAutoFit/>
          </a:bodyPr>
          <a:lstStyle/>
          <a:p>
            <a:pPr fontAlgn="auto">
              <a:spcBef>
                <a:spcPts val="0"/>
              </a:spcBef>
              <a:spcAft>
                <a:spcPts val="0"/>
              </a:spcAft>
              <a:defRPr/>
            </a:pPr>
            <a:r>
              <a:rPr lang="it-IT" sz="1400" b="1" dirty="0">
                <a:latin typeface="+mn-lt"/>
                <a:ea typeface="+mn-ea"/>
              </a:rPr>
              <a:t>Superficie levigata</a:t>
            </a:r>
            <a:endParaRPr lang="it-IT" sz="1400" dirty="0">
              <a:latin typeface="+mn-lt"/>
              <a:ea typeface="+mn-ea"/>
            </a:endParaRPr>
          </a:p>
        </p:txBody>
      </p:sp>
      <p:sp>
        <p:nvSpPr>
          <p:cNvPr id="13" name="Rettangolo 12">
            <a:extLst>
              <a:ext uri="{FF2B5EF4-FFF2-40B4-BE49-F238E27FC236}">
                <a16:creationId xmlns:a16="http://schemas.microsoft.com/office/drawing/2014/main" id="{FE0DA92D-15E9-074D-B90B-395E644597C8}"/>
              </a:ext>
            </a:extLst>
          </p:cNvPr>
          <p:cNvSpPr/>
          <p:nvPr/>
        </p:nvSpPr>
        <p:spPr>
          <a:xfrm>
            <a:off x="7174150" y="3147814"/>
            <a:ext cx="1428596" cy="307777"/>
          </a:xfrm>
          <a:prstGeom prst="rect">
            <a:avLst/>
          </a:prstGeom>
          <a:solidFill>
            <a:schemeClr val="bg2">
              <a:lumMod val="90000"/>
            </a:schemeClr>
          </a:solidFill>
          <a:ln>
            <a:solidFill>
              <a:schemeClr val="bg2">
                <a:lumMod val="50000"/>
              </a:schemeClr>
            </a:solidFill>
          </a:ln>
        </p:spPr>
        <p:txBody>
          <a:bodyPr wrap="none">
            <a:spAutoFit/>
          </a:bodyPr>
          <a:lstStyle/>
          <a:p>
            <a:pPr fontAlgn="auto">
              <a:spcBef>
                <a:spcPts val="0"/>
              </a:spcBef>
              <a:spcAft>
                <a:spcPts val="0"/>
              </a:spcAft>
              <a:defRPr/>
            </a:pPr>
            <a:r>
              <a:rPr lang="it-IT" sz="1400" b="1" dirty="0">
                <a:latin typeface="+mn-lt"/>
                <a:ea typeface="+mn-ea"/>
              </a:rPr>
              <a:t>Superficie ruvida</a:t>
            </a:r>
            <a:endParaRPr lang="it-IT" sz="1400" dirty="0">
              <a:latin typeface="+mn-lt"/>
              <a:ea typeface="+mn-ea"/>
            </a:endParaRPr>
          </a:p>
        </p:txBody>
      </p:sp>
      <p:sp>
        <p:nvSpPr>
          <p:cNvPr id="14" name="Rettangolo 13">
            <a:extLst>
              <a:ext uri="{FF2B5EF4-FFF2-40B4-BE49-F238E27FC236}">
                <a16:creationId xmlns:a16="http://schemas.microsoft.com/office/drawing/2014/main" id="{D1434835-7839-E94A-B83E-086C2B7F2336}"/>
              </a:ext>
            </a:extLst>
          </p:cNvPr>
          <p:cNvSpPr/>
          <p:nvPr/>
        </p:nvSpPr>
        <p:spPr>
          <a:xfrm rot="20914473">
            <a:off x="3601478" y="4533664"/>
            <a:ext cx="992579" cy="307777"/>
          </a:xfrm>
          <a:prstGeom prst="rect">
            <a:avLst/>
          </a:prstGeom>
          <a:solidFill>
            <a:schemeClr val="bg2">
              <a:lumMod val="90000"/>
            </a:schemeClr>
          </a:solidFill>
          <a:ln>
            <a:solidFill>
              <a:schemeClr val="bg2">
                <a:lumMod val="50000"/>
              </a:schemeClr>
            </a:solidFill>
          </a:ln>
        </p:spPr>
        <p:txBody>
          <a:bodyPr wrap="none">
            <a:spAutoFit/>
          </a:bodyPr>
          <a:lstStyle/>
          <a:p>
            <a:pPr fontAlgn="auto">
              <a:spcBef>
                <a:spcPts val="0"/>
              </a:spcBef>
              <a:spcAft>
                <a:spcPts val="0"/>
              </a:spcAft>
              <a:defRPr/>
            </a:pPr>
            <a:r>
              <a:rPr lang="it-IT" sz="1400" b="1" dirty="0">
                <a:latin typeface="+mn-lt"/>
                <a:ea typeface="+mn-ea"/>
              </a:rPr>
              <a:t>Riflessione</a:t>
            </a:r>
            <a:endParaRPr lang="it-IT" sz="1400" dirty="0">
              <a:latin typeface="+mn-lt"/>
              <a:ea typeface="+mn-ea"/>
            </a:endParaRPr>
          </a:p>
        </p:txBody>
      </p:sp>
      <p:sp>
        <p:nvSpPr>
          <p:cNvPr id="15" name="Rettangolo 14">
            <a:extLst>
              <a:ext uri="{FF2B5EF4-FFF2-40B4-BE49-F238E27FC236}">
                <a16:creationId xmlns:a16="http://schemas.microsoft.com/office/drawing/2014/main" id="{8B1EC692-7031-294C-8C82-30E5EE9611AA}"/>
              </a:ext>
            </a:extLst>
          </p:cNvPr>
          <p:cNvSpPr/>
          <p:nvPr/>
        </p:nvSpPr>
        <p:spPr>
          <a:xfrm rot="20914473">
            <a:off x="6445553" y="4578419"/>
            <a:ext cx="950901" cy="307777"/>
          </a:xfrm>
          <a:prstGeom prst="rect">
            <a:avLst/>
          </a:prstGeom>
          <a:solidFill>
            <a:schemeClr val="bg2">
              <a:lumMod val="90000"/>
            </a:schemeClr>
          </a:solidFill>
          <a:ln>
            <a:solidFill>
              <a:schemeClr val="bg2">
                <a:lumMod val="50000"/>
              </a:schemeClr>
            </a:solidFill>
          </a:ln>
        </p:spPr>
        <p:txBody>
          <a:bodyPr wrap="none">
            <a:spAutoFit/>
          </a:bodyPr>
          <a:lstStyle/>
          <a:p>
            <a:pPr fontAlgn="auto">
              <a:spcBef>
                <a:spcPts val="0"/>
              </a:spcBef>
              <a:spcAft>
                <a:spcPts val="0"/>
              </a:spcAft>
              <a:defRPr/>
            </a:pPr>
            <a:r>
              <a:rPr lang="it-IT" sz="1400" b="1" dirty="0">
                <a:latin typeface="+mn-lt"/>
                <a:ea typeface="+mn-ea"/>
              </a:rPr>
              <a:t>Diffusione</a:t>
            </a:r>
            <a:endParaRPr lang="it-IT" sz="1400" dirty="0">
              <a:latin typeface="+mn-lt"/>
              <a:ea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9DCEE92C-3ABB-0F4E-A90A-390348335B5E}"/>
              </a:ext>
            </a:extLst>
          </p:cNvPr>
          <p:cNvSpPr/>
          <p:nvPr/>
        </p:nvSpPr>
        <p:spPr>
          <a:xfrm>
            <a:off x="748739" y="3930609"/>
            <a:ext cx="5062578" cy="738664"/>
          </a:xfrm>
          <a:prstGeom prst="rect">
            <a:avLst/>
          </a:prstGeom>
          <a:solidFill>
            <a:schemeClr val="bg2">
              <a:lumMod val="90000"/>
            </a:schemeClr>
          </a:solidFill>
        </p:spPr>
        <p:txBody>
          <a:bodyPr wrap="square">
            <a:spAutoFit/>
          </a:bodyPr>
          <a:lstStyle/>
          <a:p>
            <a:r>
              <a:rPr lang="it-IT" sz="1400" dirty="0"/>
              <a:t>Quando la Luna si trova fra la Terra e il Sole, l’ombra </a:t>
            </a:r>
            <a:br>
              <a:rPr lang="it-IT" sz="1400" dirty="0"/>
            </a:br>
            <a:r>
              <a:rPr lang="it-IT" sz="1400" dirty="0"/>
              <a:t>della Luna cade sulla Terra, oscurando il Sole: si assiste </a:t>
            </a:r>
            <a:br>
              <a:rPr lang="it-IT" sz="1400" dirty="0"/>
            </a:br>
            <a:r>
              <a:rPr lang="it-IT" sz="1400" dirty="0"/>
              <a:t>al fenomeno dell’</a:t>
            </a:r>
            <a:r>
              <a:rPr lang="it-IT" sz="1400" b="1" dirty="0"/>
              <a:t>eclissi di Sole</a:t>
            </a:r>
            <a:r>
              <a:rPr lang="it-IT" sz="1400" dirty="0"/>
              <a:t>. </a:t>
            </a:r>
          </a:p>
        </p:txBody>
      </p:sp>
      <p:sp>
        <p:nvSpPr>
          <p:cNvPr id="2" name="Titolo 1"/>
          <p:cNvSpPr>
            <a:spLocks noGrp="1"/>
          </p:cNvSpPr>
          <p:nvPr>
            <p:ph type="title"/>
          </p:nvPr>
        </p:nvSpPr>
        <p:spPr>
          <a:xfrm>
            <a:off x="432829" y="51470"/>
            <a:ext cx="8229600" cy="857250"/>
          </a:xfrm>
        </p:spPr>
        <p:txBody>
          <a:bodyPr>
            <a:normAutofit/>
          </a:bodyPr>
          <a:lstStyle/>
          <a:p>
            <a:r>
              <a:rPr lang="it-IT" sz="4000" b="1" dirty="0">
                <a:solidFill>
                  <a:schemeClr val="bg2">
                    <a:lumMod val="50000"/>
                  </a:schemeClr>
                </a:solidFill>
              </a:rPr>
              <a:t>La propagazione della luce</a:t>
            </a:r>
          </a:p>
        </p:txBody>
      </p:sp>
      <p:sp>
        <p:nvSpPr>
          <p:cNvPr id="3" name="Segnaposto contenuto 2"/>
          <p:cNvSpPr>
            <a:spLocks noGrp="1"/>
          </p:cNvSpPr>
          <p:nvPr>
            <p:ph idx="1"/>
          </p:nvPr>
        </p:nvSpPr>
        <p:spPr>
          <a:xfrm>
            <a:off x="457200" y="843559"/>
            <a:ext cx="8229600" cy="2793166"/>
          </a:xfrm>
        </p:spPr>
        <p:txBody>
          <a:bodyPr>
            <a:noAutofit/>
          </a:bodyPr>
          <a:lstStyle/>
          <a:p>
            <a:pPr marL="0">
              <a:buNone/>
            </a:pPr>
            <a:r>
              <a:rPr lang="it-IT" sz="1400" dirty="0"/>
              <a:t>La luce si propaga con una velocità che dipende dal mezzo in cui si muove: nel vuoto è di circa 300 000 km/s. </a:t>
            </a:r>
            <a:br>
              <a:rPr lang="it-IT" sz="1400" dirty="0"/>
            </a:br>
            <a:r>
              <a:rPr lang="it-IT" sz="1400" dirty="0"/>
              <a:t>La luce, inoltre, viaggia in linea retta e possiamo rendercene conto osservando la luce del Sole quando filtra attraverso una fessura della finestra o tra gli alberi di un bosco. </a:t>
            </a:r>
          </a:p>
          <a:p>
            <a:pPr marL="0">
              <a:buNone/>
            </a:pPr>
            <a:r>
              <a:rPr lang="it-IT" sz="1400" b="1" dirty="0"/>
              <a:t>La propagazione rettilinea della luce provoca il fenomeno delle ombre.</a:t>
            </a:r>
          </a:p>
          <a:p>
            <a:pPr marL="198000" indent="-198000"/>
            <a:r>
              <a:rPr lang="it-IT" sz="1400" dirty="0"/>
              <a:t>Quando un corpo opaco viene illuminato da una sorgente puntiforme, la parte </a:t>
            </a:r>
            <a:br>
              <a:rPr lang="it-IT" sz="1400" dirty="0"/>
            </a:br>
            <a:r>
              <a:rPr lang="it-IT" sz="1400" dirty="0"/>
              <a:t>rivolta verso la sorgente è illuminata, mentre la parte opposta è in ombra. </a:t>
            </a:r>
            <a:br>
              <a:rPr lang="it-IT" sz="1400" dirty="0"/>
            </a:br>
            <a:r>
              <a:rPr lang="it-IT" sz="1400" dirty="0"/>
              <a:t>Questo tipo di ombra si chiama </a:t>
            </a:r>
            <a:r>
              <a:rPr lang="it-IT" sz="1400" b="1" dirty="0"/>
              <a:t>ombra portata</a:t>
            </a:r>
            <a:r>
              <a:rPr lang="it-IT" sz="1400" dirty="0"/>
              <a:t>, i cui contorni netti </a:t>
            </a:r>
            <a:br>
              <a:rPr lang="it-IT" sz="1400" dirty="0"/>
            </a:br>
            <a:r>
              <a:rPr lang="it-IT" sz="1400" dirty="0"/>
              <a:t>corrispondono alla forma del corpo e si possono vedere bene ponendo uno </a:t>
            </a:r>
            <a:br>
              <a:rPr lang="it-IT" sz="1400" dirty="0"/>
            </a:br>
            <a:r>
              <a:rPr lang="it-IT" sz="1400" dirty="0"/>
              <a:t>schermo dietro il corpo. </a:t>
            </a:r>
          </a:p>
          <a:p>
            <a:pPr marL="198000" indent="-198000"/>
            <a:r>
              <a:rPr lang="it-IT" sz="1400" dirty="0"/>
              <a:t>Se la sorgente luminosa non è puntiforme, l’ombra proiettata sullo schermo </a:t>
            </a:r>
            <a:br>
              <a:rPr lang="it-IT" sz="1400" dirty="0"/>
            </a:br>
            <a:r>
              <a:rPr lang="it-IT" sz="1400" dirty="0"/>
              <a:t>non è più netta come prima, ma è circondata da una zona meno scura e sfumata, </a:t>
            </a:r>
            <a:br>
              <a:rPr lang="it-IT" sz="1400" dirty="0"/>
            </a:br>
            <a:r>
              <a:rPr lang="it-IT" sz="1400" dirty="0"/>
              <a:t>detta </a:t>
            </a:r>
            <a:r>
              <a:rPr lang="it-IT" sz="1400" b="1" dirty="0"/>
              <a:t>penombra</a:t>
            </a:r>
            <a:r>
              <a:rPr lang="it-IT" sz="1400" dirty="0"/>
              <a:t>. </a:t>
            </a:r>
            <a:endParaRPr lang="it-IT" sz="1600" dirty="0"/>
          </a:p>
          <a:p>
            <a:pPr marL="0"/>
            <a:endParaRPr lang="it-IT" sz="1600" dirty="0"/>
          </a:p>
        </p:txBody>
      </p:sp>
      <p:pic>
        <p:nvPicPr>
          <p:cNvPr id="4" name="Immagine 47" descr="logo LATTES OK nero.jpg">
            <a:extLst>
              <a:ext uri="{FF2B5EF4-FFF2-40B4-BE49-F238E27FC236}">
                <a16:creationId xmlns:a16="http://schemas.microsoft.com/office/drawing/2014/main" id="{8D0218D0-3CC7-DD40-8D32-508175C364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16B81189-8342-9A45-BC3F-79D4297432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3"/>
          <a:stretch/>
        </p:blipFill>
        <p:spPr>
          <a:xfrm>
            <a:off x="6660232" y="1419622"/>
            <a:ext cx="2207141" cy="1013815"/>
          </a:xfrm>
          <a:prstGeom prst="rect">
            <a:avLst/>
          </a:prstGeom>
          <a:ln>
            <a:solidFill>
              <a:schemeClr val="bg2">
                <a:lumMod val="50000"/>
              </a:schemeClr>
            </a:solidFill>
          </a:ln>
        </p:spPr>
      </p:pic>
      <p:pic>
        <p:nvPicPr>
          <p:cNvPr id="10" name="Immagine 9">
            <a:extLst>
              <a:ext uri="{FF2B5EF4-FFF2-40B4-BE49-F238E27FC236}">
                <a16:creationId xmlns:a16="http://schemas.microsoft.com/office/drawing/2014/main" id="{16942243-DB02-0A4B-8003-642170046F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2520245"/>
            <a:ext cx="2210450" cy="988886"/>
          </a:xfrm>
          <a:prstGeom prst="rect">
            <a:avLst/>
          </a:prstGeom>
          <a:ln>
            <a:solidFill>
              <a:schemeClr val="bg2">
                <a:lumMod val="50000"/>
              </a:schemeClr>
            </a:solidFill>
          </a:ln>
        </p:spPr>
      </p:pic>
      <p:pic>
        <p:nvPicPr>
          <p:cNvPr id="12" name="Immagine 11">
            <a:extLst>
              <a:ext uri="{FF2B5EF4-FFF2-40B4-BE49-F238E27FC236}">
                <a16:creationId xmlns:a16="http://schemas.microsoft.com/office/drawing/2014/main" id="{D03B7D9E-3B63-E04A-9575-490C32B9BE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3636725"/>
            <a:ext cx="2473155" cy="1326433"/>
          </a:xfrm>
          <a:prstGeom prst="rect">
            <a:avLst/>
          </a:prstGeom>
          <a:ln w="38100">
            <a:solidFill>
              <a:schemeClr val="bg2">
                <a:lumMod val="50000"/>
              </a:schemeClr>
            </a:solidFill>
          </a:ln>
        </p:spPr>
      </p:pic>
    </p:spTree>
    <p:extLst>
      <p:ext uri="{BB962C8B-B14F-4D97-AF65-F5344CB8AC3E}">
        <p14:creationId xmlns:p14="http://schemas.microsoft.com/office/powerpoint/2010/main" val="62191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142858"/>
            <a:ext cx="8229600" cy="857250"/>
          </a:xfrm>
        </p:spPr>
        <p:txBody>
          <a:bodyPr>
            <a:normAutofit/>
          </a:bodyPr>
          <a:lstStyle/>
          <a:p>
            <a:r>
              <a:rPr lang="it-IT" sz="4000" b="1" dirty="0">
                <a:solidFill>
                  <a:schemeClr val="bg2">
                    <a:lumMod val="50000"/>
                  </a:schemeClr>
                </a:solidFill>
              </a:rPr>
              <a:t>I colori</a:t>
            </a:r>
          </a:p>
        </p:txBody>
      </p:sp>
      <p:sp>
        <p:nvSpPr>
          <p:cNvPr id="3" name="Segnaposto contenuto 2"/>
          <p:cNvSpPr>
            <a:spLocks noGrp="1"/>
          </p:cNvSpPr>
          <p:nvPr>
            <p:ph idx="1"/>
          </p:nvPr>
        </p:nvSpPr>
        <p:spPr>
          <a:xfrm>
            <a:off x="500034" y="1000114"/>
            <a:ext cx="8358246" cy="3214710"/>
          </a:xfrm>
        </p:spPr>
        <p:txBody>
          <a:bodyPr>
            <a:noAutofit/>
          </a:bodyPr>
          <a:lstStyle/>
          <a:p>
            <a:pPr marL="0">
              <a:buNone/>
            </a:pPr>
            <a:r>
              <a:rPr lang="it-IT" sz="1600" dirty="0"/>
              <a:t>La luce del Sole è bianca e intensa di giorno, mentre al tramonto diventa più tenue e assume delle colorazioni rosate. Anche fra le luci artificiali ce ne sono di fredde (ad esempio la luce del neon) e di decisamente più calde (come la luce delle vecchie lampadine a incandescenza).</a:t>
            </a:r>
          </a:p>
          <a:p>
            <a:pPr marL="0">
              <a:buNone/>
            </a:pPr>
            <a:r>
              <a:rPr lang="it-IT" sz="1600" dirty="0"/>
              <a:t>Già nel XVII secolo Isaac Newton osservò che quando la luce del Sole passa attraverso </a:t>
            </a:r>
            <a:r>
              <a:rPr lang="it-IT" sz="1600" b="1" dirty="0"/>
              <a:t>un prisma di vetro viene scomposta in una serie di colori</a:t>
            </a:r>
            <a:r>
              <a:rPr lang="it-IT" sz="1600" dirty="0"/>
              <a:t> che formano lo </a:t>
            </a:r>
            <a:r>
              <a:rPr lang="it-IT" sz="1600" b="1" dirty="0">
                <a:solidFill>
                  <a:schemeClr val="bg2">
                    <a:lumMod val="50000"/>
                  </a:schemeClr>
                </a:solidFill>
              </a:rPr>
              <a:t>spettro della luce visibile</a:t>
            </a:r>
            <a:r>
              <a:rPr lang="it-IT" sz="1600" dirty="0"/>
              <a:t>. Questo fenomeno avviene anche quando si vede l’arcobaleno: ogni gocciolina di acqua sospesa nell’aria si comporta come un prisma e scompone la luce del Sole. </a:t>
            </a:r>
          </a:p>
          <a:p>
            <a:pPr marL="0">
              <a:buNone/>
            </a:pPr>
            <a:r>
              <a:rPr lang="it-IT" sz="1600" dirty="0"/>
              <a:t>La </a:t>
            </a:r>
            <a:r>
              <a:rPr lang="it-IT" sz="1600" b="1" dirty="0"/>
              <a:t>luce bianca</a:t>
            </a:r>
            <a:r>
              <a:rPr lang="it-IT" sz="1600" dirty="0"/>
              <a:t>, dunque, è la </a:t>
            </a:r>
            <a:r>
              <a:rPr lang="it-IT" sz="1600" b="1" dirty="0"/>
              <a:t>somma di tutti i colori</a:t>
            </a:r>
            <a:r>
              <a:rPr lang="it-IT" sz="1600" dirty="0"/>
              <a:t>. </a:t>
            </a:r>
            <a:br>
              <a:rPr lang="it-IT" sz="1600" dirty="0"/>
            </a:br>
            <a:r>
              <a:rPr lang="it-IT" sz="1600" dirty="0"/>
              <a:t>Il </a:t>
            </a:r>
            <a:r>
              <a:rPr lang="it-IT" sz="1600" b="1" dirty="0"/>
              <a:t>nero</a:t>
            </a:r>
            <a:r>
              <a:rPr lang="it-IT" sz="1600" dirty="0"/>
              <a:t>, invece, è dato dall’</a:t>
            </a:r>
            <a:r>
              <a:rPr lang="it-IT" sz="1600" b="1" dirty="0"/>
              <a:t>assenza di colori </a:t>
            </a:r>
            <a:r>
              <a:rPr lang="it-IT" sz="1600" dirty="0"/>
              <a:t>e quindi, </a:t>
            </a:r>
            <a:br>
              <a:rPr lang="it-IT" sz="1600" dirty="0"/>
            </a:br>
            <a:r>
              <a:rPr lang="it-IT" sz="1600" dirty="0"/>
              <a:t>poiché i colori sono luce, dall’</a:t>
            </a:r>
            <a:r>
              <a:rPr lang="it-IT" sz="1600" b="1" dirty="0"/>
              <a:t>assenza di luce visibile</a:t>
            </a:r>
            <a:r>
              <a:rPr lang="it-IT" sz="1600" dirty="0"/>
              <a:t>. </a:t>
            </a:r>
          </a:p>
          <a:p>
            <a:pPr marL="0">
              <a:buNone/>
            </a:pPr>
            <a:r>
              <a:rPr lang="it-IT" sz="1600" dirty="0"/>
              <a:t>Osservando lo spettro noterai che i colori passano </a:t>
            </a:r>
            <a:br>
              <a:rPr lang="it-IT" sz="1600" dirty="0"/>
            </a:br>
            <a:r>
              <a:rPr lang="it-IT" sz="1600" dirty="0"/>
              <a:t>con continuità l’uno nell’altro; Newton ne individuò</a:t>
            </a:r>
            <a:br>
              <a:rPr lang="it-IT" sz="1600" dirty="0"/>
            </a:br>
            <a:r>
              <a:rPr lang="it-IT" sz="1600" dirty="0"/>
              <a:t>sette principali: </a:t>
            </a:r>
            <a:r>
              <a:rPr lang="it-IT" sz="1600" b="1" dirty="0"/>
              <a:t>rosso</a:t>
            </a:r>
            <a:r>
              <a:rPr lang="it-IT" sz="1600" dirty="0"/>
              <a:t>, </a:t>
            </a:r>
            <a:r>
              <a:rPr lang="it-IT" sz="1600" b="1" dirty="0"/>
              <a:t>arancio</a:t>
            </a:r>
            <a:r>
              <a:rPr lang="it-IT" sz="1600" dirty="0"/>
              <a:t>, </a:t>
            </a:r>
            <a:r>
              <a:rPr lang="it-IT" sz="1600" b="1" dirty="0"/>
              <a:t>giallo</a:t>
            </a:r>
            <a:r>
              <a:rPr lang="it-IT" sz="1600" dirty="0"/>
              <a:t>, </a:t>
            </a:r>
            <a:r>
              <a:rPr lang="it-IT" sz="1600" b="1" dirty="0"/>
              <a:t>verde</a:t>
            </a:r>
            <a:r>
              <a:rPr lang="it-IT" sz="1600" dirty="0"/>
              <a:t>, </a:t>
            </a:r>
            <a:r>
              <a:rPr lang="it-IT" sz="1600" b="1" dirty="0"/>
              <a:t>azzurro</a:t>
            </a:r>
            <a:r>
              <a:rPr lang="it-IT" sz="1600" dirty="0"/>
              <a:t>, </a:t>
            </a:r>
            <a:br>
              <a:rPr lang="it-IT" sz="1600" dirty="0"/>
            </a:br>
            <a:r>
              <a:rPr lang="it-IT" sz="1600" b="1" dirty="0"/>
              <a:t>indaco</a:t>
            </a:r>
            <a:r>
              <a:rPr lang="it-IT" sz="1600" dirty="0"/>
              <a:t> e </a:t>
            </a:r>
            <a:r>
              <a:rPr lang="it-IT" sz="1600" b="1" dirty="0"/>
              <a:t>violetto</a:t>
            </a:r>
            <a:r>
              <a:rPr lang="it-IT" sz="1600" dirty="0"/>
              <a:t>.</a:t>
            </a:r>
          </a:p>
          <a:p>
            <a:pPr marL="0">
              <a:buNone/>
            </a:pPr>
            <a:br>
              <a:rPr lang="it-IT" sz="1400" dirty="0"/>
            </a:br>
            <a:br>
              <a:rPr lang="it-IT" sz="1400" dirty="0"/>
            </a:br>
            <a:endParaRPr lang="it-IT" sz="1400" dirty="0"/>
          </a:p>
        </p:txBody>
      </p:sp>
      <p:pic>
        <p:nvPicPr>
          <p:cNvPr id="4" name="Immagine 47" descr="logo LATTES OK nero.jpg">
            <a:extLst>
              <a:ext uri="{FF2B5EF4-FFF2-40B4-BE49-F238E27FC236}">
                <a16:creationId xmlns:a16="http://schemas.microsoft.com/office/drawing/2014/main" id="{20D4886E-D334-0E4D-B1A6-6A03A95801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CBCA5DD3-576C-654C-BB85-43366BE82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1206" y="2715766"/>
            <a:ext cx="3673094" cy="2203116"/>
          </a:xfrm>
          <a:prstGeom prst="rect">
            <a:avLst/>
          </a:prstGeom>
        </p:spPr>
      </p:pic>
      <p:sp>
        <p:nvSpPr>
          <p:cNvPr id="7" name="Rettangolo 6">
            <a:extLst>
              <a:ext uri="{FF2B5EF4-FFF2-40B4-BE49-F238E27FC236}">
                <a16:creationId xmlns:a16="http://schemas.microsoft.com/office/drawing/2014/main" id="{6FAF4F02-3D7F-0D43-BEAC-EF6AA34E76D1}"/>
              </a:ext>
            </a:extLst>
          </p:cNvPr>
          <p:cNvSpPr/>
          <p:nvPr/>
        </p:nvSpPr>
        <p:spPr>
          <a:xfrm rot="21292241">
            <a:off x="3655031" y="4513550"/>
            <a:ext cx="2048253" cy="307777"/>
          </a:xfrm>
          <a:prstGeom prst="rect">
            <a:avLst/>
          </a:prstGeom>
          <a:solidFill>
            <a:schemeClr val="bg2">
              <a:lumMod val="90000"/>
            </a:schemeClr>
          </a:solidFill>
          <a:ln>
            <a:solidFill>
              <a:schemeClr val="bg2">
                <a:lumMod val="50000"/>
              </a:schemeClr>
            </a:solidFill>
          </a:ln>
        </p:spPr>
        <p:txBody>
          <a:bodyPr wrap="none">
            <a:spAutoFit/>
          </a:bodyPr>
          <a:lstStyle/>
          <a:p>
            <a:pPr fontAlgn="auto">
              <a:spcBef>
                <a:spcPts val="0"/>
              </a:spcBef>
              <a:spcAft>
                <a:spcPts val="0"/>
              </a:spcAft>
              <a:defRPr/>
            </a:pPr>
            <a:r>
              <a:rPr lang="it-IT" sz="1400" b="1" dirty="0">
                <a:latin typeface="+mn-lt"/>
                <a:ea typeface="+mn-ea"/>
              </a:rPr>
              <a:t>Spettro della luce visibile</a:t>
            </a:r>
            <a:endParaRPr lang="it-IT" sz="1400" dirty="0">
              <a:latin typeface="+mn-lt"/>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14154BFF-6276-5F48-B7C6-757F4335A3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3075806"/>
            <a:ext cx="3458622" cy="1869303"/>
          </a:xfrm>
          <a:prstGeom prst="rect">
            <a:avLst/>
          </a:prstGeom>
        </p:spPr>
      </p:pic>
      <p:sp>
        <p:nvSpPr>
          <p:cNvPr id="2" name="Titolo 1"/>
          <p:cNvSpPr>
            <a:spLocks noGrp="1"/>
          </p:cNvSpPr>
          <p:nvPr>
            <p:ph type="title"/>
          </p:nvPr>
        </p:nvSpPr>
        <p:spPr>
          <a:xfrm>
            <a:off x="500034" y="51470"/>
            <a:ext cx="8229600" cy="857250"/>
          </a:xfrm>
        </p:spPr>
        <p:txBody>
          <a:bodyPr>
            <a:normAutofit/>
          </a:bodyPr>
          <a:lstStyle/>
          <a:p>
            <a:r>
              <a:rPr lang="it-IT" sz="4000" b="1" dirty="0">
                <a:solidFill>
                  <a:schemeClr val="bg2">
                    <a:lumMod val="50000"/>
                  </a:schemeClr>
                </a:solidFill>
              </a:rPr>
              <a:t>I colori</a:t>
            </a:r>
          </a:p>
        </p:txBody>
      </p:sp>
      <p:sp>
        <p:nvSpPr>
          <p:cNvPr id="3" name="Segnaposto contenuto 2"/>
          <p:cNvSpPr>
            <a:spLocks noGrp="1"/>
          </p:cNvSpPr>
          <p:nvPr>
            <p:ph idx="1"/>
          </p:nvPr>
        </p:nvSpPr>
        <p:spPr>
          <a:xfrm>
            <a:off x="500035" y="843558"/>
            <a:ext cx="6448230" cy="3744317"/>
          </a:xfrm>
        </p:spPr>
        <p:txBody>
          <a:bodyPr>
            <a:noAutofit/>
          </a:bodyPr>
          <a:lstStyle/>
          <a:p>
            <a:pPr marL="0">
              <a:buNone/>
            </a:pPr>
            <a:r>
              <a:rPr lang="it-IT" sz="1400" dirty="0"/>
              <a:t>Secondo la teoria ondulatoria, la frequenza della luce è una rappresentazione numerica del suo colore. Se ordiniamo i colori secondo la frequenza crescente delle onde luminose, e perciò secondo le lunghezze d’onda decrescenti, otteniamo tutto lo </a:t>
            </a:r>
            <a:r>
              <a:rPr lang="it-IT" sz="1400" b="1" dirty="0"/>
              <a:t>spettro del visibile</a:t>
            </a:r>
            <a:r>
              <a:rPr lang="it-IT" sz="1400" dirty="0"/>
              <a:t> dal rosso al violetto.</a:t>
            </a:r>
          </a:p>
          <a:p>
            <a:pPr marL="0">
              <a:buNone/>
            </a:pPr>
            <a:r>
              <a:rPr lang="it-IT" sz="1400" dirty="0"/>
              <a:t>Oltre a quelle visibili, il Sole emette anche altre radiazioni: quelle con frequenza inferiore al rosso sono i </a:t>
            </a:r>
            <a:r>
              <a:rPr lang="it-IT" sz="1400" b="1" dirty="0"/>
              <a:t>raggi infrarossi</a:t>
            </a:r>
            <a:r>
              <a:rPr lang="it-IT" sz="1400" dirty="0"/>
              <a:t>, cioè le radiazioni termiche, mentre quelle con frequenza superiore al violetto sono i </a:t>
            </a:r>
            <a:r>
              <a:rPr lang="it-IT" sz="1400" b="1" dirty="0"/>
              <a:t>raggi ultravioletti</a:t>
            </a:r>
            <a:r>
              <a:rPr lang="it-IT" sz="1400" dirty="0"/>
              <a:t>.</a:t>
            </a:r>
          </a:p>
          <a:p>
            <a:pPr marL="0">
              <a:buNone/>
            </a:pPr>
            <a:r>
              <a:rPr lang="it-IT" sz="1400" dirty="0"/>
              <a:t>Sono chiamati </a:t>
            </a:r>
            <a:r>
              <a:rPr lang="it-IT" sz="1400" b="1" dirty="0"/>
              <a:t>colori primari o fondamentali </a:t>
            </a:r>
            <a:r>
              <a:rPr lang="it-IT" sz="1400" dirty="0"/>
              <a:t>il </a:t>
            </a:r>
            <a:r>
              <a:rPr lang="it-IT" sz="1400" b="1" dirty="0"/>
              <a:t>rosso</a:t>
            </a:r>
            <a:r>
              <a:rPr lang="it-IT" sz="1400" dirty="0"/>
              <a:t>, il </a:t>
            </a:r>
            <a:r>
              <a:rPr lang="it-IT" sz="1400" b="1" dirty="0"/>
              <a:t>verde</a:t>
            </a:r>
            <a:r>
              <a:rPr lang="it-IT" sz="1400" dirty="0"/>
              <a:t> e il </a:t>
            </a:r>
            <a:r>
              <a:rPr lang="it-IT" sz="1400" b="1" dirty="0"/>
              <a:t>blu</a:t>
            </a:r>
            <a:r>
              <a:rPr lang="it-IT" sz="1400" dirty="0"/>
              <a:t>. </a:t>
            </a:r>
            <a:br>
              <a:rPr lang="it-IT" sz="1400" dirty="0"/>
            </a:br>
            <a:r>
              <a:rPr lang="it-IT" sz="1400" dirty="0"/>
              <a:t>Mescolando in varie proporzioni i raggi di luce dei colori fondamentali si possono vedere tutti gli altri colori. </a:t>
            </a:r>
          </a:p>
          <a:p>
            <a:pPr marL="0">
              <a:buNone/>
            </a:pPr>
            <a:r>
              <a:rPr lang="it-IT" sz="1400" dirty="0"/>
              <a:t>Ma </a:t>
            </a:r>
            <a:r>
              <a:rPr lang="it-IT" sz="1400" b="1" dirty="0"/>
              <a:t>perché vediamo le cose colorate</a:t>
            </a:r>
            <a:r>
              <a:rPr lang="it-IT" sz="1400" dirty="0"/>
              <a:t>? Perché, ad esempio, </a:t>
            </a:r>
            <a:br>
              <a:rPr lang="it-IT" sz="1400" dirty="0"/>
            </a:br>
            <a:r>
              <a:rPr lang="it-IT" sz="1400" dirty="0"/>
              <a:t>le foglie sono verdi? Perché assorbono tutti i colori tranne il verde, </a:t>
            </a:r>
            <a:br>
              <a:rPr lang="it-IT" sz="1400" dirty="0"/>
            </a:br>
            <a:r>
              <a:rPr lang="it-IT" sz="1400" dirty="0"/>
              <a:t>che viene riflesso. Perciò ai nostri occhi giunge solo la luce </a:t>
            </a:r>
            <a:br>
              <a:rPr lang="it-IT" sz="1400" dirty="0"/>
            </a:br>
            <a:r>
              <a:rPr lang="it-IT" sz="1400" dirty="0"/>
              <a:t>di lunghezza d’onda corrispondente al verde. </a:t>
            </a:r>
            <a:br>
              <a:rPr lang="it-IT" sz="1400" dirty="0"/>
            </a:br>
            <a:r>
              <a:rPr lang="it-IT" sz="1400" dirty="0"/>
              <a:t>Quello che noi percepiamo come colore di un oggetto è quindi</a:t>
            </a:r>
            <a:r>
              <a:rPr lang="it-IT" sz="1400" b="1" dirty="0"/>
              <a:t> </a:t>
            </a:r>
            <a:br>
              <a:rPr lang="it-IT" sz="1400" b="1" dirty="0"/>
            </a:br>
            <a:r>
              <a:rPr lang="it-IT" sz="1400" b="1" dirty="0"/>
              <a:t>quella parte di luce visibile che viene riflessa dall’oggetto stesso</a:t>
            </a:r>
            <a:r>
              <a:rPr lang="it-IT" sz="1400" dirty="0"/>
              <a:t>.</a:t>
            </a:r>
            <a:br>
              <a:rPr lang="it-IT" sz="1600" dirty="0"/>
            </a:br>
            <a:endParaRPr lang="it-IT" sz="1600" dirty="0"/>
          </a:p>
        </p:txBody>
      </p:sp>
      <p:pic>
        <p:nvPicPr>
          <p:cNvPr id="4" name="Immagine 47" descr="logo LATTES OK nero.jpg">
            <a:extLst>
              <a:ext uri="{FF2B5EF4-FFF2-40B4-BE49-F238E27FC236}">
                <a16:creationId xmlns:a16="http://schemas.microsoft.com/office/drawing/2014/main" id="{819CE383-4360-0A4E-B932-313D13BBAA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84C53C07-E97E-1443-B740-8D98F9087B20}"/>
              </a:ext>
            </a:extLst>
          </p:cNvPr>
          <p:cNvPicPr>
            <a:picLocks noChangeAspect="1"/>
          </p:cNvPicPr>
          <p:nvPr/>
        </p:nvPicPr>
        <p:blipFill rotWithShape="1">
          <a:blip r:embed="rId4">
            <a:extLst>
              <a:ext uri="{28A0092B-C50C-407E-A947-70E740481C1C}">
                <a14:useLocalDpi xmlns:a14="http://schemas.microsoft.com/office/drawing/2010/main" val="0"/>
              </a:ext>
            </a:extLst>
          </a:blip>
          <a:srcRect l="-3916" r="-5104" b="-1736"/>
          <a:stretch/>
        </p:blipFill>
        <p:spPr>
          <a:xfrm>
            <a:off x="7030735" y="844951"/>
            <a:ext cx="1809538" cy="2035731"/>
          </a:xfrm>
          <a:prstGeom prst="rect">
            <a:avLst/>
          </a:prstGeom>
          <a:ln>
            <a:solidFill>
              <a:schemeClr val="bg2">
                <a:lumMod val="50000"/>
              </a:schemeClr>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142858"/>
            <a:ext cx="8229600" cy="857250"/>
          </a:xfrm>
        </p:spPr>
        <p:txBody>
          <a:bodyPr>
            <a:normAutofit/>
          </a:bodyPr>
          <a:lstStyle/>
          <a:p>
            <a:r>
              <a:rPr lang="it-IT" sz="4000" b="1" dirty="0">
                <a:solidFill>
                  <a:schemeClr val="bg2">
                    <a:lumMod val="50000"/>
                  </a:schemeClr>
                </a:solidFill>
              </a:rPr>
              <a:t>La riflessione</a:t>
            </a:r>
          </a:p>
        </p:txBody>
      </p:sp>
      <p:sp>
        <p:nvSpPr>
          <p:cNvPr id="3" name="Segnaposto contenuto 2"/>
          <p:cNvSpPr>
            <a:spLocks noGrp="1"/>
          </p:cNvSpPr>
          <p:nvPr>
            <p:ph idx="1"/>
          </p:nvPr>
        </p:nvSpPr>
        <p:spPr>
          <a:xfrm>
            <a:off x="514069" y="993398"/>
            <a:ext cx="5786123" cy="3803884"/>
          </a:xfrm>
        </p:spPr>
        <p:txBody>
          <a:bodyPr>
            <a:noAutofit/>
          </a:bodyPr>
          <a:lstStyle/>
          <a:p>
            <a:pPr marL="0">
              <a:buNone/>
            </a:pPr>
            <a:r>
              <a:rPr lang="it-IT" sz="1600" dirty="0"/>
              <a:t>Quando un raggio di luce (</a:t>
            </a:r>
            <a:r>
              <a:rPr lang="it-IT" sz="1600" b="1" dirty="0"/>
              <a:t>raggio incidente</a:t>
            </a:r>
            <a:r>
              <a:rPr lang="it-IT" sz="1600" dirty="0"/>
              <a:t>) colpisce una superficie opaca e liscia come uno specchio, viene rinviato in una particolare direzione e prende il nome di </a:t>
            </a:r>
            <a:r>
              <a:rPr lang="it-IT" sz="1600" b="1" dirty="0"/>
              <a:t>raggio riflesso</a:t>
            </a:r>
            <a:r>
              <a:rPr lang="it-IT" sz="1600" dirty="0"/>
              <a:t>.</a:t>
            </a:r>
          </a:p>
          <a:p>
            <a:pPr marL="0">
              <a:buNone/>
            </a:pPr>
            <a:r>
              <a:rPr lang="it-IT" sz="1600" dirty="0"/>
              <a:t>Gli angoli formati dai due raggi con la perpendicolare al punto in cui la luce incontra lo specchio si chiamano rispettivamente </a:t>
            </a:r>
            <a:r>
              <a:rPr lang="it-IT" sz="1600" b="1" dirty="0"/>
              <a:t>angolo d’incidenza </a:t>
            </a:r>
            <a:r>
              <a:rPr lang="it-IT" sz="1600" dirty="0"/>
              <a:t>e </a:t>
            </a:r>
            <a:r>
              <a:rPr lang="it-IT" sz="1600" b="1" dirty="0"/>
              <a:t>angolo di riflessione</a:t>
            </a:r>
            <a:r>
              <a:rPr lang="it-IT" sz="1600" dirty="0"/>
              <a:t>. Questi due angoli si trovano sullo stesso piano e sono uguali.</a:t>
            </a:r>
          </a:p>
          <a:p>
            <a:pPr marL="0">
              <a:spcBef>
                <a:spcPts val="984"/>
              </a:spcBef>
              <a:buNone/>
            </a:pPr>
            <a:r>
              <a:rPr lang="it-IT" sz="1600" dirty="0"/>
              <a:t>Se poniamo una scala di fronte a uno </a:t>
            </a:r>
            <a:r>
              <a:rPr lang="it-IT" sz="1600" b="1" dirty="0"/>
              <a:t>specchio piano</a:t>
            </a:r>
            <a:r>
              <a:rPr lang="it-IT" sz="1600" dirty="0"/>
              <a:t>, </a:t>
            </a:r>
            <a:br>
              <a:rPr lang="it-IT" sz="1600" dirty="0"/>
            </a:br>
            <a:r>
              <a:rPr lang="it-IT" sz="1600" dirty="0"/>
              <a:t>notiamo al suo interno l’immagine riflessa. </a:t>
            </a:r>
            <a:br>
              <a:rPr lang="it-IT" sz="1600" dirty="0"/>
            </a:br>
            <a:r>
              <a:rPr lang="it-IT" sz="1600" dirty="0"/>
              <a:t>Questa </a:t>
            </a:r>
            <a:r>
              <a:rPr lang="it-IT" sz="1600" b="1" dirty="0"/>
              <a:t>immagine virtuale </a:t>
            </a:r>
            <a:r>
              <a:rPr lang="it-IT" sz="1600" dirty="0"/>
              <a:t>ha le stesse dimensioni, </a:t>
            </a:r>
            <a:br>
              <a:rPr lang="it-IT" sz="1600" dirty="0"/>
            </a:br>
            <a:r>
              <a:rPr lang="it-IT" sz="1600" dirty="0"/>
              <a:t>si trova alla stessa distanza dallo specchio, è </a:t>
            </a:r>
            <a:br>
              <a:rPr lang="it-IT" sz="1600" dirty="0"/>
            </a:br>
            <a:r>
              <a:rPr lang="it-IT" sz="1600" dirty="0"/>
              <a:t>perfettamente simmetrica rispetto all’oggetto reale </a:t>
            </a:r>
            <a:br>
              <a:rPr lang="it-IT" sz="1600" dirty="0"/>
            </a:br>
            <a:r>
              <a:rPr lang="it-IT" sz="1600" dirty="0"/>
              <a:t>e la parte destra è invertita con quella sinistra.</a:t>
            </a:r>
          </a:p>
          <a:p>
            <a:pPr marL="0">
              <a:buNone/>
            </a:pPr>
            <a:endParaRPr lang="it-IT" sz="1600" dirty="0"/>
          </a:p>
          <a:p>
            <a:pPr marL="0">
              <a:buNone/>
            </a:pPr>
            <a:br>
              <a:rPr lang="it-IT" sz="1600" dirty="0"/>
            </a:br>
            <a:endParaRPr lang="it-IT" sz="1600" dirty="0"/>
          </a:p>
        </p:txBody>
      </p:sp>
      <p:pic>
        <p:nvPicPr>
          <p:cNvPr id="4" name="Immagine 47" descr="logo LATTES OK nero.jpg">
            <a:extLst>
              <a:ext uri="{FF2B5EF4-FFF2-40B4-BE49-F238E27FC236}">
                <a16:creationId xmlns:a16="http://schemas.microsoft.com/office/drawing/2014/main" id="{BC549F0D-EF1E-4A4A-B7FF-BF5BFDDB4D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F59ACFFA-1720-6A4D-A3E9-F294CCA4D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06" y="673736"/>
            <a:ext cx="2167618" cy="1898014"/>
          </a:xfrm>
          <a:prstGeom prst="rect">
            <a:avLst/>
          </a:prstGeom>
          <a:ln>
            <a:solidFill>
              <a:schemeClr val="bg2">
                <a:lumMod val="50000"/>
              </a:schemeClr>
            </a:solidFill>
          </a:ln>
        </p:spPr>
      </p:pic>
      <p:sp>
        <p:nvSpPr>
          <p:cNvPr id="9" name="Rettangolo 8">
            <a:extLst>
              <a:ext uri="{FF2B5EF4-FFF2-40B4-BE49-F238E27FC236}">
                <a16:creationId xmlns:a16="http://schemas.microsoft.com/office/drawing/2014/main" id="{60F6A76B-3AC9-004D-A2DB-0928DDF5ACBC}"/>
              </a:ext>
            </a:extLst>
          </p:cNvPr>
          <p:cNvSpPr/>
          <p:nvPr/>
        </p:nvSpPr>
        <p:spPr>
          <a:xfrm rot="21292241">
            <a:off x="6075048" y="2371592"/>
            <a:ext cx="1266565" cy="307777"/>
          </a:xfrm>
          <a:prstGeom prst="rect">
            <a:avLst/>
          </a:prstGeom>
          <a:solidFill>
            <a:schemeClr val="bg2">
              <a:lumMod val="90000"/>
            </a:schemeClr>
          </a:solidFill>
          <a:ln>
            <a:solidFill>
              <a:schemeClr val="bg2">
                <a:lumMod val="50000"/>
              </a:schemeClr>
            </a:solidFill>
          </a:ln>
        </p:spPr>
        <p:txBody>
          <a:bodyPr wrap="none">
            <a:spAutoFit/>
          </a:bodyPr>
          <a:lstStyle/>
          <a:p>
            <a:pPr fontAlgn="auto">
              <a:spcBef>
                <a:spcPts val="0"/>
              </a:spcBef>
              <a:spcAft>
                <a:spcPts val="0"/>
              </a:spcAft>
              <a:defRPr/>
            </a:pPr>
            <a:r>
              <a:rPr lang="it-IT" sz="1400" b="1" dirty="0">
                <a:latin typeface="+mn-lt"/>
                <a:ea typeface="+mn-ea"/>
              </a:rPr>
              <a:t>Raggio riflesso</a:t>
            </a:r>
            <a:endParaRPr lang="it-IT" sz="1400" dirty="0">
              <a:latin typeface="+mn-lt"/>
              <a:ea typeface="+mn-ea"/>
            </a:endParaRPr>
          </a:p>
        </p:txBody>
      </p:sp>
      <p:pic>
        <p:nvPicPr>
          <p:cNvPr id="12" name="Immagine 11">
            <a:extLst>
              <a:ext uri="{FF2B5EF4-FFF2-40B4-BE49-F238E27FC236}">
                <a16:creationId xmlns:a16="http://schemas.microsoft.com/office/drawing/2014/main" id="{0FD1392D-B457-C24E-99E9-F70F6F65D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2892456"/>
            <a:ext cx="3641985" cy="1831281"/>
          </a:xfrm>
          <a:prstGeom prst="rect">
            <a:avLst/>
          </a:prstGeom>
          <a:ln>
            <a:solidFill>
              <a:schemeClr val="bg2">
                <a:lumMod val="50000"/>
              </a:schemeClr>
            </a:solidFill>
          </a:ln>
        </p:spPr>
      </p:pic>
      <p:sp>
        <p:nvSpPr>
          <p:cNvPr id="10" name="Rettangolo 9">
            <a:extLst>
              <a:ext uri="{FF2B5EF4-FFF2-40B4-BE49-F238E27FC236}">
                <a16:creationId xmlns:a16="http://schemas.microsoft.com/office/drawing/2014/main" id="{60148CBC-9006-9E4E-992A-ED2FA9BE2497}"/>
              </a:ext>
            </a:extLst>
          </p:cNvPr>
          <p:cNvSpPr/>
          <p:nvPr/>
        </p:nvSpPr>
        <p:spPr>
          <a:xfrm rot="21292241">
            <a:off x="7614321" y="4614070"/>
            <a:ext cx="1305165" cy="307777"/>
          </a:xfrm>
          <a:prstGeom prst="rect">
            <a:avLst/>
          </a:prstGeom>
          <a:solidFill>
            <a:schemeClr val="bg2">
              <a:lumMod val="90000"/>
            </a:schemeClr>
          </a:solidFill>
          <a:ln>
            <a:solidFill>
              <a:schemeClr val="bg2">
                <a:lumMod val="50000"/>
              </a:schemeClr>
            </a:solidFill>
          </a:ln>
        </p:spPr>
        <p:txBody>
          <a:bodyPr wrap="none">
            <a:spAutoFit/>
          </a:bodyPr>
          <a:lstStyle/>
          <a:p>
            <a:pPr fontAlgn="auto">
              <a:spcBef>
                <a:spcPts val="0"/>
              </a:spcBef>
              <a:spcAft>
                <a:spcPts val="0"/>
              </a:spcAft>
              <a:defRPr/>
            </a:pPr>
            <a:r>
              <a:rPr lang="it-IT" sz="1400" b="1" dirty="0">
                <a:latin typeface="+mn-lt"/>
                <a:ea typeface="+mn-ea"/>
              </a:rPr>
              <a:t>Specchio piano</a:t>
            </a:r>
            <a:endParaRPr lang="it-IT" sz="1400" dirty="0">
              <a:latin typeface="+mn-lt"/>
              <a:ea typeface="+mn-ea"/>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2750</TotalTime>
  <Words>1812</Words>
  <Application>Microsoft Macintosh PowerPoint</Application>
  <PresentationFormat>Presentazione su schermo (16:9)</PresentationFormat>
  <Paragraphs>105</Paragraphs>
  <Slides>13</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13</vt:i4>
      </vt:variant>
    </vt:vector>
  </HeadingPairs>
  <TitlesOfParts>
    <vt:vector size="16" baseType="lpstr">
      <vt:lpstr>Arial</vt:lpstr>
      <vt:lpstr>Calibri</vt:lpstr>
      <vt:lpstr>Tema di Office</vt:lpstr>
      <vt:lpstr>La luce</vt:lpstr>
      <vt:lpstr>Che cos’è la luce</vt:lpstr>
      <vt:lpstr>Che cos’è la luce</vt:lpstr>
      <vt:lpstr>La propagazione della luce</vt:lpstr>
      <vt:lpstr>La propagazione della luce</vt:lpstr>
      <vt:lpstr>La propagazione della luce</vt:lpstr>
      <vt:lpstr>I colori</vt:lpstr>
      <vt:lpstr>I colori</vt:lpstr>
      <vt:lpstr>La riflessione</vt:lpstr>
      <vt:lpstr>La rifrazione</vt:lpstr>
      <vt:lpstr>La rifrazione</vt:lpstr>
      <vt:lpstr>La rifrazione</vt:lpstr>
      <vt:lpstr>La rifrazione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respirazione</dc:title>
  <dc:creator>Carmela Giglio</dc:creator>
  <cp:lastModifiedBy>Microsoft Office User</cp:lastModifiedBy>
  <cp:revision>328</cp:revision>
  <dcterms:created xsi:type="dcterms:W3CDTF">2020-03-17T13:59:37Z</dcterms:created>
  <dcterms:modified xsi:type="dcterms:W3CDTF">2020-05-05T13:05:08Z</dcterms:modified>
</cp:coreProperties>
</file>