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5" r:id="rId3"/>
    <p:sldId id="266" r:id="rId4"/>
    <p:sldId id="257" r:id="rId5"/>
    <p:sldId id="264" r:id="rId6"/>
    <p:sldId id="267" r:id="rId7"/>
    <p:sldId id="268" r:id="rId8"/>
    <p:sldId id="269" r:id="rId9"/>
    <p:sldId id="271" r:id="rId10"/>
    <p:sldId id="272" r:id="rId11"/>
    <p:sldId id="273" r:id="rId12"/>
    <p:sldId id="274" r:id="rId13"/>
    <p:sldId id="275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37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13" autoAdjust="0"/>
    <p:restoredTop sz="94674"/>
  </p:normalViewPr>
  <p:slideViewPr>
    <p:cSldViewPr>
      <p:cViewPr varScale="1">
        <p:scale>
          <a:sx n="165" d="100"/>
          <a:sy n="165" d="100"/>
        </p:scale>
        <p:origin x="360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C7057-E363-4FFB-ABE6-9C625A990343}" type="datetimeFigureOut">
              <a:rPr lang="it-IT" smtClean="0"/>
              <a:pPr/>
              <a:t>27/04/20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86ADB-6A2C-4442-B09B-CB4FBBF1FB5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586ADB-6A2C-4442-B09B-CB4FBBF1FB56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4454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E07C7-C2A9-41CE-ABAC-C0D9B1985F83}" type="datetime1">
              <a:rPr lang="en-US" smtClean="0"/>
              <a:pPr/>
              <a:t>4/27/20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Lattes &amp; C. Editori S.p.A. - 2020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EC6E8-08CE-41E7-888D-1D6CF8FC65BE}" type="datetime1">
              <a:rPr lang="en-US" smtClean="0"/>
              <a:pPr/>
              <a:t>4/27/20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Lattes &amp; C. Editori S.p.A. - 2020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3357-A042-4465-9EBF-B82B4040635D}" type="datetime1">
              <a:rPr lang="en-US" smtClean="0"/>
              <a:pPr/>
              <a:t>4/27/20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Lattes &amp; C. Editori S.p.A. - 2020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9D0E8-2C04-4508-B437-DB28F2A1C92B}" type="datetime1">
              <a:rPr lang="en-US" smtClean="0"/>
              <a:pPr/>
              <a:t>4/27/20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Lattes &amp; C. Editori S.p.A. - 2020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BCFE4-F8B3-465F-8D19-F1B5CCFCDECA}" type="datetime1">
              <a:rPr lang="en-US" smtClean="0"/>
              <a:pPr/>
              <a:t>4/27/20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Lattes &amp; C. Editori S.p.A. - 2020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943B-E59B-4CCD-92AE-BB7C1A0B3D10}" type="datetime1">
              <a:rPr lang="en-US" smtClean="0"/>
              <a:pPr/>
              <a:t>4/27/20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Lattes &amp; C. Editori S.p.A. - 2020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6D09-6E43-492A-92E1-A2CF370A367A}" type="datetime1">
              <a:rPr lang="en-US" smtClean="0"/>
              <a:pPr/>
              <a:t>4/27/20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Lattes &amp; C. Editori S.p.A. - 2020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6708-BB09-4726-973A-B8A918116850}" type="datetime1">
              <a:rPr lang="en-US" smtClean="0"/>
              <a:pPr/>
              <a:t>4/27/20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Lattes &amp; C. Editori S.p.A. - 2020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14D3-3DBA-4049-8416-8B68F1D414DE}" type="datetime1">
              <a:rPr lang="en-US" smtClean="0"/>
              <a:pPr/>
              <a:t>4/27/20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Lattes &amp; C. Editori S.p.A. - 2020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9329-1A37-4BEC-B8C6-C8ABD302D3BC}" type="datetime1">
              <a:rPr lang="en-US" smtClean="0"/>
              <a:pPr/>
              <a:t>4/27/20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Lattes &amp; C. Editori S.p.A. - 2020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9430-88DE-43FA-9ED9-C077D4110774}" type="datetime1">
              <a:rPr lang="en-US" smtClean="0"/>
              <a:pPr/>
              <a:t>4/27/20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Lattes &amp; C. Editori S.p.A. - 2020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CDF5E-55A2-4BC3-B40D-F2A103E3A2E2}" type="datetime1">
              <a:rPr lang="en-US" smtClean="0"/>
              <a:pPr/>
              <a:t>4/27/20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S. Lattes &amp; C. Editori S.p.A. - 2020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DCB9858A-60A1-9642-906A-BBC95BC293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89"/>
          <a:stretch/>
        </p:blipFill>
        <p:spPr>
          <a:xfrm>
            <a:off x="6775" y="1"/>
            <a:ext cx="9137225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971550"/>
            <a:ext cx="7772400" cy="1102519"/>
          </a:xfrm>
        </p:spPr>
        <p:txBody>
          <a:bodyPr/>
          <a:lstStyle/>
          <a:p>
            <a:r>
              <a:rPr lang="it-IT" sz="5400" b="1" dirty="0">
                <a:solidFill>
                  <a:schemeClr val="bg1"/>
                </a:solidFill>
              </a:rPr>
              <a:t>I romanzi per ragazzi </a:t>
            </a:r>
            <a:r>
              <a:rPr lang="it-IT" sz="2800" b="1" dirty="0">
                <a:solidFill>
                  <a:schemeClr val="bg1"/>
                </a:solidFill>
              </a:rPr>
              <a:t>vol. 1 </a:t>
            </a:r>
          </a:p>
        </p:txBody>
      </p:sp>
      <p:pic>
        <p:nvPicPr>
          <p:cNvPr id="9" name="Immagine 9" descr="logo lattes bianco.psd">
            <a:extLst>
              <a:ext uri="{FF2B5EF4-FFF2-40B4-BE49-F238E27FC236}">
                <a16:creationId xmlns:a16="http://schemas.microsoft.com/office/drawing/2014/main" id="{0509EB4E-1EB1-6B40-A968-6AEE38DCC7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623887"/>
            <a:ext cx="1060450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32DEEBF8-E2BD-6D4F-BEC9-F6FB0404C4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2451678"/>
            <a:ext cx="3858846" cy="26349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753707"/>
                </a:solidFill>
              </a:rPr>
              <a:t>Peter Pan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00150"/>
            <a:ext cx="7924800" cy="3394472"/>
          </a:xfrm>
        </p:spPr>
        <p:txBody>
          <a:bodyPr>
            <a:noAutofit/>
          </a:bodyPr>
          <a:lstStyle/>
          <a:p>
            <a:pPr marL="234900" indent="-234900"/>
            <a:r>
              <a:rPr lang="it-IT" sz="2000" dirty="0"/>
              <a:t>Scritto da </a:t>
            </a:r>
            <a:r>
              <a:rPr lang="it-IT" sz="2000" b="1" dirty="0"/>
              <a:t>James Matthew Barrie </a:t>
            </a:r>
            <a:r>
              <a:rPr lang="it-IT" sz="2000" dirty="0"/>
              <a:t>nel 1911.</a:t>
            </a:r>
          </a:p>
          <a:p>
            <a:pPr marL="234900" indent="-234900"/>
            <a:r>
              <a:rPr lang="it-IT" sz="2000" dirty="0"/>
              <a:t>Peter Pan, </a:t>
            </a:r>
            <a:r>
              <a:rPr lang="it-IT" sz="2000" b="1" dirty="0"/>
              <a:t>un bambino che non vuole diventare grande</a:t>
            </a:r>
            <a:r>
              <a:rPr lang="it-IT" sz="2000" dirty="0"/>
              <a:t>, una notte entra nella casa della famiglia Darling, a Londra. Grazie alla polvere magica della </a:t>
            </a:r>
            <a:r>
              <a:rPr lang="it-IT" sz="2000" b="1" dirty="0"/>
              <a:t>fata Campanellino </a:t>
            </a:r>
            <a:r>
              <a:rPr lang="it-IT" sz="2000" dirty="0"/>
              <a:t>porta con sé Wendy e i suoi due fratelli </a:t>
            </a:r>
            <a:r>
              <a:rPr lang="it-IT" sz="2000" b="1" dirty="0"/>
              <a:t>nell’Isola che non c’è</a:t>
            </a:r>
            <a:r>
              <a:rPr lang="it-IT" sz="2000" dirty="0"/>
              <a:t>. Qui vivranno </a:t>
            </a:r>
            <a:br>
              <a:rPr lang="it-IT" sz="2000" dirty="0"/>
            </a:br>
            <a:r>
              <a:rPr lang="it-IT" sz="2000" dirty="0"/>
              <a:t>fantastiche avventure e soprattutto </a:t>
            </a:r>
            <a:br>
              <a:rPr lang="it-IT" sz="2000" dirty="0"/>
            </a:br>
            <a:r>
              <a:rPr lang="it-IT" sz="2000" dirty="0"/>
              <a:t>battaglie contro l’acerrimo nemico </a:t>
            </a:r>
            <a:br>
              <a:rPr lang="it-IT" sz="2000" dirty="0"/>
            </a:br>
            <a:r>
              <a:rPr lang="it-IT" sz="2000" dirty="0"/>
              <a:t>di Peter, </a:t>
            </a:r>
            <a:r>
              <a:rPr lang="it-IT" sz="2000" b="1" dirty="0"/>
              <a:t>Capitan Uncino</a:t>
            </a:r>
            <a:r>
              <a:rPr lang="it-IT" sz="2000" dirty="0"/>
              <a:t>. Ma alla </a:t>
            </a:r>
            <a:br>
              <a:rPr lang="it-IT" sz="2000" dirty="0"/>
            </a:br>
            <a:r>
              <a:rPr lang="it-IT" sz="2000" dirty="0"/>
              <a:t>fine, Wendy e i suoi fratelli </a:t>
            </a:r>
            <a:br>
              <a:rPr lang="it-IT" sz="2000" dirty="0"/>
            </a:br>
            <a:r>
              <a:rPr lang="it-IT" sz="2000" dirty="0"/>
              <a:t>decidono che è ora di crescere e </a:t>
            </a:r>
            <a:br>
              <a:rPr lang="it-IT" sz="2000" dirty="0"/>
            </a:br>
            <a:r>
              <a:rPr lang="it-IT" sz="2000" dirty="0"/>
              <a:t>tornano a casa.</a:t>
            </a:r>
          </a:p>
        </p:txBody>
      </p:sp>
      <p:pic>
        <p:nvPicPr>
          <p:cNvPr id="5" name="Immagine 47" descr="logo LATTES OK nero.jpg">
            <a:extLst>
              <a:ext uri="{FF2B5EF4-FFF2-40B4-BE49-F238E27FC236}">
                <a16:creationId xmlns:a16="http://schemas.microsoft.com/office/drawing/2014/main" id="{ACD881AF-9B54-904B-895E-0EA9C8CB1C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DE7AB3CD-C0D3-7843-A35F-D9811CC651B8}"/>
              </a:ext>
            </a:extLst>
          </p:cNvPr>
          <p:cNvSpPr/>
          <p:nvPr/>
        </p:nvSpPr>
        <p:spPr>
          <a:xfrm>
            <a:off x="228600" y="209550"/>
            <a:ext cx="8050306" cy="152400"/>
          </a:xfrm>
          <a:prstGeom prst="rect">
            <a:avLst/>
          </a:prstGeom>
          <a:gradFill flip="none" rotWithShape="1">
            <a:gsLst>
              <a:gs pos="16000">
                <a:srgbClr val="753707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A1EB214-A3A5-494A-83FE-9988EFB44031}"/>
              </a:ext>
            </a:extLst>
          </p:cNvPr>
          <p:cNvSpPr/>
          <p:nvPr/>
        </p:nvSpPr>
        <p:spPr>
          <a:xfrm rot="5400000">
            <a:off x="-1828800" y="2266950"/>
            <a:ext cx="4267200" cy="152400"/>
          </a:xfrm>
          <a:prstGeom prst="rect">
            <a:avLst/>
          </a:prstGeom>
          <a:gradFill flip="none" rotWithShape="1">
            <a:gsLst>
              <a:gs pos="16000">
                <a:srgbClr val="753707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753707"/>
                </a:solidFill>
              </a:rPr>
              <a:t>Il giornalino di Gian Burrasca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0151"/>
            <a:ext cx="4648200" cy="3394472"/>
          </a:xfrm>
        </p:spPr>
        <p:txBody>
          <a:bodyPr>
            <a:noAutofit/>
          </a:bodyPr>
          <a:lstStyle/>
          <a:p>
            <a:pPr marL="234900" indent="-234900"/>
            <a:r>
              <a:rPr lang="it-IT" sz="2000" dirty="0"/>
              <a:t>Scritto da </a:t>
            </a:r>
            <a:r>
              <a:rPr lang="it-IT" sz="2000" b="1" dirty="0"/>
              <a:t>Vamba </a:t>
            </a:r>
            <a:r>
              <a:rPr lang="it-IT" sz="2000" dirty="0"/>
              <a:t>nel 1920.</a:t>
            </a:r>
          </a:p>
          <a:p>
            <a:pPr marL="234900" indent="-234900"/>
            <a:r>
              <a:rPr lang="it-IT" sz="2000" dirty="0"/>
              <a:t>Il romanzo è scritto in </a:t>
            </a:r>
            <a:r>
              <a:rPr lang="it-IT" sz="2000" b="1" dirty="0"/>
              <a:t>forma di diario</a:t>
            </a:r>
            <a:r>
              <a:rPr lang="it-IT" sz="2000" dirty="0"/>
              <a:t>, tenuto da </a:t>
            </a:r>
            <a:r>
              <a:rPr lang="it-IT" sz="2000" b="1" dirty="0"/>
              <a:t>Giannino, un bambino che fa di continuo scherzi e burle</a:t>
            </a:r>
            <a:r>
              <a:rPr lang="it-IT" sz="2000" dirty="0"/>
              <a:t>. I suoi familiari non lo comprendono, anche perché i suoi scherzi si tramutano sempre in disastri, e lo castigano continuamente. Alla fine lo rinchiudono in collegio, ma anche qui Giannino si fa nuovi amici e continua con i suoi scherzi.</a:t>
            </a:r>
          </a:p>
        </p:txBody>
      </p:sp>
      <p:pic>
        <p:nvPicPr>
          <p:cNvPr id="5" name="Immagine 47" descr="logo LATTES OK nero.jpg">
            <a:extLst>
              <a:ext uri="{FF2B5EF4-FFF2-40B4-BE49-F238E27FC236}">
                <a16:creationId xmlns:a16="http://schemas.microsoft.com/office/drawing/2014/main" id="{64ED2B2C-1B81-9747-BC7E-E0A970DF82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4B374D4B-374F-D845-9112-6A5BCA5EBBB9}"/>
              </a:ext>
            </a:extLst>
          </p:cNvPr>
          <p:cNvSpPr/>
          <p:nvPr/>
        </p:nvSpPr>
        <p:spPr>
          <a:xfrm>
            <a:off x="228600" y="209550"/>
            <a:ext cx="8050306" cy="152400"/>
          </a:xfrm>
          <a:prstGeom prst="rect">
            <a:avLst/>
          </a:prstGeom>
          <a:gradFill flip="none" rotWithShape="1">
            <a:gsLst>
              <a:gs pos="16000">
                <a:srgbClr val="753707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C50C713B-E2DB-5F49-A27A-B5F09DE99FDD}"/>
              </a:ext>
            </a:extLst>
          </p:cNvPr>
          <p:cNvSpPr/>
          <p:nvPr/>
        </p:nvSpPr>
        <p:spPr>
          <a:xfrm rot="5400000">
            <a:off x="-1828800" y="2266950"/>
            <a:ext cx="4267200" cy="152400"/>
          </a:xfrm>
          <a:prstGeom prst="rect">
            <a:avLst/>
          </a:prstGeom>
          <a:gradFill flip="none" rotWithShape="1">
            <a:gsLst>
              <a:gs pos="16000">
                <a:srgbClr val="753707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E5312FF-EF65-5D4D-9B61-821E515D4F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712" y="1581150"/>
            <a:ext cx="3245882" cy="285741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B5252954-03AA-3247-B786-ECB669FA72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020" y="1570246"/>
            <a:ext cx="3181048" cy="34399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753707"/>
                </a:solidFill>
              </a:rPr>
              <a:t>C’era due volte il barone Lamberto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5562600" cy="3394472"/>
          </a:xfrm>
        </p:spPr>
        <p:txBody>
          <a:bodyPr>
            <a:noAutofit/>
          </a:bodyPr>
          <a:lstStyle/>
          <a:p>
            <a:r>
              <a:rPr lang="it-IT" sz="2000" dirty="0"/>
              <a:t>Scritto da </a:t>
            </a:r>
            <a:r>
              <a:rPr lang="it-IT" sz="2000" b="1" dirty="0"/>
              <a:t>Gianni Rodari </a:t>
            </a:r>
            <a:r>
              <a:rPr lang="it-IT" sz="2000" dirty="0"/>
              <a:t>nel 1978.</a:t>
            </a:r>
          </a:p>
          <a:p>
            <a:r>
              <a:rPr lang="it-IT" sz="2000" b="1" dirty="0"/>
              <a:t>Il vecchio e ricco barone Lamberto </a:t>
            </a:r>
            <a:r>
              <a:rPr lang="it-IT" sz="2000" dirty="0"/>
              <a:t>vive con il suo maggiordomo e sei persone pagate per </a:t>
            </a:r>
            <a:r>
              <a:rPr lang="it-IT" sz="2000" b="1" dirty="0"/>
              <a:t>ripetere in continuazione il suo nome.</a:t>
            </a:r>
            <a:r>
              <a:rPr lang="it-IT" sz="2000" dirty="0"/>
              <a:t> In questo modo rimane vivo e in buona salute. Il nipote Ottavio vorrebbe ucciderlo per ottenere l’eredità e per questo mette il sonnifero nella cena delle persone che ripetono il suo nome. Ma </a:t>
            </a:r>
            <a:r>
              <a:rPr lang="it-IT" sz="2000" b="1" dirty="0"/>
              <a:t>al funerale Lamberto ritorna in vita</a:t>
            </a:r>
            <a:r>
              <a:rPr lang="it-IT" sz="2000" dirty="0"/>
              <a:t>, grazie alle persone che parlano di lui: addirittura torna </a:t>
            </a:r>
            <a:br>
              <a:rPr lang="it-IT" sz="2000" dirty="0"/>
            </a:br>
            <a:r>
              <a:rPr lang="it-IT" sz="2000" dirty="0"/>
              <a:t>ad avere 13 anni.</a:t>
            </a:r>
          </a:p>
        </p:txBody>
      </p:sp>
      <p:pic>
        <p:nvPicPr>
          <p:cNvPr id="5" name="Immagine 47" descr="logo LATTES OK nero.jpg">
            <a:extLst>
              <a:ext uri="{FF2B5EF4-FFF2-40B4-BE49-F238E27FC236}">
                <a16:creationId xmlns:a16="http://schemas.microsoft.com/office/drawing/2014/main" id="{448A72C6-E401-6E47-AC36-5CD6774147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060D5F14-D6E7-4144-A471-2DCE786B6BD4}"/>
              </a:ext>
            </a:extLst>
          </p:cNvPr>
          <p:cNvSpPr/>
          <p:nvPr/>
        </p:nvSpPr>
        <p:spPr>
          <a:xfrm>
            <a:off x="228600" y="209550"/>
            <a:ext cx="8050306" cy="152400"/>
          </a:xfrm>
          <a:prstGeom prst="rect">
            <a:avLst/>
          </a:prstGeom>
          <a:gradFill flip="none" rotWithShape="1">
            <a:gsLst>
              <a:gs pos="16000">
                <a:srgbClr val="753707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175FCB0-C431-2445-B68F-C62061068116}"/>
              </a:ext>
            </a:extLst>
          </p:cNvPr>
          <p:cNvSpPr/>
          <p:nvPr/>
        </p:nvSpPr>
        <p:spPr>
          <a:xfrm rot="5400000">
            <a:off x="-1828800" y="2266950"/>
            <a:ext cx="4267200" cy="152400"/>
          </a:xfrm>
          <a:prstGeom prst="rect">
            <a:avLst/>
          </a:prstGeom>
          <a:gradFill flip="none" rotWithShape="1">
            <a:gsLst>
              <a:gs pos="16000">
                <a:srgbClr val="753707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E5978856-6985-9C40-8023-E7448F2F9B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76" y="2517457"/>
            <a:ext cx="2386024" cy="24926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753707"/>
                </a:solidFill>
              </a:rPr>
              <a:t>La fabbrica di cioccolato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00151"/>
            <a:ext cx="7543800" cy="3394472"/>
          </a:xfrm>
        </p:spPr>
        <p:txBody>
          <a:bodyPr>
            <a:noAutofit/>
          </a:bodyPr>
          <a:lstStyle/>
          <a:p>
            <a:pPr marL="234900" indent="-234900"/>
            <a:r>
              <a:rPr lang="it-IT" sz="2000" dirty="0"/>
              <a:t>Scritto da </a:t>
            </a:r>
            <a:r>
              <a:rPr lang="it-IT" sz="2000" b="1" dirty="0"/>
              <a:t>Roald Dahl </a:t>
            </a:r>
            <a:r>
              <a:rPr lang="it-IT" sz="2000" dirty="0"/>
              <a:t>nel 1964.</a:t>
            </a:r>
          </a:p>
          <a:p>
            <a:pPr marL="234900" indent="-234900"/>
            <a:r>
              <a:rPr lang="it-IT" sz="2000" dirty="0"/>
              <a:t>Charlie vive in una baracca con i nonni e i genitori. Sono molto poveri ma </a:t>
            </a:r>
            <a:r>
              <a:rPr lang="it-IT" sz="2000" b="1" dirty="0"/>
              <a:t>per il suo compleanno Charlie riceve una tavoletta di cioccolato</a:t>
            </a:r>
            <a:r>
              <a:rPr lang="it-IT" sz="2000" dirty="0"/>
              <a:t>, grazie a cui vince, insieme ad altri 4 bambini, la possibilità di </a:t>
            </a:r>
            <a:r>
              <a:rPr lang="it-IT" sz="2000" b="1" dirty="0"/>
              <a:t>trascorrere un giorno nella fabbrica di cioccolato </a:t>
            </a:r>
            <a:br>
              <a:rPr lang="it-IT" sz="2000" b="1" dirty="0"/>
            </a:br>
            <a:r>
              <a:rPr lang="it-IT" sz="2000" b="1" dirty="0"/>
              <a:t>di Willy Wonka. </a:t>
            </a:r>
            <a:br>
              <a:rPr lang="it-IT" sz="2000" b="1" dirty="0"/>
            </a:br>
            <a:r>
              <a:rPr lang="it-IT" sz="2000" dirty="0"/>
              <a:t>I bambini vivono qui numerose avventure </a:t>
            </a:r>
            <a:br>
              <a:rPr lang="it-IT" sz="2000" dirty="0"/>
            </a:br>
            <a:r>
              <a:rPr lang="it-IT" sz="2000" dirty="0"/>
              <a:t>e alla fine Wonka </a:t>
            </a:r>
            <a:r>
              <a:rPr lang="it-IT" sz="2000"/>
              <a:t>nomina Charlie </a:t>
            </a:r>
            <a:r>
              <a:rPr lang="it-IT" sz="2000" dirty="0"/>
              <a:t>suo erede.</a:t>
            </a:r>
          </a:p>
          <a:p>
            <a:pPr marL="234900" indent="-234900"/>
            <a:endParaRPr lang="it-IT" sz="2000" dirty="0"/>
          </a:p>
        </p:txBody>
      </p:sp>
      <p:pic>
        <p:nvPicPr>
          <p:cNvPr id="5" name="Immagine 47" descr="logo LATTES OK nero.jpg">
            <a:extLst>
              <a:ext uri="{FF2B5EF4-FFF2-40B4-BE49-F238E27FC236}">
                <a16:creationId xmlns:a16="http://schemas.microsoft.com/office/drawing/2014/main" id="{2BAF8465-A66E-0A48-A4EB-AFFCF95DB8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1A1AE1CD-8502-FB4B-9F1D-3A765F4A205B}"/>
              </a:ext>
            </a:extLst>
          </p:cNvPr>
          <p:cNvSpPr/>
          <p:nvPr/>
        </p:nvSpPr>
        <p:spPr>
          <a:xfrm>
            <a:off x="228600" y="209550"/>
            <a:ext cx="8050306" cy="152400"/>
          </a:xfrm>
          <a:prstGeom prst="rect">
            <a:avLst/>
          </a:prstGeom>
          <a:gradFill flip="none" rotWithShape="1">
            <a:gsLst>
              <a:gs pos="16000">
                <a:srgbClr val="753707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327D556-D019-E944-B51F-BDD5CEC72EF8}"/>
              </a:ext>
            </a:extLst>
          </p:cNvPr>
          <p:cNvSpPr/>
          <p:nvPr/>
        </p:nvSpPr>
        <p:spPr>
          <a:xfrm rot="5400000">
            <a:off x="-1828800" y="2266950"/>
            <a:ext cx="4267200" cy="152400"/>
          </a:xfrm>
          <a:prstGeom prst="rect">
            <a:avLst/>
          </a:prstGeom>
          <a:gradFill flip="none" rotWithShape="1">
            <a:gsLst>
              <a:gs pos="16000">
                <a:srgbClr val="753707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753707"/>
                </a:solidFill>
              </a:rPr>
              <a:t>Che cos’è un romanzo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00151"/>
            <a:ext cx="7924800" cy="1752599"/>
          </a:xfrm>
        </p:spPr>
        <p:txBody>
          <a:bodyPr>
            <a:noAutofit/>
          </a:bodyPr>
          <a:lstStyle/>
          <a:p>
            <a:pPr marL="234900" indent="-234900"/>
            <a:r>
              <a:rPr lang="it-IT" sz="2000" dirty="0"/>
              <a:t>Il romanzo è un </a:t>
            </a:r>
            <a:r>
              <a:rPr lang="it-IT" sz="2000" b="1" dirty="0"/>
              <a:t>testo narrativo lungo e complesso.</a:t>
            </a:r>
          </a:p>
          <a:p>
            <a:pPr marL="234900" indent="-234900"/>
            <a:r>
              <a:rPr lang="it-IT" sz="2000" dirty="0"/>
              <a:t>La trama è articolata e prevede </a:t>
            </a:r>
            <a:r>
              <a:rPr lang="it-IT" sz="2000" b="1" dirty="0"/>
              <a:t>molti personaggi</a:t>
            </a:r>
            <a:r>
              <a:rPr lang="it-IT" sz="2000" dirty="0"/>
              <a:t>: i più importanti sono i protagonisti.</a:t>
            </a:r>
          </a:p>
          <a:p>
            <a:pPr marL="234900" indent="-234900"/>
            <a:r>
              <a:rPr lang="it-IT" sz="2000" dirty="0"/>
              <a:t>Il testo è diviso in </a:t>
            </a:r>
            <a:r>
              <a:rPr lang="it-IT" sz="2000" b="1" dirty="0"/>
              <a:t>capitoli.</a:t>
            </a:r>
            <a:endParaRPr lang="it-IT" sz="2000" dirty="0"/>
          </a:p>
        </p:txBody>
      </p:sp>
      <p:pic>
        <p:nvPicPr>
          <p:cNvPr id="5" name="Immagine 47" descr="logo LATTES OK nero.jpg">
            <a:extLst>
              <a:ext uri="{FF2B5EF4-FFF2-40B4-BE49-F238E27FC236}">
                <a16:creationId xmlns:a16="http://schemas.microsoft.com/office/drawing/2014/main" id="{48E9615A-948F-CD44-BA1B-CBEA665939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40120E42-1737-AB46-B176-4038DDCFB960}"/>
              </a:ext>
            </a:extLst>
          </p:cNvPr>
          <p:cNvSpPr/>
          <p:nvPr/>
        </p:nvSpPr>
        <p:spPr>
          <a:xfrm>
            <a:off x="228600" y="209550"/>
            <a:ext cx="8050306" cy="152400"/>
          </a:xfrm>
          <a:prstGeom prst="rect">
            <a:avLst/>
          </a:prstGeom>
          <a:gradFill flip="none" rotWithShape="1">
            <a:gsLst>
              <a:gs pos="16000">
                <a:srgbClr val="753707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4531355-1856-9C41-A78F-C4EDE517A5BC}"/>
              </a:ext>
            </a:extLst>
          </p:cNvPr>
          <p:cNvSpPr/>
          <p:nvPr/>
        </p:nvSpPr>
        <p:spPr>
          <a:xfrm rot="5400000">
            <a:off x="-1828800" y="2266950"/>
            <a:ext cx="4267200" cy="152400"/>
          </a:xfrm>
          <a:prstGeom prst="rect">
            <a:avLst/>
          </a:prstGeom>
          <a:gradFill flip="none" rotWithShape="1">
            <a:gsLst>
              <a:gs pos="16000">
                <a:srgbClr val="753707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73C328D-C990-2F4D-A6A4-9BA6B8DC5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51627"/>
            <a:ext cx="8512548" cy="17806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753707"/>
                </a:solidFill>
              </a:rPr>
              <a:t>I generi del romanzo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333500"/>
            <a:ext cx="6324600" cy="3394472"/>
          </a:xfrm>
        </p:spPr>
        <p:txBody>
          <a:bodyPr>
            <a:normAutofit/>
          </a:bodyPr>
          <a:lstStyle/>
          <a:p>
            <a:pPr marL="234900" indent="-234900"/>
            <a:r>
              <a:rPr lang="it-IT" sz="2000" dirty="0"/>
              <a:t>Avventura.</a:t>
            </a:r>
          </a:p>
          <a:p>
            <a:pPr marL="234900" indent="-234900"/>
            <a:r>
              <a:rPr lang="it-IT" sz="2000" dirty="0"/>
              <a:t>Gialli o polizieschi.</a:t>
            </a:r>
          </a:p>
          <a:p>
            <a:pPr marL="234900" indent="-234900"/>
            <a:r>
              <a:rPr lang="it-IT" sz="2000" dirty="0"/>
              <a:t>Fantascienza.</a:t>
            </a:r>
          </a:p>
          <a:p>
            <a:pPr marL="234900" indent="-234900"/>
            <a:r>
              <a:rPr lang="it-IT" sz="2000" dirty="0"/>
              <a:t>Rosa.</a:t>
            </a:r>
          </a:p>
          <a:p>
            <a:pPr marL="234900" indent="-234900"/>
            <a:r>
              <a:rPr lang="it-IT" sz="2000" dirty="0"/>
              <a:t>Fantasy.</a:t>
            </a:r>
          </a:p>
          <a:p>
            <a:pPr marL="234900" indent="-234900"/>
            <a:r>
              <a:rPr lang="it-IT" sz="2000" dirty="0"/>
              <a:t>Horror.</a:t>
            </a:r>
          </a:p>
          <a:p>
            <a:pPr marL="234900" indent="-234900"/>
            <a:r>
              <a:rPr lang="it-IT" sz="2000" dirty="0"/>
              <a:t>Di formazione.</a:t>
            </a:r>
          </a:p>
        </p:txBody>
      </p:sp>
      <p:pic>
        <p:nvPicPr>
          <p:cNvPr id="5" name="Immagine 47" descr="logo LATTES OK nero.jpg">
            <a:extLst>
              <a:ext uri="{FF2B5EF4-FFF2-40B4-BE49-F238E27FC236}">
                <a16:creationId xmlns:a16="http://schemas.microsoft.com/office/drawing/2014/main" id="{0E5071BC-29FC-6049-A0B4-FA1DFBD683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9744DF76-B628-0143-9DF7-35D661528D41}"/>
              </a:ext>
            </a:extLst>
          </p:cNvPr>
          <p:cNvSpPr/>
          <p:nvPr/>
        </p:nvSpPr>
        <p:spPr>
          <a:xfrm>
            <a:off x="228600" y="209550"/>
            <a:ext cx="8050306" cy="152400"/>
          </a:xfrm>
          <a:prstGeom prst="rect">
            <a:avLst/>
          </a:prstGeom>
          <a:gradFill flip="none" rotWithShape="1">
            <a:gsLst>
              <a:gs pos="16000">
                <a:srgbClr val="753707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AA7FFF0-8661-C643-A6E9-E4882A990504}"/>
              </a:ext>
            </a:extLst>
          </p:cNvPr>
          <p:cNvSpPr/>
          <p:nvPr/>
        </p:nvSpPr>
        <p:spPr>
          <a:xfrm rot="5400000">
            <a:off x="-1828800" y="2266950"/>
            <a:ext cx="4267200" cy="152400"/>
          </a:xfrm>
          <a:prstGeom prst="rect">
            <a:avLst/>
          </a:prstGeom>
          <a:gradFill flip="none" rotWithShape="1">
            <a:gsLst>
              <a:gs pos="16000">
                <a:srgbClr val="753707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940255F-ECEE-9542-A2B6-32BA5A1A1D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425972"/>
            <a:ext cx="2870200" cy="3302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2390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753707"/>
                </a:solidFill>
              </a:rPr>
              <a:t>Le caratteristiche dei romanzi </a:t>
            </a:r>
            <a:br>
              <a:rPr lang="it-IT" b="1" dirty="0">
                <a:solidFill>
                  <a:srgbClr val="753707"/>
                </a:solidFill>
              </a:rPr>
            </a:br>
            <a:r>
              <a:rPr lang="it-IT" b="1" dirty="0">
                <a:solidFill>
                  <a:srgbClr val="753707"/>
                </a:solidFill>
              </a:rPr>
              <a:t>per ragazzi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3978"/>
            <a:ext cx="7848600" cy="2111772"/>
          </a:xfrm>
        </p:spPr>
        <p:txBody>
          <a:bodyPr>
            <a:noAutofit/>
          </a:bodyPr>
          <a:lstStyle/>
          <a:p>
            <a:pPr marL="234900" indent="-234900"/>
            <a:r>
              <a:rPr lang="it-IT" sz="2000" dirty="0"/>
              <a:t>Si tratta di romanzi scritti appositamente </a:t>
            </a:r>
            <a:r>
              <a:rPr lang="it-IT" sz="2000" b="1" dirty="0"/>
              <a:t>per un pubblico giovane.</a:t>
            </a:r>
          </a:p>
          <a:p>
            <a:pPr marL="234900" indent="-234900"/>
            <a:r>
              <a:rPr lang="it-IT" sz="2000" dirty="0"/>
              <a:t>Si diffusero dall’</a:t>
            </a:r>
            <a:r>
              <a:rPr lang="it-IT" sz="2000" b="1" dirty="0"/>
              <a:t>800</a:t>
            </a:r>
            <a:r>
              <a:rPr lang="it-IT" sz="2000" dirty="0"/>
              <a:t> in poi.</a:t>
            </a:r>
          </a:p>
          <a:p>
            <a:pPr marL="234900" indent="-234900"/>
            <a:r>
              <a:rPr lang="it-IT" sz="2000" dirty="0"/>
              <a:t>Appartengono a generi diversi ma si caratterizzano per avere essenzialmente </a:t>
            </a:r>
            <a:r>
              <a:rPr lang="it-IT" sz="2000" b="1" dirty="0"/>
              <a:t>ragazzi come protagonisti </a:t>
            </a:r>
            <a:r>
              <a:rPr lang="it-IT" sz="2000" dirty="0"/>
              <a:t>e personaggi principali.</a:t>
            </a:r>
          </a:p>
          <a:p>
            <a:endParaRPr lang="it-IT" sz="2000" dirty="0"/>
          </a:p>
        </p:txBody>
      </p:sp>
      <p:pic>
        <p:nvPicPr>
          <p:cNvPr id="5" name="Immagine 47" descr="logo LATTES OK nero.jpg">
            <a:extLst>
              <a:ext uri="{FF2B5EF4-FFF2-40B4-BE49-F238E27FC236}">
                <a16:creationId xmlns:a16="http://schemas.microsoft.com/office/drawing/2014/main" id="{2A30D1AB-F4EF-9A4F-BFEE-FA53BA9FE8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1ED70230-EE6B-4D48-81E9-DC69DB61F947}"/>
              </a:ext>
            </a:extLst>
          </p:cNvPr>
          <p:cNvSpPr/>
          <p:nvPr/>
        </p:nvSpPr>
        <p:spPr>
          <a:xfrm>
            <a:off x="228600" y="209550"/>
            <a:ext cx="8050306" cy="152400"/>
          </a:xfrm>
          <a:prstGeom prst="rect">
            <a:avLst/>
          </a:prstGeom>
          <a:gradFill flip="none" rotWithShape="1">
            <a:gsLst>
              <a:gs pos="16000">
                <a:srgbClr val="753707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12AD5DC-3C4B-7044-9F01-46E696D4D001}"/>
              </a:ext>
            </a:extLst>
          </p:cNvPr>
          <p:cNvSpPr/>
          <p:nvPr/>
        </p:nvSpPr>
        <p:spPr>
          <a:xfrm rot="5400000">
            <a:off x="-1828800" y="2266950"/>
            <a:ext cx="4267200" cy="152400"/>
          </a:xfrm>
          <a:prstGeom prst="rect">
            <a:avLst/>
          </a:prstGeom>
          <a:gradFill flip="none" rotWithShape="1">
            <a:gsLst>
              <a:gs pos="16000">
                <a:srgbClr val="753707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1174D484-2369-4B4E-A062-8A2A8D0DF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118" y="1052619"/>
            <a:ext cx="1926482" cy="3910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753707"/>
                </a:solidFill>
              </a:rPr>
              <a:t>Oliver Twist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0878"/>
            <a:ext cx="6553200" cy="3394472"/>
          </a:xfrm>
        </p:spPr>
        <p:txBody>
          <a:bodyPr>
            <a:noAutofit/>
          </a:bodyPr>
          <a:lstStyle/>
          <a:p>
            <a:pPr marL="234900" indent="-234900"/>
            <a:r>
              <a:rPr lang="it-IT" sz="2000" dirty="0"/>
              <a:t>Scritto da </a:t>
            </a:r>
            <a:r>
              <a:rPr lang="it-IT" sz="2000" b="1" dirty="0"/>
              <a:t>Charles Dickens </a:t>
            </a:r>
            <a:r>
              <a:rPr lang="it-IT" sz="2000" dirty="0"/>
              <a:t>nel 1838.</a:t>
            </a:r>
          </a:p>
          <a:p>
            <a:pPr marL="234900" indent="-234900"/>
            <a:r>
              <a:rPr lang="it-IT" sz="2000" dirty="0"/>
              <a:t>Oliver nasce in un’ospizio per poveri e rimane subito </a:t>
            </a:r>
            <a:r>
              <a:rPr lang="it-IT" sz="2000" b="1" dirty="0"/>
              <a:t>orfano</a:t>
            </a:r>
            <a:r>
              <a:rPr lang="it-IT" sz="2000" dirty="0"/>
              <a:t>. A nove anni </a:t>
            </a:r>
            <a:r>
              <a:rPr lang="it-IT" sz="2000" b="1" dirty="0"/>
              <a:t>inizia a lavorare</a:t>
            </a:r>
            <a:r>
              <a:rPr lang="it-IT" sz="2000" dirty="0"/>
              <a:t>, subendo sempre maltrattamenti. </a:t>
            </a:r>
            <a:r>
              <a:rPr lang="it-IT" sz="2000" b="1" dirty="0"/>
              <a:t>Fugge a Londra </a:t>
            </a:r>
            <a:r>
              <a:rPr lang="it-IT" sz="2000" dirty="0"/>
              <a:t>dove si aggrega a un </a:t>
            </a:r>
            <a:r>
              <a:rPr lang="it-IT" sz="2000" b="1" dirty="0"/>
              <a:t>gruppo di ragazzi addestrati a rubare </a:t>
            </a:r>
            <a:r>
              <a:rPr lang="it-IT" sz="2000" dirty="0"/>
              <a:t>per un vecchio di nome </a:t>
            </a:r>
            <a:r>
              <a:rPr lang="it-IT" sz="2000" b="1" dirty="0"/>
              <a:t>Fagin</a:t>
            </a:r>
            <a:r>
              <a:rPr lang="it-IT" sz="2000" dirty="0"/>
              <a:t>. Nel corso di un furto viene scoperto e difeso dal derubato, il signor </a:t>
            </a:r>
            <a:r>
              <a:rPr lang="it-IT" sz="2000" b="1" dirty="0"/>
              <a:t>Brownlow</a:t>
            </a:r>
            <a:r>
              <a:rPr lang="it-IT" sz="2000" dirty="0"/>
              <a:t> che, dopo molte </a:t>
            </a:r>
            <a:br>
              <a:rPr lang="it-IT" sz="2000" dirty="0"/>
            </a:br>
            <a:r>
              <a:rPr lang="it-IT" sz="2000" dirty="0"/>
              <a:t>traversie, </a:t>
            </a:r>
            <a:r>
              <a:rPr lang="it-IT" sz="2000" b="1" dirty="0"/>
              <a:t>lo adotta.</a:t>
            </a:r>
            <a:endParaRPr lang="it-IT" sz="2000" dirty="0"/>
          </a:p>
        </p:txBody>
      </p:sp>
      <p:pic>
        <p:nvPicPr>
          <p:cNvPr id="5" name="Immagine 47" descr="logo LATTES OK nero.jpg">
            <a:extLst>
              <a:ext uri="{FF2B5EF4-FFF2-40B4-BE49-F238E27FC236}">
                <a16:creationId xmlns:a16="http://schemas.microsoft.com/office/drawing/2014/main" id="{DF189D3D-BEC1-9B4B-B703-443DFE4B61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68B6D038-99A7-4546-802D-67A56E61F078}"/>
              </a:ext>
            </a:extLst>
          </p:cNvPr>
          <p:cNvSpPr/>
          <p:nvPr/>
        </p:nvSpPr>
        <p:spPr>
          <a:xfrm>
            <a:off x="228600" y="209550"/>
            <a:ext cx="8050306" cy="152400"/>
          </a:xfrm>
          <a:prstGeom prst="rect">
            <a:avLst/>
          </a:prstGeom>
          <a:gradFill flip="none" rotWithShape="1">
            <a:gsLst>
              <a:gs pos="16000">
                <a:srgbClr val="753707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BD6BA49-A548-1241-9E52-EDE38E1144FB}"/>
              </a:ext>
            </a:extLst>
          </p:cNvPr>
          <p:cNvSpPr/>
          <p:nvPr/>
        </p:nvSpPr>
        <p:spPr>
          <a:xfrm rot="5400000">
            <a:off x="-1828800" y="2266950"/>
            <a:ext cx="4267200" cy="152400"/>
          </a:xfrm>
          <a:prstGeom prst="rect">
            <a:avLst/>
          </a:prstGeom>
          <a:gradFill flip="none" rotWithShape="1">
            <a:gsLst>
              <a:gs pos="16000">
                <a:srgbClr val="753707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753707"/>
                </a:solidFill>
              </a:rPr>
              <a:t>Piccole donne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2092" y="1275235"/>
            <a:ext cx="4426551" cy="3394472"/>
          </a:xfrm>
        </p:spPr>
        <p:txBody>
          <a:bodyPr>
            <a:noAutofit/>
          </a:bodyPr>
          <a:lstStyle/>
          <a:p>
            <a:pPr marL="234900" indent="-234900"/>
            <a:r>
              <a:rPr lang="it-IT" sz="2000" dirty="0"/>
              <a:t>Scritto da </a:t>
            </a:r>
            <a:r>
              <a:rPr lang="it-IT" sz="2000" b="1" dirty="0"/>
              <a:t>Louisa May Alcott </a:t>
            </a:r>
            <a:r>
              <a:rPr lang="it-IT" sz="2000" dirty="0"/>
              <a:t>nel 1838.</a:t>
            </a:r>
          </a:p>
          <a:p>
            <a:pPr marL="234900" indent="-234900"/>
            <a:r>
              <a:rPr lang="it-IT" sz="2000" dirty="0"/>
              <a:t>È la storia di 4 sorelle, </a:t>
            </a:r>
            <a:r>
              <a:rPr lang="it-IT" sz="2000" b="1" dirty="0"/>
              <a:t>Meg, Jo, Beth e Amy</a:t>
            </a:r>
            <a:r>
              <a:rPr lang="it-IT" sz="2000" dirty="0"/>
              <a:t>, negli Stati Uniti negli anni della guerra civile. L’autrice racconta come vivevano, come passavano il tempo e soprattutto traccia per ciascuna</a:t>
            </a:r>
            <a:r>
              <a:rPr lang="it-IT" sz="2000" b="1" dirty="0"/>
              <a:t> un percorso di vita e di indipendenza.</a:t>
            </a:r>
          </a:p>
        </p:txBody>
      </p:sp>
      <p:pic>
        <p:nvPicPr>
          <p:cNvPr id="5" name="Immagine 47" descr="logo LATTES OK nero.jpg">
            <a:extLst>
              <a:ext uri="{FF2B5EF4-FFF2-40B4-BE49-F238E27FC236}">
                <a16:creationId xmlns:a16="http://schemas.microsoft.com/office/drawing/2014/main" id="{F20FCF1E-99A7-3E40-B5DF-20074C0ECF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2C76BC32-5A01-D741-8860-539099EE45C1}"/>
              </a:ext>
            </a:extLst>
          </p:cNvPr>
          <p:cNvSpPr/>
          <p:nvPr/>
        </p:nvSpPr>
        <p:spPr>
          <a:xfrm>
            <a:off x="228600" y="209550"/>
            <a:ext cx="8050306" cy="152400"/>
          </a:xfrm>
          <a:prstGeom prst="rect">
            <a:avLst/>
          </a:prstGeom>
          <a:gradFill flip="none" rotWithShape="1">
            <a:gsLst>
              <a:gs pos="16000">
                <a:srgbClr val="753707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6C0E1335-E1BB-A14B-B4F0-1BE3A67CF777}"/>
              </a:ext>
            </a:extLst>
          </p:cNvPr>
          <p:cNvSpPr/>
          <p:nvPr/>
        </p:nvSpPr>
        <p:spPr>
          <a:xfrm rot="5400000">
            <a:off x="-1828800" y="2266950"/>
            <a:ext cx="4267200" cy="152400"/>
          </a:xfrm>
          <a:prstGeom prst="rect">
            <a:avLst/>
          </a:prstGeom>
          <a:gradFill flip="none" rotWithShape="1">
            <a:gsLst>
              <a:gs pos="16000">
                <a:srgbClr val="753707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2B546D6-361C-874F-99DE-AE830B02F2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382" y="1123461"/>
            <a:ext cx="3439145" cy="38383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753707"/>
                </a:solidFill>
              </a:rPr>
              <a:t>Le avventure di Pinocchio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00151"/>
            <a:ext cx="5105400" cy="3394472"/>
          </a:xfrm>
        </p:spPr>
        <p:txBody>
          <a:bodyPr>
            <a:noAutofit/>
          </a:bodyPr>
          <a:lstStyle/>
          <a:p>
            <a:pPr marL="234900" indent="-234900"/>
            <a:r>
              <a:rPr lang="it-IT" sz="2000" dirty="0"/>
              <a:t>Scritto da </a:t>
            </a:r>
            <a:r>
              <a:rPr lang="it-IT" sz="2000" b="1" dirty="0"/>
              <a:t>Carlo Collodi </a:t>
            </a:r>
            <a:r>
              <a:rPr lang="it-IT" sz="2000" dirty="0"/>
              <a:t>nel 1883.</a:t>
            </a:r>
          </a:p>
          <a:p>
            <a:pPr marL="234900" indent="-234900"/>
            <a:r>
              <a:rPr lang="it-IT" sz="2000" dirty="0"/>
              <a:t>Il falegname </a:t>
            </a:r>
            <a:r>
              <a:rPr lang="it-IT" sz="2000" b="1" dirty="0"/>
              <a:t>Geppetto</a:t>
            </a:r>
            <a:r>
              <a:rPr lang="it-IT" sz="2000" dirty="0"/>
              <a:t> ricava un </a:t>
            </a:r>
            <a:r>
              <a:rPr lang="it-IT" sz="2000" b="1" dirty="0"/>
              <a:t>burattino</a:t>
            </a:r>
            <a:r>
              <a:rPr lang="it-IT" sz="2000" dirty="0"/>
              <a:t> da un pezzo di legno e lo chiama </a:t>
            </a:r>
            <a:r>
              <a:rPr lang="it-IT" sz="2000" b="1" dirty="0"/>
              <a:t>Pinocchio</a:t>
            </a:r>
            <a:r>
              <a:rPr lang="it-IT" sz="2000" dirty="0"/>
              <a:t>. Il burattino inizia a muoversi e a parlare, ma subito si comporta in modo discolo e scappa di casa. Solo dopo molte avventure riuscirà a diventare un “vero e bravo bambino”.</a:t>
            </a:r>
          </a:p>
        </p:txBody>
      </p:sp>
      <p:pic>
        <p:nvPicPr>
          <p:cNvPr id="5" name="Immagine 47" descr="logo LATTES OK nero.jpg">
            <a:extLst>
              <a:ext uri="{FF2B5EF4-FFF2-40B4-BE49-F238E27FC236}">
                <a16:creationId xmlns:a16="http://schemas.microsoft.com/office/drawing/2014/main" id="{A248CB1F-497D-BA45-B18D-1ABF481C1F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A7125CF4-32F9-8D4D-B7A4-117B8167748B}"/>
              </a:ext>
            </a:extLst>
          </p:cNvPr>
          <p:cNvSpPr/>
          <p:nvPr/>
        </p:nvSpPr>
        <p:spPr>
          <a:xfrm>
            <a:off x="228600" y="209550"/>
            <a:ext cx="8050306" cy="152400"/>
          </a:xfrm>
          <a:prstGeom prst="rect">
            <a:avLst/>
          </a:prstGeom>
          <a:gradFill flip="none" rotWithShape="1">
            <a:gsLst>
              <a:gs pos="16000">
                <a:srgbClr val="753707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D7D10F7-FC1E-2C41-94F5-FBD2E8BFE8CF}"/>
              </a:ext>
            </a:extLst>
          </p:cNvPr>
          <p:cNvSpPr/>
          <p:nvPr/>
        </p:nvSpPr>
        <p:spPr>
          <a:xfrm rot="5400000">
            <a:off x="-1828800" y="2266950"/>
            <a:ext cx="4267200" cy="152400"/>
          </a:xfrm>
          <a:prstGeom prst="rect">
            <a:avLst/>
          </a:prstGeom>
          <a:gradFill flip="none" rotWithShape="1">
            <a:gsLst>
              <a:gs pos="16000">
                <a:srgbClr val="753707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C724022-1DF0-2142-91E9-9BEF479D42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062" y="1188634"/>
            <a:ext cx="2725615" cy="37453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753707"/>
                </a:solidFill>
              </a:rPr>
              <a:t>Cuore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00151"/>
            <a:ext cx="7924800" cy="2057399"/>
          </a:xfrm>
        </p:spPr>
        <p:txBody>
          <a:bodyPr>
            <a:noAutofit/>
          </a:bodyPr>
          <a:lstStyle/>
          <a:p>
            <a:pPr marL="234900" indent="-234900"/>
            <a:r>
              <a:rPr lang="it-IT" sz="2000" dirty="0"/>
              <a:t>Scritto da </a:t>
            </a:r>
            <a:r>
              <a:rPr lang="it-IT" sz="2000" b="1" dirty="0"/>
              <a:t>Edmondo De Amicis </a:t>
            </a:r>
            <a:r>
              <a:rPr lang="it-IT" sz="2000" dirty="0"/>
              <a:t>nel 1886.</a:t>
            </a:r>
          </a:p>
          <a:p>
            <a:pPr marL="234900" indent="-234900"/>
            <a:r>
              <a:rPr lang="it-IT" sz="2000" dirty="0"/>
              <a:t>Racconta </a:t>
            </a:r>
            <a:r>
              <a:rPr lang="it-IT" sz="2000" b="1" dirty="0"/>
              <a:t>la storia dell’anno scolastico 1881-1882 vissuto da una terza elementare </a:t>
            </a:r>
            <a:r>
              <a:rPr lang="it-IT" sz="2000" dirty="0"/>
              <a:t>di Torino. Il romanzo è strutturato come un diario tenuto da uno studente, Enrico Bottini. Nel romanzo ci sono molti riferimenti alla storia italiana dell’epoca e numerosi buoni insegnamenti per i giovani cittadini del nuovo Stato italiano.</a:t>
            </a:r>
          </a:p>
        </p:txBody>
      </p:sp>
      <p:pic>
        <p:nvPicPr>
          <p:cNvPr id="5" name="Immagine 47" descr="logo LATTES OK nero.jpg">
            <a:extLst>
              <a:ext uri="{FF2B5EF4-FFF2-40B4-BE49-F238E27FC236}">
                <a16:creationId xmlns:a16="http://schemas.microsoft.com/office/drawing/2014/main" id="{CF2DDF4C-D9AF-7F46-A001-C3CF3C0387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0976CB50-1557-E445-9A8B-2F45F9DD20F6}"/>
              </a:ext>
            </a:extLst>
          </p:cNvPr>
          <p:cNvSpPr/>
          <p:nvPr/>
        </p:nvSpPr>
        <p:spPr>
          <a:xfrm>
            <a:off x="228600" y="209550"/>
            <a:ext cx="8050306" cy="152400"/>
          </a:xfrm>
          <a:prstGeom prst="rect">
            <a:avLst/>
          </a:prstGeom>
          <a:gradFill flip="none" rotWithShape="1">
            <a:gsLst>
              <a:gs pos="16000">
                <a:srgbClr val="753707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51CD61C8-6D3A-0B4F-8172-D77196348047}"/>
              </a:ext>
            </a:extLst>
          </p:cNvPr>
          <p:cNvSpPr/>
          <p:nvPr/>
        </p:nvSpPr>
        <p:spPr>
          <a:xfrm rot="5400000">
            <a:off x="-1828800" y="2266950"/>
            <a:ext cx="4267200" cy="152400"/>
          </a:xfrm>
          <a:prstGeom prst="rect">
            <a:avLst/>
          </a:prstGeom>
          <a:gradFill flip="none" rotWithShape="1">
            <a:gsLst>
              <a:gs pos="16000">
                <a:srgbClr val="753707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6E662B6-6CEE-0D49-A49E-808B651370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46" y="3182184"/>
            <a:ext cx="5896708" cy="184994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144B5086-B0C5-9348-AE05-B6CF93C7AD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987" y="961292"/>
            <a:ext cx="3273367" cy="41822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753707"/>
                </a:solidFill>
              </a:rPr>
              <a:t>I ragazzi della via Pàl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3499"/>
            <a:ext cx="4267200" cy="3261123"/>
          </a:xfrm>
        </p:spPr>
        <p:txBody>
          <a:bodyPr>
            <a:normAutofit/>
          </a:bodyPr>
          <a:lstStyle/>
          <a:p>
            <a:pPr marL="234900" indent="-234900"/>
            <a:r>
              <a:rPr lang="it-IT" sz="2000" dirty="0"/>
              <a:t>Scritto da </a:t>
            </a:r>
            <a:r>
              <a:rPr lang="it-IT" sz="2000" b="1" dirty="0"/>
              <a:t>Ferenc Molnàr </a:t>
            </a:r>
            <a:r>
              <a:rPr lang="it-IT" sz="2000" dirty="0"/>
              <a:t>nel 1906.</a:t>
            </a:r>
          </a:p>
          <a:p>
            <a:pPr marL="234900" indent="-234900"/>
            <a:r>
              <a:rPr lang="it-IT" sz="2000" dirty="0"/>
              <a:t>Racconta una </a:t>
            </a:r>
            <a:r>
              <a:rPr lang="it-IT" sz="2000" b="1" dirty="0"/>
              <a:t>guerra tra bande rivali di ragazzi  scoppiata per le strade di Budapest</a:t>
            </a:r>
            <a:r>
              <a:rPr lang="it-IT" sz="2000" dirty="0"/>
              <a:t>. Si tratta di una vera e propria guerra, con scene di combattimento, vincitori e vittime.</a:t>
            </a:r>
          </a:p>
        </p:txBody>
      </p:sp>
      <p:pic>
        <p:nvPicPr>
          <p:cNvPr id="5" name="Immagine 47" descr="logo LATTES OK nero.jpg">
            <a:extLst>
              <a:ext uri="{FF2B5EF4-FFF2-40B4-BE49-F238E27FC236}">
                <a16:creationId xmlns:a16="http://schemas.microsoft.com/office/drawing/2014/main" id="{2D3F55D4-7FF1-7746-B39B-7124B8B1A5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46C7DA03-D686-1543-BC68-1E233BBA8524}"/>
              </a:ext>
            </a:extLst>
          </p:cNvPr>
          <p:cNvSpPr/>
          <p:nvPr/>
        </p:nvSpPr>
        <p:spPr>
          <a:xfrm>
            <a:off x="228600" y="209550"/>
            <a:ext cx="8050306" cy="152400"/>
          </a:xfrm>
          <a:prstGeom prst="rect">
            <a:avLst/>
          </a:prstGeom>
          <a:gradFill flip="none" rotWithShape="1">
            <a:gsLst>
              <a:gs pos="16000">
                <a:srgbClr val="753707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577D7B47-0FC1-5946-B5F4-676503469E3B}"/>
              </a:ext>
            </a:extLst>
          </p:cNvPr>
          <p:cNvSpPr/>
          <p:nvPr/>
        </p:nvSpPr>
        <p:spPr>
          <a:xfrm rot="5400000">
            <a:off x="-1828800" y="2266950"/>
            <a:ext cx="4267200" cy="152400"/>
          </a:xfrm>
          <a:prstGeom prst="rect">
            <a:avLst/>
          </a:prstGeom>
          <a:gradFill flip="none" rotWithShape="1">
            <a:gsLst>
              <a:gs pos="16000">
                <a:srgbClr val="753707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758</Words>
  <Application>Microsoft Macintosh PowerPoint</Application>
  <PresentationFormat>Presentazione su schermo (16:9)</PresentationFormat>
  <Paragraphs>45</Paragraphs>
  <Slides>13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I romanzi per ragazzi vol. 1 </vt:lpstr>
      <vt:lpstr>Che cos’è un romanzo</vt:lpstr>
      <vt:lpstr>I generi del romanzo</vt:lpstr>
      <vt:lpstr>Le caratteristiche dei romanzi  per ragazzi</vt:lpstr>
      <vt:lpstr>Oliver Twist</vt:lpstr>
      <vt:lpstr>Piccole donne</vt:lpstr>
      <vt:lpstr>Le avventure di Pinocchio</vt:lpstr>
      <vt:lpstr>Cuore</vt:lpstr>
      <vt:lpstr>I ragazzi della via Pàl</vt:lpstr>
      <vt:lpstr>Peter Pan</vt:lpstr>
      <vt:lpstr>Il giornalino di Gian Burrasca</vt:lpstr>
      <vt:lpstr>C’era due volte il barone Lamberto </vt:lpstr>
      <vt:lpstr>La fabbrica di cioccolato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poesia – vol. </dc:title>
  <dc:creator>luca martini</dc:creator>
  <cp:lastModifiedBy>Microsoft Office User</cp:lastModifiedBy>
  <cp:revision>81</cp:revision>
  <dcterms:created xsi:type="dcterms:W3CDTF">2006-08-16T00:00:00Z</dcterms:created>
  <dcterms:modified xsi:type="dcterms:W3CDTF">2020-04-27T14:42:53Z</dcterms:modified>
</cp:coreProperties>
</file>