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59" r:id="rId3"/>
    <p:sldId id="260" r:id="rId4"/>
    <p:sldId id="261" r:id="rId5"/>
    <p:sldId id="263" r:id="rId6"/>
    <p:sldId id="264" r:id="rId7"/>
    <p:sldId id="265" r:id="rId8"/>
    <p:sldId id="277" r:id="rId9"/>
    <p:sldId id="269" r:id="rId10"/>
    <p:sldId id="279" r:id="rId11"/>
    <p:sldId id="273" r:id="rId12"/>
    <p:sldId id="274" r:id="rId13"/>
    <p:sldId id="276" r:id="rId14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ir Gennari" initials="EG" lastIdx="1" clrIdx="0">
    <p:extLst>
      <p:ext uri="{19B8F6BF-5375-455C-9EA6-DF929625EA0E}">
        <p15:presenceInfo xmlns:p15="http://schemas.microsoft.com/office/powerpoint/2012/main" userId="S-1-5-21-1993962763-1606980848-725345543-2158" providerId="AD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7" autoAdjust="0"/>
    <p:restoredTop sz="94674"/>
  </p:normalViewPr>
  <p:slideViewPr>
    <p:cSldViewPr>
      <p:cViewPr varScale="1">
        <p:scale>
          <a:sx n="165" d="100"/>
          <a:sy n="165" d="100"/>
        </p:scale>
        <p:origin x="108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6545B65-4A11-BB45-ACA5-06D723952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4"/>
          <a:stretch/>
        </p:blipFill>
        <p:spPr>
          <a:xfrm>
            <a:off x="-22485" y="-1"/>
            <a:ext cx="9173980" cy="51435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74D566-021C-894E-A9B8-BDECFDF81546}"/>
              </a:ext>
            </a:extLst>
          </p:cNvPr>
          <p:cNvSpPr txBox="1">
            <a:spLocks/>
          </p:cNvSpPr>
          <p:nvPr/>
        </p:nvSpPr>
        <p:spPr>
          <a:xfrm>
            <a:off x="2843808" y="2787774"/>
            <a:ext cx="5976937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5400" b="1" dirty="0">
                <a:solidFill>
                  <a:schemeClr val="bg1"/>
                </a:solidFill>
              </a:rPr>
              <a:t>Il Sistema Solare</a:t>
            </a:r>
          </a:p>
        </p:txBody>
      </p:sp>
      <p:pic>
        <p:nvPicPr>
          <p:cNvPr id="7" name="Immagine 9" descr="logo lattes bianco.psd">
            <a:extLst>
              <a:ext uri="{FF2B5EF4-FFF2-40B4-BE49-F238E27FC236}">
                <a16:creationId xmlns:a16="http://schemas.microsoft.com/office/drawing/2014/main" id="{26BCBC7F-2EF2-1440-AC56-63183C2A7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9" y="241441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41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995584-8212-A845-B2B0-88CBB005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2" y="483518"/>
            <a:ext cx="6703640" cy="5904656"/>
          </a:xfrm>
        </p:spPr>
        <p:txBody>
          <a:bodyPr>
            <a:noAutofit/>
          </a:bodyPr>
          <a:lstStyle/>
          <a:p>
            <a:pPr marL="162000" indent="-162000">
              <a:lnSpc>
                <a:spcPct val="120000"/>
              </a:lnSpc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Giove</a:t>
            </a:r>
            <a:r>
              <a:rPr lang="it-IT" sz="1800" b="1" dirty="0">
                <a:solidFill>
                  <a:srgbClr val="00B050"/>
                </a:solidFill>
              </a:rPr>
              <a:t> </a:t>
            </a:r>
            <a:r>
              <a:rPr lang="it-IT" sz="1800" dirty="0"/>
              <a:t>è un pianeta enorme con un nucleo solido e una parte gassosa. La sua atmosfera è intorno ai -130°C con venti di 600 km/h.</a:t>
            </a:r>
            <a:endParaRPr lang="it-IT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62000" indent="-162000">
              <a:lnSpc>
                <a:spcPct val="120000"/>
              </a:lnSpc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Saturno</a:t>
            </a:r>
            <a:r>
              <a:rPr lang="it-IT" sz="1800" dirty="0"/>
              <a:t> ha un nucleo solido con un’atmosfera a -180°C. È caratterizzato dalla presenza di sette fasce di anelli composti da polvere e particelle di ghiaccio e roccia. </a:t>
            </a:r>
          </a:p>
          <a:p>
            <a:pPr marL="162000" indent="-162000">
              <a:lnSpc>
                <a:spcPct val="120000"/>
              </a:lnSpc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Urano</a:t>
            </a:r>
            <a:r>
              <a:rPr lang="it-IT" sz="1800" dirty="0"/>
              <a:t> ha l’asse di rotazione quasi sullo stesso piano dell’orbita, perciò rivolge al Sole i poli e non l’equatore come gli altri pianeti. </a:t>
            </a:r>
            <a:br>
              <a:rPr lang="it-IT" sz="1800" dirty="0"/>
            </a:br>
            <a:r>
              <a:rPr lang="it-IT" sz="1800" dirty="0"/>
              <a:t>Ha un nucleo solido e un’atmosfera a -220°C. Ha due sistemi di anelli, scuri e poco visibili.</a:t>
            </a:r>
          </a:p>
          <a:p>
            <a:pPr marL="162000" indent="-162000">
              <a:lnSpc>
                <a:spcPct val="120000"/>
              </a:lnSpc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Nettuno</a:t>
            </a:r>
            <a:r>
              <a:rPr lang="it-IT" sz="1800" dirty="0"/>
              <a:t> è più esterno del Sistema Solare. La sua atmosfera gli conferisce il caratteristico colore azzurro intenso. È circondato </a:t>
            </a:r>
            <a:br>
              <a:rPr lang="it-IT" sz="1800" dirty="0"/>
            </a:br>
            <a:r>
              <a:rPr lang="it-IT" sz="1800" dirty="0"/>
              <a:t>da anelli sottili.</a:t>
            </a:r>
          </a:p>
          <a:p>
            <a:endParaRPr lang="it-IT" sz="1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FE7695-EEE9-DF4C-A964-BA995A9E4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93" y="145996"/>
            <a:ext cx="1511080" cy="153241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176928E-ED1F-B740-AEBC-D79DA0D80CF7}"/>
              </a:ext>
            </a:extLst>
          </p:cNvPr>
          <p:cNvSpPr/>
          <p:nvPr/>
        </p:nvSpPr>
        <p:spPr>
          <a:xfrm rot="21107004">
            <a:off x="6921904" y="238480"/>
            <a:ext cx="55149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Giove</a:t>
            </a:r>
            <a:endParaRPr lang="it-IT" sz="1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BDC9CC-94C9-6E4D-BF8F-34D2FCF73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1783080"/>
            <a:ext cx="1844412" cy="115438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7E19E62-B636-664B-B160-E052466A2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25" y="3118115"/>
            <a:ext cx="1143045" cy="178648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F46C297-832D-E449-BAA5-45DE2934D6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795886"/>
            <a:ext cx="1108710" cy="110871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5E9E31C-E816-2041-A1C1-4DCD3EB02576}"/>
              </a:ext>
            </a:extLst>
          </p:cNvPr>
          <p:cNvSpPr/>
          <p:nvPr/>
        </p:nvSpPr>
        <p:spPr>
          <a:xfrm rot="21107004">
            <a:off x="6469185" y="1940211"/>
            <a:ext cx="68820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Saturno</a:t>
            </a:r>
            <a:endParaRPr lang="it-IT" sz="12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E45CD62-72D5-F34A-8A50-A77391D058B4}"/>
              </a:ext>
            </a:extLst>
          </p:cNvPr>
          <p:cNvSpPr/>
          <p:nvPr/>
        </p:nvSpPr>
        <p:spPr>
          <a:xfrm rot="21107004">
            <a:off x="7500197" y="3060376"/>
            <a:ext cx="57881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Urano</a:t>
            </a:r>
            <a:endParaRPr lang="it-IT" sz="12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EBA08DB-1845-FF4B-82A7-33B4EDA640C5}"/>
              </a:ext>
            </a:extLst>
          </p:cNvPr>
          <p:cNvSpPr/>
          <p:nvPr/>
        </p:nvSpPr>
        <p:spPr>
          <a:xfrm rot="21107004">
            <a:off x="7961329" y="3531704"/>
            <a:ext cx="71564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Nettuno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0285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A490A-3322-43DE-84CE-C1BA3150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Gli asteroidi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5CBA4F-8809-4535-BD1C-740633FC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5577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it-IT" sz="1800" dirty="0"/>
              <a:t>Gli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asteroidi</a:t>
            </a:r>
            <a:r>
              <a:rPr lang="it-IT" sz="1800" dirty="0"/>
              <a:t> sono corpi rocciosi con diametro variabile da pochi metri a circa 1000 km. Sono circa 100 000, la metà si trova tra Marte e Giove, il resto arriva anche vicino al Sole. Sono probabilmente costituiti da materiale che non è riuscito ad aggregarsi come pianeta durante la formazione del Sistema Solare, perché attratto dall’enorme massa di Giove.</a:t>
            </a:r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2D29BE07-A2BC-1649-88D9-379F04F2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B5742C-1983-3A44-9041-F140E57D7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92300"/>
            <a:ext cx="4113530" cy="231325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368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424AD-C890-48E2-9E92-705D06DC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Le comete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F136D7-C8AC-40BC-88E0-EA876916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54052"/>
            <a:ext cx="8229600" cy="3733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/>
              <a:t>Le comete sono costituite da un nucleo di materiale roccioso e polvere, coperto di ghiaccio e altri composti. Le comete avrebbero origine nell’ammasso più esterno del Sistema Solare, chiamato </a:t>
            </a:r>
            <a:r>
              <a:rPr lang="it-IT" sz="1600" b="1" dirty="0"/>
              <a:t>nube</a:t>
            </a:r>
            <a:r>
              <a:rPr lang="it-IT" sz="1600" dirty="0"/>
              <a:t> </a:t>
            </a:r>
            <a:r>
              <a:rPr lang="it-IT" sz="1600" b="1" dirty="0"/>
              <a:t>di</a:t>
            </a:r>
            <a:r>
              <a:rPr lang="it-IT" sz="1600" dirty="0"/>
              <a:t> </a:t>
            </a:r>
            <a:r>
              <a:rPr lang="it-IT" sz="1600" b="1" dirty="0"/>
              <a:t>Oort</a:t>
            </a:r>
            <a:r>
              <a:rPr lang="it-IT" sz="1600" dirty="0"/>
              <a:t>, che conterrebbe circa 100 miliardi di corpi celesti. </a:t>
            </a:r>
            <a:br>
              <a:rPr lang="it-IT" sz="1600" dirty="0"/>
            </a:br>
            <a:r>
              <a:rPr lang="it-IT" sz="1600" dirty="0"/>
              <a:t>Questi corpi, attratti da un altro pianeta, possono modificare </a:t>
            </a:r>
            <a:br>
              <a:rPr lang="it-IT" sz="1600" dirty="0"/>
            </a:br>
            <a:r>
              <a:rPr lang="it-IT" sz="1600" dirty="0"/>
              <a:t>la propria orbita, acquistando un’orbita ellittica che li avvicina </a:t>
            </a:r>
            <a:br>
              <a:rPr lang="it-IT" sz="1600" dirty="0"/>
            </a:br>
            <a:r>
              <a:rPr lang="it-IT" sz="1600" dirty="0"/>
              <a:t>al Sole. A 400.000 km dal Sole, il ghiaccio del nucleo sublima </a:t>
            </a:r>
            <a:br>
              <a:rPr lang="it-IT" sz="1600" dirty="0"/>
            </a:br>
            <a:r>
              <a:rPr lang="it-IT" sz="1600" dirty="0"/>
              <a:t>per il calore, formando la </a:t>
            </a:r>
            <a:r>
              <a:rPr lang="it-IT" sz="1600" b="1" dirty="0"/>
              <a:t>chioma</a:t>
            </a:r>
            <a:r>
              <a:rPr lang="it-IT" sz="1600" dirty="0"/>
              <a:t> della cometa. Il vento solare </a:t>
            </a:r>
            <a:br>
              <a:rPr lang="it-IT" sz="1600" dirty="0"/>
            </a:br>
            <a:r>
              <a:rPr lang="it-IT" sz="1600" dirty="0"/>
              <a:t>spinge le particelle più leggere in direzione opposta al Sole, </a:t>
            </a:r>
            <a:br>
              <a:rPr lang="it-IT" sz="1600" dirty="0"/>
            </a:br>
            <a:r>
              <a:rPr lang="it-IT" sz="1600" dirty="0"/>
              <a:t>formando la </a:t>
            </a:r>
            <a:r>
              <a:rPr lang="it-IT" sz="1600" b="1" dirty="0"/>
              <a:t>coda</a:t>
            </a:r>
            <a:r>
              <a:rPr lang="it-IT" sz="1600" dirty="0"/>
              <a:t> della cometa. Ad ogni passaggio vicino al </a:t>
            </a:r>
            <a:br>
              <a:rPr lang="it-IT" sz="1600" dirty="0"/>
            </a:br>
            <a:r>
              <a:rPr lang="it-IT" sz="1600" dirty="0"/>
              <a:t>Sole, la cometa perde materiale fino ad estinguersi.</a:t>
            </a:r>
          </a:p>
          <a:p>
            <a:pPr marL="0" indent="0">
              <a:buNone/>
            </a:pPr>
            <a:r>
              <a:rPr lang="it-IT" sz="1600" dirty="0"/>
              <a:t>Il primo ad osservare la regolarità dell’apparizione delle </a:t>
            </a:r>
            <a:br>
              <a:rPr lang="it-IT" sz="1600" dirty="0"/>
            </a:br>
            <a:r>
              <a:rPr lang="it-IT" sz="1600" dirty="0"/>
              <a:t>comete fu </a:t>
            </a:r>
            <a:r>
              <a:rPr lang="it-IT" sz="1600" b="1" dirty="0"/>
              <a:t>Edmond</a:t>
            </a:r>
            <a:r>
              <a:rPr lang="it-IT" sz="1600" dirty="0"/>
              <a:t> </a:t>
            </a:r>
            <a:r>
              <a:rPr lang="it-IT" sz="1600" b="1" dirty="0"/>
              <a:t>Halley. </a:t>
            </a:r>
            <a:r>
              <a:rPr lang="it-IT" sz="1600" dirty="0"/>
              <a:t>Da allora le comete prendono il </a:t>
            </a:r>
            <a:br>
              <a:rPr lang="it-IT" sz="1600" dirty="0"/>
            </a:br>
            <a:r>
              <a:rPr lang="it-IT" sz="1600" dirty="0"/>
              <a:t>nome di chi le scopre. L’ultima apparizione della cometa </a:t>
            </a:r>
            <a:br>
              <a:rPr lang="it-IT" sz="1600" dirty="0"/>
            </a:br>
            <a:r>
              <a:rPr lang="it-IT" sz="1600" dirty="0"/>
              <a:t>Halley risale al 1986.</a:t>
            </a:r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C5774C19-0963-7540-AE46-4B614B3F8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3B150D-BB02-1A47-AE58-36959B868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14" y="1606439"/>
            <a:ext cx="2837502" cy="325907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69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AF278-98C2-4CBD-9361-292AA4CE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Meteore e meteoriti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4B8AB1-6F63-436A-B352-DF507138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19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Ogni giorno cadono sulla Terra circa 100 tonnellate di materiale, sotto forma di polvere, attratto dalla forza di gravità. Questi corpi bruciano entrando nell’atmosfera e si trasformano in gas, lasciando una scia luminosa chiamata </a:t>
            </a:r>
            <a:r>
              <a:rPr lang="it-IT" sz="1800" b="1" dirty="0"/>
              <a:t>meteora</a:t>
            </a:r>
            <a:r>
              <a:rPr lang="it-IT" sz="1800" dirty="0"/>
              <a:t> o più comunemente </a:t>
            </a:r>
            <a:r>
              <a:rPr lang="it-IT" sz="1800" b="1" dirty="0"/>
              <a:t>stella</a:t>
            </a:r>
            <a:r>
              <a:rPr lang="it-IT" sz="1800" dirty="0"/>
              <a:t> </a:t>
            </a:r>
            <a:r>
              <a:rPr lang="it-IT" sz="1800" b="1" dirty="0"/>
              <a:t>cadente</a:t>
            </a:r>
            <a:r>
              <a:rPr lang="it-IT" sz="1800" dirty="0"/>
              <a:t>. Le meteore in gran numero (</a:t>
            </a:r>
            <a:r>
              <a:rPr lang="it-IT" sz="1800" b="1" dirty="0"/>
              <a:t>sciame</a:t>
            </a:r>
            <a:r>
              <a:rPr lang="it-IT" sz="1800" dirty="0"/>
              <a:t> </a:t>
            </a:r>
            <a:r>
              <a:rPr lang="it-IT" sz="1800" b="1" dirty="0"/>
              <a:t>meteorico</a:t>
            </a:r>
            <a:r>
              <a:rPr lang="it-IT" sz="1800" dirty="0"/>
              <a:t>) sono visibili in due periodi dell’anno: lo </a:t>
            </a:r>
            <a:r>
              <a:rPr lang="it-IT" sz="1800" b="1" dirty="0"/>
              <a:t>sciame delle </a:t>
            </a:r>
            <a:br>
              <a:rPr lang="it-IT" sz="1800" b="1" dirty="0"/>
            </a:br>
            <a:r>
              <a:rPr lang="it-IT" sz="1800" b="1" dirty="0" err="1"/>
              <a:t>Perseidi</a:t>
            </a:r>
            <a:r>
              <a:rPr lang="it-IT" sz="1800" dirty="0"/>
              <a:t>, intorno al 10-12 agosto e lo </a:t>
            </a:r>
            <a:r>
              <a:rPr lang="it-IT" sz="1800" b="1" dirty="0"/>
              <a:t>sciame </a:t>
            </a:r>
            <a:br>
              <a:rPr lang="it-IT" sz="1800" b="1" dirty="0"/>
            </a:br>
            <a:r>
              <a:rPr lang="it-IT" sz="1800" b="1" dirty="0"/>
              <a:t>delle </a:t>
            </a:r>
            <a:r>
              <a:rPr lang="it-IT" sz="1800" b="1" dirty="0" err="1"/>
              <a:t>Leonidi</a:t>
            </a:r>
            <a:r>
              <a:rPr lang="it-IT" sz="1800" b="1" dirty="0"/>
              <a:t> </a:t>
            </a:r>
            <a:r>
              <a:rPr lang="it-IT" sz="1800" dirty="0"/>
              <a:t>intorno alla metà di novembre.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EF1ED9DE-BF76-D644-8734-6EC18C8E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406536D-C28D-0247-A1D5-AF2EB590D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42895"/>
            <a:ext cx="3387799" cy="235153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515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320438" cy="864096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Uno sguardo d’insieme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81752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L’UNIVERSO CHE CI CIRCONDA</a:t>
            </a:r>
          </a:p>
          <a:p>
            <a:pPr marL="0" indent="0">
              <a:buNone/>
            </a:pPr>
            <a:r>
              <a:rPr lang="it-IT" sz="1800" dirty="0"/>
              <a:t>L’</a:t>
            </a:r>
            <a:r>
              <a:rPr lang="it-IT" sz="1800" b="1" dirty="0"/>
              <a:t>Universo</a:t>
            </a:r>
            <a:r>
              <a:rPr lang="it-IT" sz="1800" dirty="0"/>
              <a:t>, o </a:t>
            </a:r>
            <a:r>
              <a:rPr lang="it-IT" sz="1800" b="1" dirty="0"/>
              <a:t>cosmo</a:t>
            </a:r>
            <a:r>
              <a:rPr lang="it-IT" sz="1800" dirty="0"/>
              <a:t>, è lo spazio vuoto intorno alla Terra in cui si trovano la Luna, il</a:t>
            </a:r>
          </a:p>
          <a:p>
            <a:pPr marL="0" indent="0">
              <a:buNone/>
            </a:pPr>
            <a:r>
              <a:rPr lang="it-IT" sz="1800" dirty="0"/>
              <a:t>Sole, i pianeti e i loro satelliti, ammassi di gas e polveri interstellari. La scienza che</a:t>
            </a:r>
          </a:p>
          <a:p>
            <a:pPr marL="0" indent="0">
              <a:buNone/>
            </a:pPr>
            <a:r>
              <a:rPr lang="it-IT" sz="1800" dirty="0"/>
              <a:t>studia l’Universo si chiama </a:t>
            </a:r>
            <a:r>
              <a:rPr lang="it-IT" sz="1800" b="1" dirty="0"/>
              <a:t>astronomia</a:t>
            </a:r>
            <a:r>
              <a:rPr lang="it-IT" sz="1800" dirty="0"/>
              <a:t> che, grazie ad invenzioni come il</a:t>
            </a:r>
          </a:p>
          <a:p>
            <a:pPr marL="0" indent="0">
              <a:buNone/>
            </a:pPr>
            <a:r>
              <a:rPr lang="it-IT" sz="1800" dirty="0"/>
              <a:t>cannocchiale prima e il telescopio in seguito, è progredita in maniera costante dagli antichi fino ai giorni nostri. </a:t>
            </a:r>
          </a:p>
          <a:p>
            <a:pPr marL="0" indent="0">
              <a:buNone/>
            </a:pPr>
            <a:r>
              <a:rPr lang="it-IT" sz="1800" dirty="0"/>
              <a:t>La nostra conoscenza dell’Universo è aumentata</a:t>
            </a:r>
          </a:p>
          <a:p>
            <a:pPr marL="0" indent="0">
              <a:buNone/>
            </a:pPr>
            <a:r>
              <a:rPr lang="it-IT" sz="1800" dirty="0"/>
              <a:t>moltissimo grazie ai telescopi spaziali posti sui </a:t>
            </a:r>
            <a:br>
              <a:rPr lang="it-IT" sz="1800" dirty="0"/>
            </a:br>
            <a:r>
              <a:rPr lang="it-IT" sz="1800" dirty="0"/>
              <a:t>satelliti in orbita ed alle </a:t>
            </a:r>
            <a:r>
              <a:rPr lang="it-IT" sz="1800" b="1" dirty="0"/>
              <a:t>sonde Spaziali </a:t>
            </a:r>
            <a:r>
              <a:rPr lang="it-IT" sz="1800" dirty="0"/>
              <a:t>che ci </a:t>
            </a:r>
            <a:br>
              <a:rPr lang="it-IT" sz="1800" dirty="0"/>
            </a:br>
            <a:r>
              <a:rPr lang="it-IT" sz="1800" dirty="0"/>
              <a:t>inviano dati e fotografie dei pianeti e dei loro </a:t>
            </a:r>
            <a:br>
              <a:rPr lang="it-IT" sz="1800" dirty="0"/>
            </a:br>
            <a:r>
              <a:rPr lang="it-IT" sz="1800" dirty="0"/>
              <a:t>satelliti.</a:t>
            </a:r>
          </a:p>
          <a:p>
            <a:pPr algn="ctr">
              <a:buNone/>
            </a:pPr>
            <a:br>
              <a:rPr lang="it-IT" b="1" dirty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1960068A-0DD9-904C-B42E-DAC6E29EC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714488F-CD74-E44C-9AD8-C64339E79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33" y="2892634"/>
            <a:ext cx="3404904" cy="191475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1D598-9548-4F67-90D5-EADFA615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3478"/>
            <a:ext cx="6702896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Il Sistema Solare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C369C0-33FD-4B53-B5B4-733EBD953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913946"/>
            <a:ext cx="6768752" cy="3672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Il Sistema Solare è costituito dal Sole, dai pianeti che orbitano intorno ad esso, dai loro satelliti e da una miriade di corpi celesti formati di roccia e ghiaccio: gli asteroidi e le comete.</a:t>
            </a:r>
          </a:p>
          <a:p>
            <a:pPr marL="0" indent="0">
              <a:buNone/>
            </a:pPr>
            <a:r>
              <a:rPr lang="it-IT" sz="1800" dirty="0"/>
              <a:t>Intorno al Sole ruotano otto pianeti, i loro satelliti e centinaia di migliaia di corpi più piccoli, di cui circa 50000 raggruppati nella </a:t>
            </a:r>
            <a:r>
              <a:rPr lang="it-IT" sz="1800" b="1" dirty="0"/>
              <a:t>fascia degli asteroidi</a:t>
            </a:r>
            <a:r>
              <a:rPr lang="it-IT" sz="1800" dirty="0"/>
              <a:t>. </a:t>
            </a:r>
          </a:p>
          <a:p>
            <a:pPr marL="0" indent="0">
              <a:buNone/>
            </a:pPr>
            <a:r>
              <a:rPr lang="it-IT" sz="1800" dirty="0"/>
              <a:t>I </a:t>
            </a:r>
            <a:r>
              <a:rPr lang="it-IT" sz="1800" b="1" dirty="0"/>
              <a:t>pianeti</a:t>
            </a:r>
            <a:r>
              <a:rPr lang="it-IT" sz="1800" dirty="0"/>
              <a:t> compresi tra questa fascia e il Sole, detti </a:t>
            </a:r>
            <a:r>
              <a:rPr lang="it-IT" sz="1800" b="1" dirty="0"/>
              <a:t>interni</a:t>
            </a:r>
            <a:r>
              <a:rPr lang="it-IT" sz="1800" dirty="0"/>
              <a:t>, sono Mercurio, Venere, Terra e Marte, di natura rocciosa. </a:t>
            </a:r>
          </a:p>
          <a:p>
            <a:pPr marL="0" indent="0">
              <a:buNone/>
            </a:pPr>
            <a:r>
              <a:rPr lang="it-IT" sz="1800" dirty="0"/>
              <a:t>I </a:t>
            </a:r>
            <a:r>
              <a:rPr lang="it-IT" sz="1800" b="1" dirty="0"/>
              <a:t>pianeti esterni </a:t>
            </a:r>
            <a:r>
              <a:rPr lang="it-IT" sz="1800" dirty="0"/>
              <a:t>sono Giove e Saturno, di dimensioni enormi e di natura gassosa, e Urano e Nettuno, pianeti ghiacciati. Oltre Nettuno c’è Plutone, il più lontano e sconosciuto, scoperto solo nel 1930. intorno al Sole orbitano anche alcune </a:t>
            </a:r>
            <a:r>
              <a:rPr lang="it-IT" sz="1800" b="1" dirty="0"/>
              <a:t>comete</a:t>
            </a:r>
            <a:r>
              <a:rPr lang="it-IT" sz="1800" dirty="0"/>
              <a:t>, visibili solo periodicamente perché hanno orbite molto più lunghe rispetto a quelle dei pianeti. 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9A6A7978-4DCA-D948-9690-1268BA714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A6E9D8-495C-924A-B6FD-17EE53FFA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09" y="116534"/>
            <a:ext cx="1275791" cy="491864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847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448DD-C093-4DA5-924E-8483E82F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5410944" cy="706057"/>
          </a:xfrm>
        </p:spPr>
        <p:txBody>
          <a:bodyPr>
            <a:normAutofit fontScale="90000"/>
          </a:bodyPr>
          <a:lstStyle/>
          <a:p>
            <a:pPr marL="0" indent="0"/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Le leggi di Keplero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5A5FF-C64E-435B-86AC-BBDD7EDF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871157"/>
            <a:ext cx="5642645" cy="3672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Prima legge</a:t>
            </a:r>
            <a:r>
              <a:rPr lang="it-IT" sz="1600" b="1" dirty="0"/>
              <a:t>: </a:t>
            </a:r>
            <a:r>
              <a:rPr lang="it-IT" sz="1600" b="1" i="1" dirty="0"/>
              <a:t>I pianeti ruotano intorno al Sole secondo un’orbita a forma di ellisse, di cui il Sole occupa uno dei fuochi.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Il punto in cui il pianeta è più vicino al Sole si chiama </a:t>
            </a:r>
            <a:br>
              <a:rPr lang="it-IT" sz="1600" dirty="0"/>
            </a:br>
            <a:r>
              <a:rPr lang="it-IT" sz="1600" b="1" dirty="0"/>
              <a:t>perielio</a:t>
            </a:r>
            <a:r>
              <a:rPr lang="it-IT" sz="1600" dirty="0"/>
              <a:t>, quello in cui è più lontano </a:t>
            </a:r>
            <a:r>
              <a:rPr lang="it-IT" sz="1600" b="1" dirty="0"/>
              <a:t>afelio</a:t>
            </a:r>
            <a:r>
              <a:rPr lang="it-IT" sz="1600" dirty="0"/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it-IT" sz="1600" b="1" spc="-10" dirty="0">
                <a:solidFill>
                  <a:schemeClr val="accent6">
                    <a:lumMod val="75000"/>
                  </a:schemeClr>
                </a:solidFill>
              </a:rPr>
              <a:t>Seconda legge</a:t>
            </a:r>
            <a:r>
              <a:rPr lang="it-IT" sz="1600" b="1" spc="-10" dirty="0"/>
              <a:t>: </a:t>
            </a:r>
            <a:r>
              <a:rPr lang="it-IT" sz="1600" b="1" i="1" spc="-10" dirty="0"/>
              <a:t>Il raggio vettore, cioè il segmento immaginario che unisce il pianeta al Sole, descrive aree uguali in tempi uguali.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Quindi i pianeti si muovono con velocità diverse: più lentamente quando sono più lontano dal Sole e più velocemente </a:t>
            </a:r>
            <a:br>
              <a:rPr lang="it-IT" sz="1600" dirty="0"/>
            </a:br>
            <a:r>
              <a:rPr lang="it-IT" sz="1600" dirty="0"/>
              <a:t>quando sono più vicini.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Terza legge</a:t>
            </a:r>
            <a:r>
              <a:rPr lang="it-IT" sz="1600" b="1" dirty="0"/>
              <a:t>: </a:t>
            </a:r>
            <a:r>
              <a:rPr lang="it-IT" sz="1600" b="1" i="1" dirty="0"/>
              <a:t>Il quadrato del tempo necessario ad un pianeta per compiere un’orbita è proporzionale al cubo della sua distanza media dal Sole.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t-IT" sz="1600" dirty="0"/>
              <a:t>Pertanto quanto più un pianeta è lontano dal Sole, tanto maggiore sarà il tempo impiegato per percorrere la sua orbita.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C3A021F6-8E92-2141-8690-0E0B4F74A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A85257D-C490-0947-8013-889371341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43" y="393980"/>
            <a:ext cx="3039053" cy="13856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A262680-2401-064B-8FE4-45F1BCC60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43" y="1882845"/>
            <a:ext cx="3031180" cy="13778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5E13282-E926-E24D-9F86-B5AE3853FA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03" y="3385549"/>
            <a:ext cx="2784997" cy="1532887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04252B2-7AA1-1043-9D6F-3EB1030C78AF}"/>
              </a:ext>
            </a:extLst>
          </p:cNvPr>
          <p:cNvSpPr/>
          <p:nvPr/>
        </p:nvSpPr>
        <p:spPr>
          <a:xfrm rot="21107004">
            <a:off x="5262565" y="1469058"/>
            <a:ext cx="93448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Prima legge</a:t>
            </a:r>
            <a:endParaRPr lang="it-IT" sz="12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FA4B057-CB9C-DE4F-BCA7-C3869CC0B19C}"/>
              </a:ext>
            </a:extLst>
          </p:cNvPr>
          <p:cNvSpPr/>
          <p:nvPr/>
        </p:nvSpPr>
        <p:spPr>
          <a:xfrm rot="21107004">
            <a:off x="4975254" y="2919932"/>
            <a:ext cx="109722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Seconda legge</a:t>
            </a:r>
            <a:endParaRPr lang="it-IT" sz="12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C25FFA2-8C67-4D4B-B89B-062CDF60A9E8}"/>
              </a:ext>
            </a:extLst>
          </p:cNvPr>
          <p:cNvSpPr/>
          <p:nvPr/>
        </p:nvSpPr>
        <p:spPr>
          <a:xfrm rot="21107004">
            <a:off x="5539097" y="4578270"/>
            <a:ext cx="88883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Terza legge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4224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E8993-4F25-4E8B-8325-192CBEF1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La legge di Newton o di gravitazione universale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7643DB8-3C72-4259-9CEA-451C5B39B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8067"/>
            <a:ext cx="8363272" cy="402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Mentre le leggi di Keplero descrivono in </a:t>
            </a:r>
            <a:r>
              <a:rPr lang="it-IT" sz="1800" b="1" dirty="0"/>
              <a:t>quale</a:t>
            </a:r>
            <a:r>
              <a:rPr lang="it-IT" sz="1800" dirty="0"/>
              <a:t> </a:t>
            </a:r>
            <a:r>
              <a:rPr lang="it-IT" sz="1800" b="1" dirty="0"/>
              <a:t>modo</a:t>
            </a:r>
            <a:r>
              <a:rPr lang="it-IT" sz="1800" dirty="0"/>
              <a:t> si muovono i pianeti, la </a:t>
            </a:r>
            <a:r>
              <a:rPr lang="it-IT" sz="1800" b="1" dirty="0"/>
              <a:t>legge di Newton</a:t>
            </a:r>
            <a:r>
              <a:rPr lang="it-IT" sz="1800" dirty="0"/>
              <a:t> spiega il </a:t>
            </a:r>
            <a:r>
              <a:rPr lang="it-IT" sz="1800" b="1" dirty="0"/>
              <a:t>perché</a:t>
            </a:r>
            <a:r>
              <a:rPr lang="it-IT" sz="1800" dirty="0"/>
              <a:t> si muovono in questo modo.</a:t>
            </a:r>
          </a:p>
          <a:p>
            <a:pPr marL="0" indent="0" algn="ctr">
              <a:spcBef>
                <a:spcPts val="1032"/>
              </a:spcBef>
              <a:buNone/>
            </a:pPr>
            <a:r>
              <a:rPr lang="it-IT" sz="1800" b="1" i="1" dirty="0"/>
              <a:t>Due corpi si attraggono fra loro con una forza direttamente proporzionale alla loro massa e inversamente proporzionale al quadrato della loro distanza.</a:t>
            </a:r>
          </a:p>
          <a:p>
            <a:pPr marL="0" indent="0" algn="ctr">
              <a:buNone/>
            </a:pPr>
            <a:r>
              <a:rPr lang="it-IT" sz="4000" b="1" baseline="300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it-IT" sz="4000" b="1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800" b="1" dirty="0"/>
              <a:t>F </a:t>
            </a:r>
            <a:r>
              <a:rPr lang="it-IT" sz="1800" dirty="0"/>
              <a:t>è la forza di gravità, </a:t>
            </a:r>
            <a:r>
              <a:rPr lang="it-IT" sz="1800" b="1" dirty="0"/>
              <a:t>m</a:t>
            </a:r>
            <a:r>
              <a:rPr lang="it-IT" sz="1800" b="1" baseline="-25000" dirty="0"/>
              <a:t>1</a:t>
            </a:r>
            <a:r>
              <a:rPr lang="it-IT" sz="1800" dirty="0"/>
              <a:t> e </a:t>
            </a:r>
            <a:r>
              <a:rPr lang="it-IT" sz="1800" b="1" dirty="0"/>
              <a:t>m</a:t>
            </a:r>
            <a:r>
              <a:rPr lang="it-IT" sz="1800" dirty="0"/>
              <a:t> sono le masse dei due corpi, </a:t>
            </a:r>
            <a:r>
              <a:rPr lang="it-IT" sz="1800" b="1" dirty="0"/>
              <a:t>d</a:t>
            </a:r>
            <a:r>
              <a:rPr lang="it-IT" sz="1800" dirty="0"/>
              <a:t> è la distanza che li separa. </a:t>
            </a:r>
            <a:r>
              <a:rPr lang="it-IT" sz="1800" b="1" dirty="0"/>
              <a:t>G</a:t>
            </a:r>
            <a:r>
              <a:rPr lang="it-IT" sz="1800" dirty="0"/>
              <a:t> è una costante. La legge di Newton ci dice che l’attrazione tra due corpi è tanto più grande quanto più grande è la loro massa, mentre diminuisce all’aumentare della loro distanza. </a:t>
            </a:r>
          </a:p>
          <a:p>
            <a:pPr marL="0" indent="0" algn="ctr">
              <a:buNone/>
            </a:pPr>
            <a:endParaRPr lang="it-IT" sz="1800" b="1" baseline="30000" dirty="0">
              <a:solidFill>
                <a:srgbClr val="FF0000"/>
              </a:solidFill>
            </a:endParaRP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838BCB10-6A27-3D40-8B12-531D1BA7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C79AD9-1CA5-5B46-B73D-7C7C0AC76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0" y="2427734"/>
            <a:ext cx="27305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0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54578-BD35-4D5F-89D5-43DB0D0A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795"/>
            <a:ext cx="9010650" cy="857250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La legge di Newton spiega le leggi di Keplero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AC6752-055A-418A-9851-F02FEDB6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12797"/>
            <a:ext cx="8507288" cy="3786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Grazie alla legge di Newton possiamo comprendere meglio le tre leggi di Keplero.</a:t>
            </a:r>
          </a:p>
          <a:p>
            <a:pPr marL="234900" indent="-234900">
              <a:spcBef>
                <a:spcPts val="600"/>
              </a:spcBef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Prima legge</a:t>
            </a:r>
            <a:r>
              <a:rPr lang="it-IT" sz="1800" dirty="0"/>
              <a:t>: l’orbita di un pianeta intorno al Sole è dovuta all’attrazione gravitazionale fra di essi e poiché il Sole ha massa più grande, la sua forza di attrazione prevale su quella di tutti gli altri pianeti.</a:t>
            </a:r>
          </a:p>
          <a:p>
            <a:pPr marL="234900" indent="-234900">
              <a:spcBef>
                <a:spcPts val="600"/>
              </a:spcBef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Seconda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legge</a:t>
            </a:r>
            <a:r>
              <a:rPr lang="it-IT" sz="1800" dirty="0"/>
              <a:t>: quando il pianeta è più lontano dal Sole, la forza di attrazione del Sole è più debole e il pianeta si muove più lentamente. Al contrario, il pianeta si muove più velocemente se è più vicino al Sole.</a:t>
            </a:r>
          </a:p>
          <a:p>
            <a:pPr marL="234900" indent="-234900">
              <a:spcBef>
                <a:spcPts val="600"/>
              </a:spcBef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Terza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legge</a:t>
            </a:r>
            <a:r>
              <a:rPr lang="it-IT" sz="1800" dirty="0"/>
              <a:t>: più i pianeti sono lontani dal </a:t>
            </a:r>
            <a:br>
              <a:rPr lang="it-IT" sz="1800" dirty="0"/>
            </a:br>
            <a:r>
              <a:rPr lang="it-IT" sz="1800" dirty="0"/>
              <a:t>Sole, meno risentono della sua attrazione </a:t>
            </a:r>
            <a:br>
              <a:rPr lang="it-IT" sz="1800" dirty="0"/>
            </a:br>
            <a:r>
              <a:rPr lang="it-IT" sz="1800" dirty="0"/>
              <a:t>e impiegano più tempo per percorrere </a:t>
            </a:r>
            <a:br>
              <a:rPr lang="it-IT" sz="1800" dirty="0"/>
            </a:br>
            <a:r>
              <a:rPr lang="it-IT" sz="1800" dirty="0"/>
              <a:t>l’orbita.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E3D4370F-3C05-C644-AE21-6B45DBA78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EF4491-5872-B849-9F13-0F407CD8C6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" t="-9092" r="-1039" b="-4248"/>
          <a:stretch/>
        </p:blipFill>
        <p:spPr>
          <a:xfrm>
            <a:off x="4600253" y="3109367"/>
            <a:ext cx="4320480" cy="179521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82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5DF082-C731-4C7F-8EE0-6268865B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Il Sole e il Sistema Solare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EDA74E-1AC5-4EC8-BF7A-CDA6A99C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021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700" dirty="0"/>
              <a:t>Il Sole costituisce il 90% dell’intera massa del Sistema Solare, è 1 300 000 volte più grande della Terra ed è formato principalmente da gas (74% idrogeno, 25% elio) e solo per l’1% da elementi più pesanti. Come la Terra, il Sole è formato da strati:</a:t>
            </a:r>
          </a:p>
          <a:p>
            <a:pPr marL="198900" indent="-198900"/>
            <a:r>
              <a:rPr lang="it-IT" sz="1700" dirty="0"/>
              <a:t>Il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nucleo</a:t>
            </a:r>
            <a:r>
              <a:rPr lang="it-IT" sz="1700" dirty="0"/>
              <a:t> in cui avviene la fusione nucleare.</a:t>
            </a:r>
          </a:p>
          <a:p>
            <a:pPr marL="198900" indent="-198900"/>
            <a:r>
              <a:rPr lang="it-IT" sz="1700" dirty="0"/>
              <a:t>Nella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zona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radiativa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700" dirty="0"/>
              <a:t>il calore si trasmette agli </a:t>
            </a:r>
            <a:br>
              <a:rPr lang="it-IT" sz="1700" dirty="0"/>
            </a:br>
            <a:r>
              <a:rPr lang="it-IT" sz="1700" dirty="0"/>
              <a:t>strati esterni per irraggiamento.</a:t>
            </a:r>
          </a:p>
          <a:p>
            <a:pPr marL="198900" indent="-198900"/>
            <a:r>
              <a:rPr lang="it-IT" sz="1700" dirty="0"/>
              <a:t>Nella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zona convettiva </a:t>
            </a:r>
            <a:r>
              <a:rPr lang="it-IT" sz="1700" dirty="0"/>
              <a:t>il calore si trasmette </a:t>
            </a:r>
            <a:br>
              <a:rPr lang="it-IT" sz="1700" dirty="0"/>
            </a:br>
            <a:r>
              <a:rPr lang="it-IT" sz="1700" dirty="0"/>
              <a:t>verso la superficie con movimenti convettivi.</a:t>
            </a:r>
          </a:p>
          <a:p>
            <a:pPr marL="198900" indent="-198900"/>
            <a:r>
              <a:rPr lang="it-IT" sz="1700" dirty="0"/>
              <a:t>La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fotosfera</a:t>
            </a:r>
            <a:r>
              <a:rPr lang="it-IT" sz="1700" b="1" dirty="0">
                <a:solidFill>
                  <a:srgbClr val="00B050"/>
                </a:solidFill>
              </a:rPr>
              <a:t> </a:t>
            </a:r>
            <a:r>
              <a:rPr lang="it-IT" sz="1700" dirty="0"/>
              <a:t>costellata da granulazioni dovute </a:t>
            </a:r>
            <a:br>
              <a:rPr lang="it-IT" sz="1700" dirty="0"/>
            </a:br>
            <a:r>
              <a:rPr lang="it-IT" sz="1700" dirty="0"/>
              <a:t>a getti di colonne gassose.</a:t>
            </a:r>
          </a:p>
          <a:p>
            <a:pPr marL="198900" indent="-198900"/>
            <a:r>
              <a:rPr lang="it-IT" sz="1700" dirty="0"/>
              <a:t>L’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atmosfera solare</a:t>
            </a:r>
            <a:r>
              <a:rPr lang="it-IT" sz="1700" dirty="0"/>
              <a:t>, costituita dalla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cromosfera</a:t>
            </a:r>
            <a:r>
              <a:rPr lang="it-IT" sz="1700" dirty="0"/>
              <a:t> e, </a:t>
            </a:r>
            <a:br>
              <a:rPr lang="it-IT" sz="1700" dirty="0"/>
            </a:br>
            <a:r>
              <a:rPr lang="it-IT" sz="1700" dirty="0"/>
              <a:t>più esternamente, dalla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corona</a:t>
            </a:r>
            <a:r>
              <a:rPr lang="it-IT" sz="1700" b="1" dirty="0">
                <a:solidFill>
                  <a:srgbClr val="00B050"/>
                </a:solidFill>
              </a:rPr>
              <a:t>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</a:rPr>
              <a:t>solare</a:t>
            </a:r>
            <a:r>
              <a:rPr lang="it-IT" sz="1700" dirty="0"/>
              <a:t>, costituita </a:t>
            </a:r>
            <a:br>
              <a:rPr lang="it-IT" sz="1700" dirty="0"/>
            </a:br>
            <a:r>
              <a:rPr lang="it-IT" sz="1700" dirty="0"/>
              <a:t>di gas, che si può vedere durante le eclissi di Sole.</a:t>
            </a:r>
          </a:p>
          <a:p>
            <a:endParaRPr lang="it-IT" sz="1800" dirty="0"/>
          </a:p>
          <a:p>
            <a:pPr marL="0" indent="0" algn="ctr">
              <a:buNone/>
            </a:pPr>
            <a:endParaRPr lang="it-IT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A22ECFC6-CFF2-AE48-874A-A2145F7F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EFF54D1-B07E-374E-8175-0D72F9FF5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646" r="3445" b="2232"/>
          <a:stretch/>
        </p:blipFill>
        <p:spPr>
          <a:xfrm>
            <a:off x="5207701" y="1810379"/>
            <a:ext cx="3783777" cy="30008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733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8725ECC2-6594-A744-9E66-347A74C21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45DDE72-872E-5E4A-9E8E-2A72785D2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4082"/>
            <a:ext cx="7834810" cy="47553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5D49-07E3-4588-8165-71FEBDCF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14296"/>
            <a:ext cx="8229600" cy="563181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I pianeti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F8777EB-FD73-4519-82CC-9F27B237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14588"/>
            <a:ext cx="5491380" cy="3658158"/>
          </a:xfrm>
        </p:spPr>
        <p:txBody>
          <a:bodyPr>
            <a:noAutofit/>
          </a:bodyPr>
          <a:lstStyle/>
          <a:p>
            <a:pPr marL="162000" indent="-162000"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Mercurio</a:t>
            </a:r>
            <a:r>
              <a:rPr lang="it-IT" sz="1800" dirty="0"/>
              <a:t> è il più vicino al Sole, con un’escursione termica dai 430°C ai -170°C. ha una massa molto piccola che può trattenere solo una tenue atmosfera che non lo difende dai meteoriti; per questo è costellato da numerosi crateri.</a:t>
            </a:r>
          </a:p>
          <a:p>
            <a:pPr marL="162000" indent="-162000"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Venere</a:t>
            </a:r>
            <a:r>
              <a:rPr lang="it-IT" sz="1800" dirty="0"/>
              <a:t> è il più vicino alla Terra. La sua densa atmosfera crea un forte effetto serra, rendendo impossibile la vita. La sua temperatura è di circa 500°C.</a:t>
            </a:r>
          </a:p>
          <a:p>
            <a:pPr marL="162000" indent="-162000">
              <a:buClr>
                <a:schemeClr val="tx1"/>
              </a:buClr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Marte </a:t>
            </a:r>
            <a:r>
              <a:rPr lang="it-IT" sz="1800" dirty="0"/>
              <a:t>è detto il pianeta rosso, per la presenza di ferro nelle sue rocce. La sua atmosfera è poco densa. Ha due calotte polari e profondi canyon, forse scavati da antichi corsi d’acqua, della quale non è ancora stata trovata traccia allo stato liquido.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40B1B013-959B-1E47-A119-A0A952E3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069F3A1-AC9D-1D47-9C8D-9CE1A5707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18" y="713437"/>
            <a:ext cx="1294197" cy="124243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7DE98CB-CBA9-4A4D-8134-4C56BB8D3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82" y="1646504"/>
            <a:ext cx="1526735" cy="152673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96ED8A32-3573-BF4C-9654-E39A17E4B58F}"/>
              </a:ext>
            </a:extLst>
          </p:cNvPr>
          <p:cNvSpPr/>
          <p:nvPr/>
        </p:nvSpPr>
        <p:spPr>
          <a:xfrm rot="21107004">
            <a:off x="7214327" y="698284"/>
            <a:ext cx="77239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Mercurio</a:t>
            </a:r>
            <a:endParaRPr lang="it-IT" sz="120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19F2B1A-E9D4-4441-883A-89735154CF61}"/>
              </a:ext>
            </a:extLst>
          </p:cNvPr>
          <p:cNvSpPr/>
          <p:nvPr/>
        </p:nvSpPr>
        <p:spPr>
          <a:xfrm rot="21107004">
            <a:off x="6815880" y="2800208"/>
            <a:ext cx="63511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Venere</a:t>
            </a:r>
            <a:endParaRPr lang="it-IT" sz="1200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1BC96052-543C-CC40-B440-93C73C5FD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91" y="3322741"/>
            <a:ext cx="1535890" cy="153589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6CC45418-5047-134C-80CE-5B8987FB116A}"/>
              </a:ext>
            </a:extLst>
          </p:cNvPr>
          <p:cNvSpPr/>
          <p:nvPr/>
        </p:nvSpPr>
        <p:spPr>
          <a:xfrm rot="21107004">
            <a:off x="7408570" y="4449374"/>
            <a:ext cx="577146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t-IT" sz="1200" b="1" dirty="0"/>
              <a:t>Marte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226370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1436</Words>
  <Application>Microsoft Macintosh PowerPoint</Application>
  <PresentationFormat>Presentazione su schermo (16:9)</PresentationFormat>
  <Paragraphs>70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Presentazione standard di PowerPoint</vt:lpstr>
      <vt:lpstr>Uno sguardo d’insieme</vt:lpstr>
      <vt:lpstr>Il Sistema Solare</vt:lpstr>
      <vt:lpstr>Le leggi di Keplero</vt:lpstr>
      <vt:lpstr>La legge di Newton o di gravitazione universale</vt:lpstr>
      <vt:lpstr>La legge di Newton spiega le leggi di Keplero</vt:lpstr>
      <vt:lpstr>Il Sole e il Sistema Solare</vt:lpstr>
      <vt:lpstr>Presentazione standard di PowerPoint</vt:lpstr>
      <vt:lpstr>I pianeti</vt:lpstr>
      <vt:lpstr>Presentazione standard di PowerPoint</vt:lpstr>
      <vt:lpstr>Gli asteroidi</vt:lpstr>
      <vt:lpstr>Le comete</vt:lpstr>
      <vt:lpstr>Meteore e meteoriti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exir.gennari@latteseditori.it</dc:creator>
  <cp:lastModifiedBy>Microsoft Office User</cp:lastModifiedBy>
  <cp:revision>534</cp:revision>
  <dcterms:created xsi:type="dcterms:W3CDTF">2020-03-17T13:59:37Z</dcterms:created>
  <dcterms:modified xsi:type="dcterms:W3CDTF">2020-05-19T06:34:24Z</dcterms:modified>
</cp:coreProperties>
</file>